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Default Extension="wdp" ContentType="image/vnd.ms-photo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30"/>
  </p:notesMasterIdLst>
  <p:sldIdLst>
    <p:sldId id="320" r:id="rId2"/>
    <p:sldId id="321" r:id="rId3"/>
    <p:sldId id="310" r:id="rId4"/>
    <p:sldId id="311" r:id="rId5"/>
    <p:sldId id="312" r:id="rId6"/>
    <p:sldId id="313" r:id="rId7"/>
    <p:sldId id="314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315" r:id="rId24"/>
    <p:sldId id="316" r:id="rId25"/>
    <p:sldId id="317" r:id="rId26"/>
    <p:sldId id="318" r:id="rId27"/>
    <p:sldId id="319" r:id="rId28"/>
    <p:sldId id="322" r:id="rId2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6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 snapToGrid="0">
      <p:cViewPr varScale="1">
        <p:scale>
          <a:sx n="94" d="100"/>
          <a:sy n="94" d="100"/>
        </p:scale>
        <p:origin x="-240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AutoShape 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AutoShape 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AutoShape 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AutoShape 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AutoShape 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AutoShape 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AutoShape 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" name="AutoShape 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" name="AutoShape 1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AutoShape 1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" name="AutoShape 1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" name="AutoShape 1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" name="AutoShape 1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" name="AutoShape 1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" name="AutoShape 1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" name="AutoShape 1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" name="AutoShape 1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0" name="AutoShape 1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AutoShape 2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" name="AutoShape 2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3" name="Rectangle 22"/>
          <p:cNvSpPr>
            <a:spLocks noGrp="1" noRot="1" noChangeAspect="1"/>
          </p:cNvSpPr>
          <p:nvPr>
            <p:ph type="sldImg" idx="2"/>
          </p:nvPr>
        </p:nvSpPr>
        <p:spPr>
          <a:xfrm>
            <a:off x="1312858" y="1027108"/>
            <a:ext cx="4899026" cy="366553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24" name="Rectangle 23"/>
          <p:cNvSpPr txBox="1">
            <a:spLocks noGrp="1"/>
          </p:cNvSpPr>
          <p:nvPr>
            <p:ph type="body" sz="quarter" idx="3"/>
          </p:nvPr>
        </p:nvSpPr>
        <p:spPr>
          <a:xfrm>
            <a:off x="1169983" y="5086349"/>
            <a:ext cx="5191121" cy="40719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449263" rtl="0" fontAlgn="auto" hangingPunct="0">
      <a:lnSpc>
        <a:spcPct val="100000"/>
      </a:lnSpc>
      <a:spcBef>
        <a:spcPts val="40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Times New Roman" pitchFamily="16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3914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6009" cy="3692520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8558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6009" cy="3692520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849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6009" cy="3692520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941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6009" cy="3692520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093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4428" cy="3690939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230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4428" cy="3690939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174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4428" cy="3690939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196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2836" cy="3689347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3196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4449" y="1027108"/>
            <a:ext cx="4919664" cy="3689347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9122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2836" cy="3689347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6215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1245" cy="368776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4048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1245" cy="368776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4011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1245" cy="368776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1118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1245" cy="368776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6711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21245" cy="3687766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3716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0195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04867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6844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51927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1581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25486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2464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983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8288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44740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3953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44790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0210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10465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3706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905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5772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fld id="{EAF1B28C-CB16-403A-992B-17D1B568F2E2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886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64287547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VY_32_INOVACE_1C_16_Gonozomalni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dedicnost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6859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 dědičností, která je vázána na pohlavní chromozomy; část výkladu je prezentována na příkladech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příklady k procvičování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</a:t>
            </a:r>
            <a:r>
              <a:rPr lang="cs-CZ" dirty="0" err="1" smtClean="0"/>
              <a:t>gonozomy</a:t>
            </a:r>
            <a:r>
              <a:rPr lang="cs-CZ" dirty="0" smtClean="0"/>
              <a:t>, homologní a heterologní oblast, </a:t>
            </a:r>
            <a:r>
              <a:rPr lang="cs-CZ" dirty="0" err="1" smtClean="0"/>
              <a:t>pseudoautozomální</a:t>
            </a:r>
            <a:r>
              <a:rPr lang="cs-CZ" dirty="0" smtClean="0"/>
              <a:t> oblast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397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GONOZOMÁLNÍ DĚDIČNOST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8952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3600" dirty="0" smtClean="0"/>
              <a:t>dědičnost </a:t>
            </a:r>
            <a:r>
              <a:rPr lang="cs-CZ" sz="3600" dirty="0"/>
              <a:t>vázaná na </a:t>
            </a:r>
            <a:r>
              <a:rPr lang="cs-CZ" sz="3600" dirty="0" smtClean="0"/>
              <a:t>pohlaví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 geny jsou lokalizovány na </a:t>
            </a:r>
            <a:r>
              <a:rPr lang="cs-CZ" sz="3600" dirty="0" err="1"/>
              <a:t>gonozomech</a:t>
            </a:r>
            <a:r>
              <a:rPr lang="cs-CZ" sz="3600" dirty="0"/>
              <a:t> X a </a:t>
            </a:r>
            <a:r>
              <a:rPr lang="cs-CZ" sz="3600" dirty="0" smtClean="0"/>
              <a:t> Y (</a:t>
            </a:r>
            <a:r>
              <a:rPr lang="cs-CZ" sz="3600" dirty="0" err="1" smtClean="0"/>
              <a:t>heterochromozomech</a:t>
            </a:r>
            <a:r>
              <a:rPr lang="cs-CZ" sz="3600" dirty="0" smtClean="0"/>
              <a:t>)</a:t>
            </a:r>
            <a:endParaRPr lang="cs-CZ" sz="3600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296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Gonozomy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shodují </a:t>
            </a:r>
            <a:r>
              <a:rPr lang="cs-CZ" sz="2800" dirty="0" smtClean="0"/>
              <a:t> se pouze </a:t>
            </a:r>
            <a:r>
              <a:rPr lang="cs-CZ" sz="2800" dirty="0"/>
              <a:t>v určité části </a:t>
            </a:r>
            <a:r>
              <a:rPr lang="cs-CZ" sz="2800" dirty="0" smtClean="0"/>
              <a:t>(=</a:t>
            </a:r>
            <a:r>
              <a:rPr lang="cs-CZ" sz="2800" b="1" dirty="0" smtClean="0">
                <a:solidFill>
                  <a:schemeClr val="accent1"/>
                </a:solidFill>
              </a:rPr>
              <a:t>homologní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b="1" dirty="0">
                <a:solidFill>
                  <a:schemeClr val="accent1"/>
                </a:solidFill>
              </a:rPr>
              <a:t>oblasti</a:t>
            </a:r>
            <a:r>
              <a:rPr lang="cs-CZ" sz="2800" dirty="0"/>
              <a:t>)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800" dirty="0"/>
              <a:t>geny zde umístěné se dědí podobně jako na autozomech </a:t>
            </a:r>
            <a:r>
              <a:rPr lang="cs-CZ" sz="2800" dirty="0" smtClean="0"/>
              <a:t>(=</a:t>
            </a:r>
            <a:r>
              <a:rPr lang="cs-CZ" sz="2800" dirty="0" err="1" smtClean="0">
                <a:solidFill>
                  <a:schemeClr val="accent1"/>
                </a:solidFill>
              </a:rPr>
              <a:t>pseudoautozomální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>
                <a:solidFill>
                  <a:schemeClr val="accent1"/>
                </a:solidFill>
              </a:rPr>
              <a:t>oblasti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ostatní </a:t>
            </a:r>
            <a:r>
              <a:rPr lang="cs-CZ" sz="2800" dirty="0"/>
              <a:t>části </a:t>
            </a:r>
            <a:r>
              <a:rPr lang="cs-CZ" sz="2800" dirty="0" err="1"/>
              <a:t>gonozomů</a:t>
            </a:r>
            <a:r>
              <a:rPr lang="cs-CZ" sz="2800" dirty="0"/>
              <a:t> </a:t>
            </a:r>
            <a:r>
              <a:rPr lang="cs-CZ" sz="2800" dirty="0" smtClean="0"/>
              <a:t>(=</a:t>
            </a:r>
            <a:r>
              <a:rPr lang="cs-CZ" sz="2800" b="1" dirty="0" smtClean="0">
                <a:solidFill>
                  <a:schemeClr val="accent1"/>
                </a:solidFill>
              </a:rPr>
              <a:t>heterologní </a:t>
            </a:r>
            <a:r>
              <a:rPr lang="cs-CZ" sz="2800" b="1" dirty="0">
                <a:solidFill>
                  <a:schemeClr val="accent1"/>
                </a:solidFill>
              </a:rPr>
              <a:t>oblasti</a:t>
            </a:r>
            <a:r>
              <a:rPr lang="cs-CZ" sz="2800" dirty="0"/>
              <a:t>) obsahují geny rozdílné, přičemž </a:t>
            </a:r>
            <a:r>
              <a:rPr lang="cs-CZ" sz="2800" b="1" dirty="0"/>
              <a:t>tento úsek na</a:t>
            </a:r>
            <a:r>
              <a:rPr lang="cs-CZ" sz="2800" dirty="0"/>
              <a:t> </a:t>
            </a:r>
            <a:r>
              <a:rPr lang="cs-CZ" sz="2800" b="1" dirty="0" err="1"/>
              <a:t>gonozomu</a:t>
            </a:r>
            <a:r>
              <a:rPr lang="cs-CZ" sz="2800" b="1" dirty="0"/>
              <a:t> X obsahuje genů více</a:t>
            </a:r>
            <a:r>
              <a:rPr lang="cs-CZ" sz="2800" dirty="0"/>
              <a:t> („je důležitější</a:t>
            </a:r>
            <a:r>
              <a:rPr lang="cs-CZ" sz="2800" dirty="0" smtClean="0"/>
              <a:t>“), </a:t>
            </a:r>
            <a:r>
              <a:rPr lang="cs-CZ" sz="2800" dirty="0" err="1"/>
              <a:t>gonozom</a:t>
            </a:r>
            <a:r>
              <a:rPr lang="cs-CZ" sz="2800" dirty="0"/>
              <a:t> Y nese v této části genů méně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7643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84732" y="1923009"/>
            <a:ext cx="8461375" cy="4795838"/>
          </a:xfrm>
        </p:spPr>
        <p:txBody>
          <a:bodyPr/>
          <a:lstStyle/>
          <a:p>
            <a:pPr marL="0" lvl="0" indent="0">
              <a:buClr>
                <a:srgbClr val="000000"/>
              </a:buClr>
              <a:buSzPct val="100000"/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sz="2800" b="1" u="sng" dirty="0" smtClean="0">
                <a:cs typeface="Arial"/>
              </a:rPr>
              <a:t>Poruchy </a:t>
            </a:r>
            <a:r>
              <a:rPr lang="cs-CZ" sz="2800" b="1" u="sng" dirty="0">
                <a:cs typeface="Arial"/>
              </a:rPr>
              <a:t>genů z heterologní části </a:t>
            </a:r>
            <a:r>
              <a:rPr lang="cs-CZ" sz="2800" b="1" u="sng" dirty="0" err="1">
                <a:cs typeface="Arial"/>
              </a:rPr>
              <a:t>gonozomu</a:t>
            </a:r>
            <a:r>
              <a:rPr lang="cs-CZ" sz="2800" b="1" u="sng" dirty="0">
                <a:cs typeface="Arial"/>
              </a:rPr>
              <a:t> X se projeví u pohlaví daného kombinací XY vždy, kdežto u pohlaví XX jen tehdy, je-li porušená alela současně</a:t>
            </a:r>
            <a:r>
              <a:rPr lang="cs-CZ" sz="2800" dirty="0">
                <a:cs typeface="Arial"/>
              </a:rPr>
              <a:t> </a:t>
            </a:r>
            <a:r>
              <a:rPr lang="cs-CZ" sz="2800" b="1" u="sng" dirty="0">
                <a:cs typeface="Arial"/>
              </a:rPr>
              <a:t>u obou </a:t>
            </a:r>
            <a:r>
              <a:rPr lang="cs-CZ" sz="2800" b="1" u="sng" dirty="0" err="1">
                <a:cs typeface="Arial"/>
              </a:rPr>
              <a:t>gonozomů</a:t>
            </a:r>
            <a:r>
              <a:rPr lang="cs-CZ" sz="2800" b="1" u="sng" dirty="0">
                <a:cs typeface="Arial"/>
              </a:rPr>
              <a:t> X, nebo se porušená</a:t>
            </a:r>
            <a:r>
              <a:rPr lang="cs-CZ" sz="2800" dirty="0">
                <a:cs typeface="Arial"/>
              </a:rPr>
              <a:t> </a:t>
            </a:r>
            <a:r>
              <a:rPr lang="cs-CZ" sz="2800" b="1" u="sng" dirty="0">
                <a:cs typeface="Arial"/>
              </a:rPr>
              <a:t>alela chová jako dominantní;</a:t>
            </a:r>
            <a:r>
              <a:rPr lang="cs-CZ" sz="2800" dirty="0">
                <a:cs typeface="Arial"/>
              </a:rPr>
              <a:t> v těchto případech tedy záleží na tom, který z rodičů tuto alelu poskytuje.</a:t>
            </a:r>
          </a:p>
        </p:txBody>
      </p:sp>
    </p:spTree>
    <p:extLst>
      <p:ext uri="{BB962C8B-B14F-4D97-AF65-F5344CB8AC3E}">
        <p14:creationId xmlns:p14="http://schemas.microsoft.com/office/powerpoint/2010/main" xmlns="" val="1507750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006591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1)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9542" y="1409075"/>
            <a:ext cx="8461540" cy="6011056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chemeClr val="accent1"/>
                </a:solidFill>
              </a:rPr>
              <a:t>dědičnost </a:t>
            </a:r>
            <a:r>
              <a:rPr lang="cs-CZ" sz="2400" b="1" i="1" dirty="0">
                <a:solidFill>
                  <a:schemeClr val="accent1"/>
                </a:solidFill>
              </a:rPr>
              <a:t>barvy očí u octomilky </a:t>
            </a:r>
            <a:r>
              <a:rPr lang="cs-CZ" sz="2400" dirty="0"/>
              <a:t>(</a:t>
            </a:r>
            <a:r>
              <a:rPr lang="cs-CZ" sz="2400" dirty="0" err="1" smtClean="0"/>
              <a:t>Drosophilla</a:t>
            </a:r>
            <a:r>
              <a:rPr lang="cs-CZ" sz="2400" dirty="0" smtClean="0"/>
              <a:t>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dirty="0"/>
              <a:t>dominantní alela podmiňující </a:t>
            </a:r>
            <a:r>
              <a:rPr lang="cs-CZ" sz="2400" dirty="0">
                <a:solidFill>
                  <a:schemeClr val="accent1"/>
                </a:solidFill>
              </a:rPr>
              <a:t>červenou barvu očí- označíme </a:t>
            </a:r>
            <a:r>
              <a:rPr lang="cs-CZ" sz="2400" b="1" dirty="0">
                <a:solidFill>
                  <a:schemeClr val="accent1"/>
                </a:solidFill>
              </a:rPr>
              <a:t>W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 smtClean="0"/>
              <a:t>  </a:t>
            </a:r>
            <a:r>
              <a:rPr lang="cs-CZ" sz="2400" dirty="0"/>
              <a:t>recesivní alela podmiňující </a:t>
            </a:r>
            <a:r>
              <a:rPr lang="cs-CZ" sz="2400" dirty="0">
                <a:solidFill>
                  <a:schemeClr val="accent1"/>
                </a:solidFill>
              </a:rPr>
              <a:t>bílou barvu očí- označíme </a:t>
            </a:r>
            <a:r>
              <a:rPr lang="cs-CZ" sz="2400" b="1" dirty="0">
                <a:solidFill>
                  <a:schemeClr val="accent1"/>
                </a:solidFill>
              </a:rPr>
              <a:t>w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400" dirty="0" smtClean="0"/>
              <a:t>  </a:t>
            </a:r>
            <a:r>
              <a:rPr lang="cs-CZ" sz="2400" b="1" dirty="0" smtClean="0"/>
              <a:t>křížíme </a:t>
            </a:r>
            <a:r>
              <a:rPr lang="cs-CZ" sz="2400" b="1" dirty="0"/>
              <a:t>červenookou homozygotní samičku s </a:t>
            </a:r>
            <a:r>
              <a:rPr lang="cs-CZ" sz="2400" b="1" dirty="0" err="1"/>
              <a:t>bělookým</a:t>
            </a:r>
            <a:r>
              <a:rPr lang="cs-CZ" sz="2400" b="1" dirty="0"/>
              <a:t> </a:t>
            </a:r>
            <a:r>
              <a:rPr lang="cs-CZ" sz="2400" b="1" dirty="0" smtClean="0"/>
              <a:t>samečkem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</a:t>
            </a:r>
            <a:r>
              <a:rPr lang="cs-CZ" sz="2400" dirty="0"/>
              <a:t>P: (</a:t>
            </a:r>
            <a:r>
              <a:rPr lang="cs-CZ" sz="2400" dirty="0">
                <a:cs typeface="Arial"/>
              </a:rPr>
              <a:t>♀) XWXW </a:t>
            </a:r>
            <a:r>
              <a:rPr lang="cs-CZ" sz="2400" dirty="0">
                <a:solidFill>
                  <a:schemeClr val="accent3"/>
                </a:solidFill>
                <a:cs typeface="Arial"/>
              </a:rPr>
              <a:t>X</a:t>
            </a:r>
            <a:r>
              <a:rPr lang="cs-CZ" sz="2400" dirty="0">
                <a:cs typeface="Arial"/>
              </a:rPr>
              <a:t> (♂) </a:t>
            </a:r>
            <a:r>
              <a:rPr lang="cs-CZ" sz="2400" dirty="0" err="1" smtClean="0">
                <a:cs typeface="Arial"/>
              </a:rPr>
              <a:t>XwY</a:t>
            </a:r>
            <a:endParaRPr lang="cs-CZ" sz="2400" dirty="0" smtClean="0">
              <a:cs typeface="Arial"/>
            </a:endParaRPr>
          </a:p>
          <a:p>
            <a:pPr marL="0" lvl="0" indent="0">
              <a:buNone/>
            </a:pPr>
            <a:r>
              <a:rPr lang="cs-CZ" sz="2400" dirty="0">
                <a:cs typeface="Arial"/>
              </a:rPr>
              <a:t> </a:t>
            </a:r>
            <a:r>
              <a:rPr lang="cs-CZ" sz="2400" dirty="0" smtClean="0">
                <a:cs typeface="Arial"/>
              </a:rPr>
              <a:t>  </a:t>
            </a:r>
            <a:r>
              <a:rPr lang="cs-CZ" sz="2400" dirty="0">
                <a:cs typeface="Arial"/>
              </a:rPr>
              <a:t>g:        XW; </a:t>
            </a:r>
            <a:r>
              <a:rPr lang="cs-CZ" sz="2400" dirty="0" err="1">
                <a:cs typeface="Arial"/>
              </a:rPr>
              <a:t>Xw</a:t>
            </a:r>
            <a:r>
              <a:rPr lang="cs-CZ" sz="2400" dirty="0">
                <a:cs typeface="Arial"/>
              </a:rPr>
              <a:t>, </a:t>
            </a:r>
            <a:r>
              <a:rPr lang="cs-CZ" sz="2400" dirty="0" smtClean="0">
                <a:cs typeface="Arial"/>
              </a:rPr>
              <a:t>Y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sz="2400" dirty="0">
                <a:cs typeface="Arial"/>
              </a:rPr>
              <a:t> </a:t>
            </a:r>
            <a:r>
              <a:rPr lang="cs-CZ" sz="2400" dirty="0" smtClean="0">
                <a:cs typeface="Arial"/>
              </a:rPr>
              <a:t>  </a:t>
            </a:r>
            <a:r>
              <a:rPr lang="cs-CZ" sz="2400" dirty="0">
                <a:cs typeface="Arial"/>
              </a:rPr>
              <a:t>F</a:t>
            </a:r>
            <a:r>
              <a:rPr lang="cs-CZ" sz="2400" baseline="-33000" dirty="0">
                <a:cs typeface="Arial"/>
              </a:rPr>
              <a:t>1</a:t>
            </a:r>
            <a:r>
              <a:rPr lang="cs-CZ" sz="2400" dirty="0">
                <a:cs typeface="Arial"/>
              </a:rPr>
              <a:t>:      </a:t>
            </a:r>
            <a:r>
              <a:rPr lang="cs-CZ" sz="2400" dirty="0" err="1">
                <a:cs typeface="Arial"/>
              </a:rPr>
              <a:t>XWXw</a:t>
            </a:r>
            <a:r>
              <a:rPr lang="cs-CZ" sz="2400" dirty="0">
                <a:cs typeface="Arial"/>
              </a:rPr>
              <a:t> -červenooké heterozygotní ♀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sz="2400" dirty="0" smtClean="0">
                <a:cs typeface="Arial"/>
              </a:rPr>
              <a:t>               </a:t>
            </a:r>
            <a:r>
              <a:rPr lang="cs-CZ" sz="2400" dirty="0">
                <a:cs typeface="Arial"/>
              </a:rPr>
              <a:t>XWY    -červenooký ♂</a:t>
            </a:r>
          </a:p>
          <a:p>
            <a:pPr marL="0" lvl="0" indent="0">
              <a:buNone/>
            </a:pPr>
            <a:endParaRPr lang="cs-CZ" sz="2800" dirty="0">
              <a:cs typeface="Arial"/>
            </a:endParaRPr>
          </a:p>
          <a:p>
            <a:pPr marL="0" indent="0">
              <a:buNone/>
            </a:pPr>
            <a:endParaRPr lang="cs-CZ" sz="2800" dirty="0">
              <a:cs typeface="Arial"/>
            </a:endParaRPr>
          </a:p>
          <a:p>
            <a:pPr marL="0" lv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7859" y="5251654"/>
            <a:ext cx="6126480" cy="21457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08879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22329" y="720720"/>
            <a:ext cx="8410578" cy="6110285"/>
          </a:xfrm>
        </p:spPr>
        <p:txBody>
          <a:bodyPr/>
          <a:lstStyle/>
          <a:p>
            <a:pPr marL="658816" lvl="0" indent="-658816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Dále budeme křížit jedince z F1 generace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err="1"/>
              <a:t>XWXw</a:t>
            </a:r>
            <a:r>
              <a:rPr lang="cs-CZ" dirty="0"/>
              <a:t> </a:t>
            </a:r>
            <a:r>
              <a:rPr lang="cs-CZ" dirty="0">
                <a:solidFill>
                  <a:schemeClr val="accent3"/>
                </a:solidFill>
              </a:rPr>
              <a:t>X</a:t>
            </a:r>
            <a:r>
              <a:rPr lang="cs-CZ" dirty="0"/>
              <a:t> XWY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g: XW, </a:t>
            </a:r>
            <a:r>
              <a:rPr lang="cs-CZ" dirty="0" err="1"/>
              <a:t>Xw</a:t>
            </a:r>
            <a:r>
              <a:rPr lang="cs-CZ" dirty="0"/>
              <a:t>; XW, Y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F</a:t>
            </a:r>
            <a:r>
              <a:rPr lang="cs-CZ" baseline="-33000" dirty="0"/>
              <a:t>2</a:t>
            </a:r>
            <a:r>
              <a:rPr lang="cs-CZ" dirty="0"/>
              <a:t>:znak otce přechází na dceru, znak matky přechází na syna (XWXW-</a:t>
            </a:r>
            <a:r>
              <a:rPr lang="cs-CZ" dirty="0" err="1"/>
              <a:t>červenook</a:t>
            </a:r>
            <a:r>
              <a:rPr lang="cs-CZ" dirty="0"/>
              <a:t>.</a:t>
            </a:r>
            <a:r>
              <a:rPr lang="cs-CZ" dirty="0">
                <a:cs typeface="Arial"/>
              </a:rPr>
              <a:t>♀; </a:t>
            </a:r>
            <a:r>
              <a:rPr lang="cs-CZ" dirty="0" err="1">
                <a:cs typeface="Arial"/>
              </a:rPr>
              <a:t>XWXw-červenook</a:t>
            </a:r>
            <a:r>
              <a:rPr lang="cs-CZ" dirty="0">
                <a:cs typeface="Arial"/>
              </a:rPr>
              <a:t>. </a:t>
            </a:r>
            <a:r>
              <a:rPr lang="cs-CZ" dirty="0" err="1">
                <a:cs typeface="Arial"/>
              </a:rPr>
              <a:t>heterozyg</a:t>
            </a:r>
            <a:r>
              <a:rPr lang="cs-CZ" dirty="0">
                <a:cs typeface="Arial"/>
              </a:rPr>
              <a:t>.♀;XWY-</a:t>
            </a:r>
            <a:r>
              <a:rPr lang="cs-CZ" dirty="0" err="1">
                <a:cs typeface="Arial"/>
              </a:rPr>
              <a:t>červenook</a:t>
            </a:r>
            <a:r>
              <a:rPr lang="cs-CZ" dirty="0">
                <a:cs typeface="Arial"/>
              </a:rPr>
              <a:t>.♂; </a:t>
            </a:r>
            <a:r>
              <a:rPr lang="cs-CZ" dirty="0" err="1">
                <a:cs typeface="Arial"/>
              </a:rPr>
              <a:t>XwY-bělook</a:t>
            </a:r>
            <a:r>
              <a:rPr lang="cs-CZ" dirty="0">
                <a:cs typeface="Arial"/>
              </a:rPr>
              <a:t>.♂)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endParaRPr lang="cs-CZ" dirty="0">
              <a:cs typeface="Arial"/>
            </a:endParaRPr>
          </a:p>
        </p:txBody>
      </p:sp>
      <p:pic>
        <p:nvPicPr>
          <p:cNvPr id="3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5104" y="4358643"/>
            <a:ext cx="6132579" cy="221894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3043" y="242304"/>
            <a:ext cx="8694539" cy="108154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2)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09542" y="1217934"/>
            <a:ext cx="8461540" cy="5917383"/>
          </a:xfrm>
        </p:spPr>
        <p:txBody>
          <a:bodyPr/>
          <a:lstStyle/>
          <a:p>
            <a:pPr>
              <a:buClr>
                <a:srgbClr val="000000"/>
              </a:buClr>
              <a:buSzPct val="100000"/>
              <a:buFont typeface="Wingdings" panose="05000000000000000000" pitchFamily="2" charset="2"/>
              <a:buChar char="Ø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 </a:t>
            </a:r>
            <a:r>
              <a:rPr lang="cs-CZ" b="1" dirty="0"/>
              <a:t>křížíme </a:t>
            </a:r>
            <a:r>
              <a:rPr lang="cs-CZ" b="1" dirty="0" err="1"/>
              <a:t>bělookou</a:t>
            </a:r>
            <a:r>
              <a:rPr lang="cs-CZ" b="1" dirty="0"/>
              <a:t> homozygotní samičku s </a:t>
            </a:r>
            <a:r>
              <a:rPr lang="cs-CZ" b="1" dirty="0" smtClean="0"/>
              <a:t>  	červenookým </a:t>
            </a:r>
            <a:r>
              <a:rPr lang="cs-CZ" b="1" dirty="0"/>
              <a:t>samečkem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označení</a:t>
            </a:r>
            <a:r>
              <a:rPr lang="cs-CZ" dirty="0"/>
              <a:t>: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     P</a:t>
            </a:r>
            <a:r>
              <a:rPr lang="cs-CZ" dirty="0"/>
              <a:t>: (</a:t>
            </a:r>
            <a:r>
              <a:rPr lang="cs-CZ" dirty="0">
                <a:cs typeface="Arial"/>
              </a:rPr>
              <a:t>♀) </a:t>
            </a:r>
            <a:r>
              <a:rPr lang="cs-CZ" dirty="0" err="1">
                <a:cs typeface="Arial"/>
              </a:rPr>
              <a:t>XwXw</a:t>
            </a:r>
            <a:r>
              <a:rPr lang="cs-CZ" dirty="0">
                <a:cs typeface="Arial"/>
              </a:rPr>
              <a:t> </a:t>
            </a:r>
            <a:r>
              <a:rPr lang="cs-CZ" dirty="0">
                <a:solidFill>
                  <a:schemeClr val="accent3"/>
                </a:solidFill>
                <a:cs typeface="Arial"/>
              </a:rPr>
              <a:t>X</a:t>
            </a:r>
            <a:r>
              <a:rPr lang="cs-CZ" dirty="0">
                <a:cs typeface="Arial"/>
              </a:rPr>
              <a:t> (♂) XWY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>
                <a:cs typeface="Arial"/>
              </a:rPr>
              <a:t>     g</a:t>
            </a:r>
            <a:r>
              <a:rPr lang="cs-CZ" dirty="0">
                <a:cs typeface="Arial"/>
              </a:rPr>
              <a:t>:        </a:t>
            </a:r>
            <a:r>
              <a:rPr lang="cs-CZ" dirty="0" err="1">
                <a:cs typeface="Arial"/>
              </a:rPr>
              <a:t>Xw</a:t>
            </a:r>
            <a:r>
              <a:rPr lang="cs-CZ" dirty="0">
                <a:cs typeface="Arial"/>
              </a:rPr>
              <a:t>; XW,Y      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>
                <a:cs typeface="Arial"/>
              </a:rPr>
              <a:t>     F1</a:t>
            </a:r>
            <a:r>
              <a:rPr lang="cs-CZ" dirty="0">
                <a:cs typeface="Arial"/>
              </a:rPr>
              <a:t>: </a:t>
            </a:r>
            <a:r>
              <a:rPr lang="cs-CZ" dirty="0" err="1">
                <a:cs typeface="Arial"/>
              </a:rPr>
              <a:t>XWXw</a:t>
            </a:r>
            <a:r>
              <a:rPr lang="cs-CZ" dirty="0">
                <a:cs typeface="Arial"/>
              </a:rPr>
              <a:t>-červenooká heterozygotní ♀</a:t>
            </a:r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>
                <a:cs typeface="Arial"/>
              </a:rPr>
              <a:t> </a:t>
            </a:r>
            <a:r>
              <a:rPr lang="cs-CZ" dirty="0" smtClean="0">
                <a:cs typeface="Arial"/>
              </a:rPr>
              <a:t>           </a:t>
            </a:r>
            <a:r>
              <a:rPr lang="cs-CZ" dirty="0" err="1">
                <a:cs typeface="Arial"/>
              </a:rPr>
              <a:t>XwY-bělooký</a:t>
            </a:r>
            <a:r>
              <a:rPr lang="cs-CZ" dirty="0">
                <a:cs typeface="Arial"/>
              </a:rPr>
              <a:t> ♂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endParaRPr lang="cs-CZ" dirty="0">
              <a:cs typeface="Arial"/>
            </a:endParaRPr>
          </a:p>
        </p:txBody>
      </p:sp>
      <p:pic>
        <p:nvPicPr>
          <p:cNvPr id="3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48122" y="4757081"/>
            <a:ext cx="5596127" cy="19629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idx="1"/>
          </p:nvPr>
        </p:nvSpPr>
        <p:spPr>
          <a:xfrm>
            <a:off x="822329" y="720720"/>
            <a:ext cx="8410578" cy="6110285"/>
          </a:xfrm>
        </p:spPr>
        <p:txBody>
          <a:bodyPr/>
          <a:lstStyle/>
          <a:p>
            <a:pPr marL="658816" lvl="0" indent="-658816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Dále budeme křížit jedince z F1 generace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err="1"/>
              <a:t>XWXw</a:t>
            </a:r>
            <a:r>
              <a:rPr lang="cs-CZ" dirty="0"/>
              <a:t> </a:t>
            </a:r>
            <a:r>
              <a:rPr lang="cs-CZ" dirty="0">
                <a:solidFill>
                  <a:schemeClr val="accent3"/>
                </a:solidFill>
              </a:rPr>
              <a:t>X</a:t>
            </a:r>
            <a:r>
              <a:rPr lang="cs-CZ" dirty="0"/>
              <a:t> </a:t>
            </a:r>
            <a:r>
              <a:rPr lang="cs-CZ" dirty="0" err="1"/>
              <a:t>XwY</a:t>
            </a:r>
            <a:endParaRPr lang="cs-CZ" dirty="0"/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g: XW, </a:t>
            </a:r>
            <a:r>
              <a:rPr lang="cs-CZ" dirty="0" err="1"/>
              <a:t>Xw</a:t>
            </a:r>
            <a:r>
              <a:rPr lang="cs-CZ" dirty="0"/>
              <a:t>; </a:t>
            </a:r>
            <a:r>
              <a:rPr lang="cs-CZ" dirty="0" err="1"/>
              <a:t>Xw</a:t>
            </a:r>
            <a:r>
              <a:rPr lang="cs-CZ" dirty="0"/>
              <a:t>, Y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/>
              <a:t>F2:XWXw-červenook. </a:t>
            </a:r>
            <a:r>
              <a:rPr lang="cs-CZ" dirty="0" err="1"/>
              <a:t>heterozyg</a:t>
            </a:r>
            <a:r>
              <a:rPr lang="cs-CZ" dirty="0"/>
              <a:t>. </a:t>
            </a:r>
            <a:r>
              <a:rPr lang="cs-CZ" dirty="0">
                <a:cs typeface="Arial"/>
              </a:rPr>
              <a:t>♀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>
                <a:cs typeface="Arial"/>
              </a:rPr>
              <a:t>     </a:t>
            </a:r>
            <a:r>
              <a:rPr lang="cs-CZ" dirty="0" err="1">
                <a:cs typeface="Arial"/>
              </a:rPr>
              <a:t>XwXw</a:t>
            </a:r>
            <a:r>
              <a:rPr lang="cs-CZ" dirty="0">
                <a:cs typeface="Arial"/>
              </a:rPr>
              <a:t> -</a:t>
            </a:r>
            <a:r>
              <a:rPr lang="cs-CZ" dirty="0" err="1">
                <a:cs typeface="Arial"/>
              </a:rPr>
              <a:t>bělooká</a:t>
            </a:r>
            <a:r>
              <a:rPr lang="cs-CZ" dirty="0">
                <a:cs typeface="Arial"/>
              </a:rPr>
              <a:t> </a:t>
            </a:r>
            <a:r>
              <a:rPr lang="cs-CZ" dirty="0" err="1">
                <a:cs typeface="Arial"/>
              </a:rPr>
              <a:t>homozyg</a:t>
            </a:r>
            <a:r>
              <a:rPr lang="cs-CZ" dirty="0">
                <a:cs typeface="Arial"/>
              </a:rPr>
              <a:t>. ♀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>
                <a:cs typeface="Arial"/>
              </a:rPr>
              <a:t>     XWY- červenooký ♂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>
                <a:cs typeface="Arial"/>
              </a:rPr>
              <a:t>     </a:t>
            </a:r>
            <a:r>
              <a:rPr lang="cs-CZ" dirty="0" err="1">
                <a:cs typeface="Arial"/>
              </a:rPr>
              <a:t>XwY</a:t>
            </a:r>
            <a:r>
              <a:rPr lang="cs-CZ" dirty="0">
                <a:cs typeface="Arial"/>
              </a:rPr>
              <a:t>- </a:t>
            </a:r>
            <a:r>
              <a:rPr lang="cs-CZ" dirty="0" err="1">
                <a:cs typeface="Arial"/>
              </a:rPr>
              <a:t>bělooký</a:t>
            </a:r>
            <a:r>
              <a:rPr lang="cs-CZ" dirty="0">
                <a:cs typeface="Arial"/>
              </a:rPr>
              <a:t> ♂</a:t>
            </a:r>
          </a:p>
          <a:p>
            <a:pPr marL="658816" lvl="0" indent="-658816"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endParaRPr lang="cs-CZ" dirty="0">
              <a:cs typeface="Arial"/>
            </a:endParaRPr>
          </a:p>
        </p:txBody>
      </p:sp>
      <p:pic>
        <p:nvPicPr>
          <p:cNvPr id="3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8323" y="4364732"/>
            <a:ext cx="6303260" cy="21153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06388"/>
            <a:ext cx="8599483" cy="1133471"/>
          </a:xfrm>
        </p:spPr>
        <p:txBody>
          <a:bodyPr>
            <a:normAutofit fontScale="90000"/>
          </a:bodyPr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/>
              <a:t>Příklady genetických chorob u člověka vázaných na pohlaví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22329" y="2138360"/>
            <a:ext cx="8410578" cy="4692645"/>
          </a:xfrm>
        </p:spPr>
        <p:txBody>
          <a:bodyPr/>
          <a:lstStyle/>
          <a:p>
            <a:pPr lvl="0">
              <a:buClr>
                <a:srgbClr val="000000"/>
              </a:buClr>
              <a:buSzPct val="100000"/>
              <a:buFont typeface="Wingdings" panose="05000000000000000000" pitchFamily="2" charset="2"/>
              <a:buChar char="Ø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b="1" i="1" dirty="0" smtClean="0">
                <a:solidFill>
                  <a:schemeClr val="accent1"/>
                </a:solidFill>
              </a:rPr>
              <a:t> Hemofilie </a:t>
            </a:r>
            <a:r>
              <a:rPr lang="cs-CZ" dirty="0"/>
              <a:t>(chorobná krvácivost)</a:t>
            </a:r>
          </a:p>
          <a:p>
            <a:pPr lvl="0">
              <a:buClr>
                <a:srgbClr val="000000"/>
              </a:buClr>
              <a:buSzPct val="100000"/>
              <a:buFont typeface="Wingdings" panose="05000000000000000000" pitchFamily="2" charset="2"/>
              <a:buChar char="Ø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Daltonismus</a:t>
            </a:r>
            <a:r>
              <a:rPr lang="cs-CZ" dirty="0" smtClean="0"/>
              <a:t> </a:t>
            </a:r>
            <a:r>
              <a:rPr lang="cs-CZ" dirty="0"/>
              <a:t>(porucha v rozeznávání červené a zelené </a:t>
            </a:r>
            <a:r>
              <a:rPr lang="cs-CZ" dirty="0" smtClean="0"/>
              <a:t>    	barvy</a:t>
            </a:r>
            <a:r>
              <a:rPr lang="cs-CZ" dirty="0"/>
              <a:t>)</a:t>
            </a:r>
          </a:p>
          <a:p>
            <a:pPr lvl="0">
              <a:buClr>
                <a:srgbClr val="000000"/>
              </a:buClr>
              <a:buSzPct val="100000"/>
              <a:buFont typeface="Wingdings" panose="05000000000000000000" pitchFamily="2" charset="2"/>
              <a:buChar char="Ø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 </a:t>
            </a:r>
            <a:r>
              <a:rPr lang="cs-CZ" b="1" i="1" dirty="0" err="1" smtClean="0">
                <a:solidFill>
                  <a:schemeClr val="accent1"/>
                </a:solidFill>
              </a:rPr>
              <a:t>Anhydrotická</a:t>
            </a:r>
            <a:r>
              <a:rPr lang="cs-CZ" b="1" i="1" dirty="0" smtClean="0">
                <a:solidFill>
                  <a:schemeClr val="accent1"/>
                </a:solidFill>
              </a:rPr>
              <a:t> </a:t>
            </a:r>
            <a:r>
              <a:rPr lang="cs-CZ" b="1" i="1" dirty="0">
                <a:solidFill>
                  <a:schemeClr val="accent1"/>
                </a:solidFill>
              </a:rPr>
              <a:t>ektodermální dysplazie </a:t>
            </a:r>
            <a:r>
              <a:rPr lang="cs-CZ" dirty="0"/>
              <a:t>(chybění potních </a:t>
            </a:r>
            <a:r>
              <a:rPr lang="cs-CZ" dirty="0" smtClean="0"/>
              <a:t>	žlázek</a:t>
            </a:r>
            <a:r>
              <a:rPr lang="cs-CZ" dirty="0"/>
              <a:t>)</a:t>
            </a:r>
          </a:p>
          <a:p>
            <a:pPr lvl="0">
              <a:buClr>
                <a:srgbClr val="000000"/>
              </a:buClr>
              <a:buSzPct val="100000"/>
              <a:buFont typeface="Wingdings" panose="05000000000000000000" pitchFamily="2" charset="2"/>
              <a:buChar char="Ø"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Syndrom </a:t>
            </a:r>
            <a:r>
              <a:rPr lang="cs-CZ" b="1" i="1" dirty="0">
                <a:solidFill>
                  <a:schemeClr val="accent1"/>
                </a:solidFill>
              </a:rPr>
              <a:t>fragilního chromozomu </a:t>
            </a:r>
            <a:r>
              <a:rPr lang="cs-CZ" b="1" i="1" dirty="0" smtClean="0">
                <a:solidFill>
                  <a:schemeClr val="accent1"/>
                </a:solidFill>
              </a:rPr>
              <a:t>X</a:t>
            </a:r>
          </a:p>
          <a:p>
            <a:pPr marL="0" lvl="0" indent="0">
              <a:buClr>
                <a:srgbClr val="000000"/>
              </a:buClr>
              <a:buSzPct val="100000"/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endParaRPr lang="cs-CZ" dirty="0"/>
          </a:p>
          <a:p>
            <a:pPr marL="0" lvl="0" indent="0">
              <a:buNone/>
              <a:tabLst>
                <a:tab pos="658816" algn="l"/>
                <a:tab pos="763587" algn="l"/>
                <a:tab pos="1212850" algn="l"/>
                <a:tab pos="1662113" algn="l"/>
                <a:tab pos="2111376" algn="l"/>
                <a:tab pos="2560639" algn="l"/>
                <a:tab pos="3009902" algn="l"/>
                <a:tab pos="3459166" algn="l"/>
                <a:tab pos="3908429" algn="l"/>
                <a:tab pos="4357692" algn="l"/>
                <a:tab pos="4806955" algn="l"/>
                <a:tab pos="5256218" algn="l"/>
                <a:tab pos="5705481" algn="l"/>
                <a:tab pos="6154744" algn="l"/>
                <a:tab pos="6604007" algn="l"/>
                <a:tab pos="7053270" algn="l"/>
                <a:tab pos="7502523" algn="l"/>
                <a:tab pos="7951786" algn="l"/>
                <a:tab pos="8401049" algn="l"/>
                <a:tab pos="8850312" algn="l"/>
                <a:tab pos="9299575" algn="l"/>
              </a:tabLst>
            </a:pPr>
            <a:r>
              <a:rPr lang="cs-CZ" dirty="0">
                <a:cs typeface="Arial"/>
              </a:rPr>
              <a:t>→</a:t>
            </a:r>
            <a:r>
              <a:rPr lang="cs-CZ" dirty="0" smtClean="0">
                <a:cs typeface="Arial"/>
              </a:rPr>
              <a:t>viz dále</a:t>
            </a:r>
            <a:endParaRPr lang="cs-CZ" dirty="0">
              <a:cs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06388"/>
            <a:ext cx="8597902" cy="1133471"/>
          </a:xfrm>
        </p:spPr>
        <p:txBody>
          <a:bodyPr>
            <a:normAutofit fontScale="90000"/>
          </a:bodyPr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/>
              <a:t>Genetické choroby vázané na pohlaví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35816" y="1874573"/>
            <a:ext cx="8408986" cy="5480054"/>
          </a:xfrm>
        </p:spPr>
        <p:txBody>
          <a:bodyPr/>
          <a:lstStyle/>
          <a:p>
            <a:pPr marL="660397" lvl="0" indent="-660397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/>
              <a:t>Nejčastěji </a:t>
            </a:r>
            <a:r>
              <a:rPr lang="cs-CZ" b="1" i="1" dirty="0" err="1">
                <a:solidFill>
                  <a:schemeClr val="accent1"/>
                </a:solidFill>
              </a:rPr>
              <a:t>gonozomálně</a:t>
            </a:r>
            <a:r>
              <a:rPr lang="cs-CZ" b="1" i="1" dirty="0">
                <a:solidFill>
                  <a:schemeClr val="accent1"/>
                </a:solidFill>
              </a:rPr>
              <a:t> recesivní</a:t>
            </a:r>
          </a:p>
          <a:p>
            <a:pPr marL="660397" lvl="0" indent="-660397"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>
                <a:cs typeface="Arial"/>
              </a:rPr>
              <a:t>→recesivní znak se u žen většinou neprojeví; je kompenzován dominantní alelou na chromozomu X</a:t>
            </a:r>
          </a:p>
          <a:p>
            <a:pPr marL="660397" lvl="0" indent="-660397"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>
                <a:cs typeface="Arial"/>
              </a:rPr>
              <a:t>→ženy bývají zdravými přenašečkami příslušné recesivní alely</a:t>
            </a:r>
          </a:p>
          <a:p>
            <a:pPr marL="660397" lvl="0" indent="-660397"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>
                <a:cs typeface="Arial"/>
              </a:rPr>
              <a:t>→</a:t>
            </a:r>
            <a:r>
              <a:rPr lang="cs-CZ" b="1" i="1" dirty="0">
                <a:solidFill>
                  <a:schemeClr val="accent1"/>
                </a:solidFill>
                <a:cs typeface="Arial"/>
              </a:rPr>
              <a:t>postiženi bývají téměř výhradně muži</a:t>
            </a:r>
            <a:r>
              <a:rPr lang="cs-CZ" dirty="0">
                <a:cs typeface="Arial"/>
              </a:rPr>
              <a:t>; defektní alela na chromozomu X není v kombinaci XY kompenzována alelou dominantní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06388"/>
            <a:ext cx="8597902" cy="1133471"/>
          </a:xfrm>
        </p:spPr>
        <p:txBody>
          <a:bodyPr>
            <a:normAutofit fontScale="90000"/>
          </a:bodyPr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/>
              <a:t>Proč může mít postižený muž zdravé děti?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35816" y="2092322"/>
            <a:ext cx="8408986" cy="5467353"/>
          </a:xfrm>
        </p:spPr>
        <p:txBody>
          <a:bodyPr/>
          <a:lstStyle/>
          <a:p>
            <a:pPr marL="660397" lvl="0" indent="-660397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/>
              <a:t>Svým synům předává chromozom Y; chromozom X získávají od matky; za předpokladu, že matka není přenašečkou ani není nemocná budou </a:t>
            </a:r>
            <a:r>
              <a:rPr lang="cs-CZ" b="1" i="1" dirty="0"/>
              <a:t>všichni synové</a:t>
            </a:r>
            <a:r>
              <a:rPr lang="cs-CZ" dirty="0"/>
              <a:t> </a:t>
            </a:r>
            <a:r>
              <a:rPr lang="cs-CZ" b="1" i="1" dirty="0"/>
              <a:t>zdrávi.</a:t>
            </a:r>
          </a:p>
          <a:p>
            <a:pPr marL="660397" lvl="0" indent="-660397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0397" algn="l"/>
                <a:tab pos="765168" algn="l"/>
                <a:tab pos="1214431" algn="l"/>
                <a:tab pos="1663694" algn="l"/>
                <a:tab pos="2112957" algn="l"/>
                <a:tab pos="2562220" algn="l"/>
                <a:tab pos="3011483" algn="l"/>
                <a:tab pos="3460747" algn="l"/>
                <a:tab pos="3910010" algn="l"/>
                <a:tab pos="4359273" algn="l"/>
                <a:tab pos="4808536" algn="l"/>
                <a:tab pos="5257799" algn="l"/>
                <a:tab pos="5707062" algn="l"/>
                <a:tab pos="6156325" algn="l"/>
                <a:tab pos="6605588" algn="l"/>
                <a:tab pos="7054851" algn="l"/>
                <a:tab pos="7504114" algn="l"/>
                <a:tab pos="7953367" algn="l"/>
                <a:tab pos="8402630" algn="l"/>
                <a:tab pos="8851893" algn="l"/>
                <a:tab pos="9301156" algn="l"/>
              </a:tabLst>
            </a:pPr>
            <a:r>
              <a:rPr lang="cs-CZ" dirty="0"/>
              <a:t>Svým dcerám předává chromozom X s defektní alelou; od matky může získat „ zdravý“ chromozom, který defektní alelu kompenzuje, dcera je v tomto případě </a:t>
            </a:r>
            <a:r>
              <a:rPr lang="cs-CZ" b="1" i="1" dirty="0"/>
              <a:t>zdravou přenašečkou;</a:t>
            </a:r>
            <a:r>
              <a:rPr lang="cs-CZ" dirty="0"/>
              <a:t> pokud se však sejde s defektní alelou od matky, narodí se </a:t>
            </a:r>
            <a:r>
              <a:rPr lang="cs-CZ" b="1" i="1" dirty="0"/>
              <a:t>dcery postižené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27871" y="621181"/>
            <a:ext cx="8597902" cy="1133471"/>
          </a:xfrm>
        </p:spPr>
        <p:txBody>
          <a:bodyPr>
            <a:normAutofit fontScale="90000"/>
          </a:bodyPr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/>
              <a:t>Proč může mít zdravá přenašečka postiženého syna?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22329" y="2653259"/>
            <a:ext cx="8408986" cy="4789904"/>
          </a:xfrm>
        </p:spPr>
        <p:txBody>
          <a:bodyPr/>
          <a:lstStyle/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dirty="0"/>
              <a:t>Matka přenašečka může synovi předat chromozom X s defektní alelou, </a:t>
            </a:r>
            <a:r>
              <a:rPr lang="cs-CZ" b="1" i="1" dirty="0"/>
              <a:t>syn </a:t>
            </a:r>
            <a:r>
              <a:rPr lang="cs-CZ" dirty="0"/>
              <a:t>bude </a:t>
            </a:r>
            <a:r>
              <a:rPr lang="cs-CZ" b="1" i="1" dirty="0"/>
              <a:t>nemocný</a:t>
            </a:r>
            <a:r>
              <a:rPr lang="cs-CZ" dirty="0"/>
              <a:t>.</a:t>
            </a:r>
          </a:p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dirty="0"/>
              <a:t>Matka přenašečka může synovi předat zdravý chromozom X, </a:t>
            </a:r>
            <a:r>
              <a:rPr lang="cs-CZ" b="1" i="1" dirty="0"/>
              <a:t>syn</a:t>
            </a:r>
            <a:r>
              <a:rPr lang="cs-CZ" dirty="0"/>
              <a:t> bude </a:t>
            </a:r>
            <a:r>
              <a:rPr lang="cs-CZ" b="1" i="1" dirty="0"/>
              <a:t>zdravý.</a:t>
            </a:r>
          </a:p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b="1" i="1" dirty="0"/>
              <a:t>Dcery se narodí zdravé, ale s 50 % pravděpodobností budou přenašečky.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50836"/>
            <a:ext cx="8596310" cy="1042982"/>
          </a:xfrm>
        </p:spPr>
        <p:txBody>
          <a:bodyPr/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/>
              <a:t>Klinická genetika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22329" y="2138360"/>
            <a:ext cx="8407395" cy="4689472"/>
          </a:xfrm>
        </p:spPr>
        <p:txBody>
          <a:bodyPr/>
          <a:lstStyle/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/>
              <a:t>Nabízí těhotným přenašečkám prenatální vyšetření zaměřené na určení pohlaví plodu (amniocentéza a následné vyšetření buněk, později ultrazvukové vyšetření</a:t>
            </a:r>
            <a:r>
              <a:rPr lang="cs-CZ">
                <a:cs typeface="Arial"/>
              </a:rPr>
              <a:t>→sledování pohlaví)</a:t>
            </a:r>
          </a:p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>
                <a:cs typeface="Arial"/>
              </a:rPr>
              <a:t>Zjistí-li se pohlaví, je potřeba zvážit rizika, popř.dalšími molekulárně biologickými metodami přímo vyšetřit defektní alelu.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/>
          <a:srcRect t="212" r="731" b="17585"/>
          <a:stretch/>
        </p:blipFill>
        <p:spPr>
          <a:xfrm>
            <a:off x="1912282" y="1448995"/>
            <a:ext cx="6737043" cy="58161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3004" y="479684"/>
            <a:ext cx="8694539" cy="829351"/>
          </a:xfrm>
        </p:spPr>
        <p:txBody>
          <a:bodyPr>
            <a:normAutofit fontScale="90000"/>
          </a:bodyPr>
          <a:lstStyle/>
          <a:p>
            <a:r>
              <a:rPr lang="cs-CZ" sz="2000" dirty="0" err="1" smtClean="0"/>
              <a:t>Gonozomálně</a:t>
            </a:r>
            <a:r>
              <a:rPr lang="cs-CZ" sz="2000" dirty="0" smtClean="0"/>
              <a:t> recesivní dědičnost; pokud muž není postižen, předává žena (nepostižená přenašečka) alelu na chromozomu x s 50% pravděpodobností svému synovi. Dcery jsou zdravé, avšak v 50% přenašečky.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06388"/>
            <a:ext cx="8596310" cy="1133471"/>
          </a:xfrm>
        </p:spPr>
        <p:txBody>
          <a:bodyPr>
            <a:normAutofit fontScale="90000"/>
          </a:bodyPr>
          <a:lstStyle/>
          <a:p>
            <a:pPr lvl="0" algn="ctr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 dirty="0" err="1"/>
              <a:t>Gonozomálně</a:t>
            </a:r>
            <a:r>
              <a:rPr lang="cs-CZ" dirty="0"/>
              <a:t> recesivní choroby u člověka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900117" y="1439859"/>
            <a:ext cx="8329607" cy="5387973"/>
          </a:xfrm>
        </p:spPr>
        <p:txBody>
          <a:bodyPr/>
          <a:lstStyle/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b="1" i="1" dirty="0">
                <a:solidFill>
                  <a:schemeClr val="accent1"/>
                </a:solidFill>
              </a:rPr>
              <a:t>Syndrom fragilního chromozomu X</a:t>
            </a:r>
          </a:p>
          <a:p>
            <a:pPr marL="661989" lvl="0" indent="-661989"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dirty="0">
                <a:cs typeface="Arial"/>
              </a:rPr>
              <a:t>→mentální retardace</a:t>
            </a:r>
          </a:p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b="1" i="1" dirty="0">
                <a:solidFill>
                  <a:schemeClr val="accent1"/>
                </a:solidFill>
                <a:cs typeface="Arial"/>
              </a:rPr>
              <a:t>Daltonismus</a:t>
            </a:r>
          </a:p>
          <a:p>
            <a:pPr marL="661989" lvl="0" indent="-661989"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dirty="0">
                <a:cs typeface="Arial"/>
              </a:rPr>
              <a:t>→nejčastější forma barvosleposti; postižený nerozlišuje červenou a zelenou barvu, obě vidí jako šedé</a:t>
            </a:r>
          </a:p>
          <a:p>
            <a:pPr marL="661989" lvl="0" indent="-661989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b="1" i="1" dirty="0">
                <a:solidFill>
                  <a:schemeClr val="accent1"/>
                </a:solidFill>
                <a:cs typeface="Arial"/>
              </a:rPr>
              <a:t>Hemofilie</a:t>
            </a:r>
            <a:r>
              <a:rPr lang="cs-CZ" sz="2200" dirty="0">
                <a:cs typeface="Arial"/>
              </a:rPr>
              <a:t> (chorobná krvácivost)</a:t>
            </a:r>
          </a:p>
          <a:p>
            <a:pPr marL="661989" lvl="0" indent="-661989"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dirty="0">
                <a:cs typeface="Arial"/>
              </a:rPr>
              <a:t>→známá, ale méně častá; způsobena mutací genu (F8), který obsahuje informaci k syntéze faktoru VIII, který je nezbytný pro zástavu krvácení</a:t>
            </a:r>
          </a:p>
          <a:p>
            <a:pPr marL="661989" lvl="0" indent="-661989"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dirty="0">
                <a:cs typeface="Arial"/>
              </a:rPr>
              <a:t>→postižení krvácejí i z nepatrných ranek, mají pod kůží četné krevní podlitiny, trpí bolestivými výrony krve do kloubů, často umírají na vnitřní vykrvácení</a:t>
            </a:r>
          </a:p>
          <a:p>
            <a:pPr marL="661989" lvl="0" indent="-661989">
              <a:tabLst>
                <a:tab pos="661989" algn="l"/>
                <a:tab pos="766760" algn="l"/>
                <a:tab pos="1216023" algn="l"/>
                <a:tab pos="1665286" algn="l"/>
                <a:tab pos="2114549" algn="l"/>
                <a:tab pos="2563812" algn="l"/>
                <a:tab pos="3013075" algn="l"/>
                <a:tab pos="3462339" algn="l"/>
                <a:tab pos="3911602" algn="l"/>
                <a:tab pos="4360865" algn="l"/>
                <a:tab pos="4810128" algn="l"/>
                <a:tab pos="5259391" algn="l"/>
                <a:tab pos="5708654" algn="l"/>
                <a:tab pos="6157917" algn="l"/>
                <a:tab pos="6607180" algn="l"/>
                <a:tab pos="7056443" algn="l"/>
                <a:tab pos="7505696" algn="l"/>
                <a:tab pos="7954959" algn="l"/>
                <a:tab pos="8404222" algn="l"/>
                <a:tab pos="8853485" algn="l"/>
                <a:tab pos="9302748" algn="l"/>
              </a:tabLst>
            </a:pPr>
            <a:r>
              <a:rPr lang="cs-CZ" sz="2200" dirty="0">
                <a:cs typeface="Arial"/>
              </a:rPr>
              <a:t>→hemofilie u potomků anglické královny Viktorie Alexandry (1819-1901), která byla přenašečkou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7920039" y="5040309"/>
            <a:ext cx="309560" cy="344491"/>
          </a:xfrm>
          <a:prstGeom prst="rect">
            <a:avLst/>
          </a:prstGeom>
          <a:noFill/>
          <a:ln>
            <a:noFill/>
          </a:ln>
        </p:spPr>
        <p:txBody>
          <a:bodyPr vert="horz" wrap="none" lIns="90004" tIns="44997" rIns="90004" bIns="44997" anchor="t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Lucida Sans Unicode"/>
                <a:cs typeface="Lucida Sans Unicode"/>
              </a:rPr>
              <a:t>,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/>
          <a:srcRect r="1829" b="20973"/>
          <a:stretch/>
        </p:blipFill>
        <p:spPr>
          <a:xfrm>
            <a:off x="2557432" y="2113613"/>
            <a:ext cx="5139505" cy="493176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Fragilní chromozom od dvou různých pacientů (označen šipkou)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/>
          <a:srcRect r="1154" b="11094"/>
          <a:stretch/>
        </p:blipFill>
        <p:spPr>
          <a:xfrm>
            <a:off x="2968053" y="945126"/>
            <a:ext cx="3852472" cy="650498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87915" y="58456"/>
            <a:ext cx="8694539" cy="88667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Tabulka používaná při vyšetření barvocitu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/>
          <a:srcRect t="9026" r="4368" b="12114"/>
          <a:stretch/>
        </p:blipFill>
        <p:spPr>
          <a:xfrm>
            <a:off x="311178" y="1863672"/>
            <a:ext cx="9449587" cy="551148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Zjednodušený rodokmen královny </a:t>
            </a:r>
            <a:r>
              <a:rPr lang="cs-CZ" sz="2800" dirty="0"/>
              <a:t>V</a:t>
            </a:r>
            <a:r>
              <a:rPr lang="cs-CZ" sz="2800" dirty="0" smtClean="0"/>
              <a:t>iktorie s označením výskytu a přenosu hemofilie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350836"/>
            <a:ext cx="8594729" cy="1042982"/>
          </a:xfrm>
        </p:spPr>
        <p:txBody>
          <a:bodyPr/>
          <a:lstStyle/>
          <a:p>
            <a:pPr lvl="0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/>
              <a:t>Dědičnost pohlavně ovládaná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835815" y="1992315"/>
            <a:ext cx="8405814" cy="5567360"/>
          </a:xfrm>
        </p:spPr>
        <p:txBody>
          <a:bodyPr/>
          <a:lstStyle/>
          <a:p>
            <a:pPr marL="663570" lvl="0" indent="-663570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dirty="0"/>
              <a:t>Znaky ovládané pohlavím, ne na pohlaví vázané.</a:t>
            </a:r>
          </a:p>
          <a:p>
            <a:pPr marL="663570" lvl="0" indent="-663570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b="1" i="1" dirty="0">
                <a:solidFill>
                  <a:schemeClr val="accent1"/>
                </a:solidFill>
              </a:rPr>
              <a:t>Vlohy pro tyto znaky jsou lokalizovány na </a:t>
            </a:r>
            <a:r>
              <a:rPr lang="cs-CZ" sz="2800" b="1" i="1" dirty="0" smtClean="0">
                <a:solidFill>
                  <a:schemeClr val="accent1"/>
                </a:solidFill>
              </a:rPr>
              <a:t>autozomech</a:t>
            </a:r>
            <a:r>
              <a:rPr lang="cs-CZ" sz="2800" dirty="0"/>
              <a:t>, ale </a:t>
            </a:r>
            <a:r>
              <a:rPr lang="cs-CZ" sz="2800" dirty="0" smtClean="0"/>
              <a:t>jejich </a:t>
            </a:r>
            <a:r>
              <a:rPr lang="cs-CZ" sz="2800" b="1" i="1" dirty="0" smtClean="0">
                <a:solidFill>
                  <a:schemeClr val="accent1"/>
                </a:solidFill>
              </a:rPr>
              <a:t>projev je závislý na pohlaví</a:t>
            </a:r>
            <a:r>
              <a:rPr lang="cs-CZ" sz="2800" dirty="0" smtClean="0"/>
              <a:t>.</a:t>
            </a:r>
            <a:endParaRPr lang="cs-CZ" sz="2800" dirty="0"/>
          </a:p>
          <a:p>
            <a:pPr marL="663570" lvl="0" indent="-663570"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dirty="0"/>
              <a:t>př</a:t>
            </a:r>
            <a:r>
              <a:rPr lang="cs-CZ" sz="2800" dirty="0" smtClean="0"/>
              <a:t>. předčasná </a:t>
            </a:r>
            <a:r>
              <a:rPr lang="cs-CZ" sz="2800" dirty="0" smtClean="0"/>
              <a:t>plešatost (viz obrázek)</a:t>
            </a:r>
            <a:endParaRPr lang="cs-CZ" sz="2800" dirty="0"/>
          </a:p>
          <a:p>
            <a:pPr marL="663570" lvl="0" indent="-663570"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dirty="0"/>
              <a:t>-u mužů je plešatost podmíněna kombinací alel PP i Pp; vlasatí jsou pouze pp</a:t>
            </a:r>
          </a:p>
          <a:p>
            <a:pPr marL="663570" lvl="0" indent="-663570"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dirty="0"/>
              <a:t>-u žen je plešatost podmíněna kombinací alel pouze v případě PP</a:t>
            </a:r>
          </a:p>
          <a:p>
            <a:pPr marL="663570" lvl="0" indent="-663570"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r>
              <a:rPr lang="cs-CZ" sz="2800" dirty="0" err="1"/>
              <a:t>př.paroží</a:t>
            </a:r>
            <a:r>
              <a:rPr lang="cs-CZ" sz="2800" dirty="0"/>
              <a:t> u samců jelenů a srnců</a:t>
            </a:r>
          </a:p>
          <a:p>
            <a:pPr marL="663570" lvl="0" indent="-663570">
              <a:tabLst>
                <a:tab pos="663570" algn="l"/>
                <a:tab pos="768341" algn="l"/>
                <a:tab pos="1217604" algn="l"/>
                <a:tab pos="1666867" algn="l"/>
                <a:tab pos="2116130" algn="l"/>
                <a:tab pos="2565393" algn="l"/>
                <a:tab pos="3014656" algn="l"/>
                <a:tab pos="3463920" algn="l"/>
                <a:tab pos="3913183" algn="l"/>
                <a:tab pos="4362446" algn="l"/>
                <a:tab pos="4811709" algn="l"/>
                <a:tab pos="5260972" algn="l"/>
                <a:tab pos="5710235" algn="l"/>
                <a:tab pos="6159498" algn="l"/>
                <a:tab pos="6608761" algn="l"/>
                <a:tab pos="7058024" algn="l"/>
                <a:tab pos="7507287" algn="l"/>
                <a:tab pos="7956540" algn="l"/>
                <a:tab pos="8405803" algn="l"/>
                <a:tab pos="8855066" algn="l"/>
                <a:tab pos="9304329" algn="l"/>
              </a:tabLst>
            </a:pP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/>
          <a:srcRect r="517" b="14899"/>
          <a:stretch/>
        </p:blipFill>
        <p:spPr>
          <a:xfrm>
            <a:off x="2159160" y="1633620"/>
            <a:ext cx="5762304" cy="559164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Předčasná plešatost u mužů a žen- příklad pohlavně ovládané dědičnosti (viz text)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7656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Př.1)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Gen, který v recesivní formě podmiňuje hemofilii, se nachází v chromozomu X. Otec dívky je postižen hemofilií, zatímco matka je zdráva a pochází z rodiny, ve které se tato choroba nikdy nevyskytla. Co můžeme očekávat v tomto směru u synů i dcer této dívky, jestliže se provdá za zdravého muže?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9719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Př.2)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Recesivní alela určitého genu, ležícího na chromozomu X, způsobuje u člověka barvoslepost (daltonismus). Otec dívky je barvoslepý, zatímco matka a rovněž všichni její předkové rozlišují barvy normálně. Mohou být daltonismem postiženi synové této dívky, dcery i vnoučata obojího pohlaví, jestliže se provdá za zdravého muže a jestliže její potomci nebudou vstupovat do manželství s nositeli alel pro daltonismus?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196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Př.3)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octomilky podmiňuje recesivní alela určitého genu, ležícího v chromozomu X, žluté zbarvení těla. Šedé zbarvení těla je naopak dominantní. V laboratoři bylo získáno potomstvo z křížení homozygotní šedé samičky se žlutým samečkem. Jaké zbarvení těla budou mít potomci tohoto křížení? Jaké zbarvení těla budou mít potomci z křížení šedé samičky (z prvního křížení) se šedým samečkem?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201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SOKOLOVSKAJA, B. Ch.; PIKÁLEK .</a:t>
            </a:r>
            <a:r>
              <a:rPr lang="cs-CZ" i="1" dirty="0"/>
              <a:t> Genetika v </a:t>
            </a:r>
            <a:r>
              <a:rPr lang="cs-CZ" i="1" dirty="0" err="1"/>
              <a:t>příkladech.</a:t>
            </a:r>
            <a:r>
              <a:rPr lang="cs-CZ" dirty="0" err="1"/>
              <a:t>Praha</a:t>
            </a:r>
            <a:r>
              <a:rPr lang="cs-CZ" dirty="0"/>
              <a:t>: SPN, 1974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9484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9954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4-genetika%20organismů</Template>
  <TotalTime>238</TotalTime>
  <Words>1184</Words>
  <Application>Microsoft Office PowerPoint</Application>
  <PresentationFormat>Vlastní</PresentationFormat>
  <Paragraphs>116</Paragraphs>
  <Slides>28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Hloubka</vt:lpstr>
      <vt:lpstr>Snímek 1</vt:lpstr>
      <vt:lpstr>Anotace</vt:lpstr>
      <vt:lpstr>GONOZOMÁLNÍ DĚDIČNOST</vt:lpstr>
      <vt:lpstr>Snímek 4</vt:lpstr>
      <vt:lpstr>Gonozomy</vt:lpstr>
      <vt:lpstr>Snímek 6</vt:lpstr>
      <vt:lpstr>Příklad 1)</vt:lpstr>
      <vt:lpstr>Snímek 8</vt:lpstr>
      <vt:lpstr>Příklad 2)</vt:lpstr>
      <vt:lpstr>Snímek 10</vt:lpstr>
      <vt:lpstr>Příklady genetických chorob u člověka vázaných na pohlaví</vt:lpstr>
      <vt:lpstr>Genetické choroby vázané na pohlaví</vt:lpstr>
      <vt:lpstr>Proč může mít postižený muž zdravé děti?</vt:lpstr>
      <vt:lpstr>Proč může mít zdravá přenašečka postiženého syna?</vt:lpstr>
      <vt:lpstr>Klinická genetika</vt:lpstr>
      <vt:lpstr>Gonozomálně recesivní dědičnost; pokud muž není postižen, předává žena (nepostižená přenašečka) alelu na chromozomu x s 50% pravděpodobností svému synovi. Dcery jsou zdravé, avšak v 50% přenašečky.</vt:lpstr>
      <vt:lpstr>Gonozomálně recesivní choroby u člověka</vt:lpstr>
      <vt:lpstr>Fragilní chromozom od dvou různých pacientů (označen šipkou)</vt:lpstr>
      <vt:lpstr>Tabulka používaná při vyšetření barvocitu</vt:lpstr>
      <vt:lpstr>Zjednodušený rodokmen královny Viktorie s označením výskytu a přenosu hemofilie</vt:lpstr>
      <vt:lpstr>Dědičnost pohlavně ovládaná</vt:lpstr>
      <vt:lpstr>Předčasná plešatost u mužů a žen- příklad pohlavně ovládané dědičnosti (viz text)</vt:lpstr>
      <vt:lpstr>Příklady k procvičování</vt:lpstr>
      <vt:lpstr>Př.1)</vt:lpstr>
      <vt:lpstr>Př.2)</vt:lpstr>
      <vt:lpstr>Př.3)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16)Gonozomální dědičnost</dc:title>
  <dc:creator>Markéta Fialová</dc:creator>
  <cp:lastModifiedBy>Dum</cp:lastModifiedBy>
  <cp:revision>31</cp:revision>
  <cp:lastPrinted>1601-01-01T00:00:00Z</cp:lastPrinted>
  <dcterms:created xsi:type="dcterms:W3CDTF">2012-03-05T08:32:39Z</dcterms:created>
  <dcterms:modified xsi:type="dcterms:W3CDTF">2014-03-11T20:47:28Z</dcterms:modified>
</cp:coreProperties>
</file>