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7"/>
  </p:notesMasterIdLst>
  <p:sldIdLst>
    <p:sldId id="321" r:id="rId2"/>
    <p:sldId id="322" r:id="rId3"/>
    <p:sldId id="310" r:id="rId4"/>
    <p:sldId id="320" r:id="rId5"/>
    <p:sldId id="311" r:id="rId6"/>
    <p:sldId id="312" r:id="rId7"/>
    <p:sldId id="323" r:id="rId8"/>
    <p:sldId id="313" r:id="rId9"/>
    <p:sldId id="314" r:id="rId10"/>
    <p:sldId id="315" r:id="rId11"/>
    <p:sldId id="325" r:id="rId12"/>
    <p:sldId id="316" r:id="rId13"/>
    <p:sldId id="317" r:id="rId14"/>
    <p:sldId id="318" r:id="rId15"/>
    <p:sldId id="324" r:id="rId16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EFE5DB"/>
    <a:srgbClr val="FF6600"/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2" autoAdjust="0"/>
    <p:restoredTop sz="94660"/>
  </p:normalViewPr>
  <p:slideViewPr>
    <p:cSldViewPr snapToGrid="0">
      <p:cViewPr varScale="1">
        <p:scale>
          <a:sx n="94" d="100"/>
          <a:sy n="94" d="100"/>
        </p:scale>
        <p:origin x="-240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1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AutoShape 2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AutoShape 3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AutoShape 4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" name="AutoShape 5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" name="AutoShape 6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" name="AutoShape 7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" name="AutoShape 8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" name="AutoShape 9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" name="AutoShape 10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" name="AutoShape 11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" name="AutoShape 12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4" name="AutoShape 13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5" name="AutoShape 14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" name="AutoShape 15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7" name="AutoShape 16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" name="AutoShape 17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9" name="AutoShape 18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0" name="AutoShape 19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1" name="AutoShape 20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2" name="AutoShape 21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3" name="Rectangle 22"/>
          <p:cNvSpPr>
            <a:spLocks noGrp="1" noRot="1" noChangeAspect="1"/>
          </p:cNvSpPr>
          <p:nvPr>
            <p:ph type="sldImg" idx="2"/>
          </p:nvPr>
        </p:nvSpPr>
        <p:spPr>
          <a:xfrm>
            <a:off x="1312858" y="1027108"/>
            <a:ext cx="4899026" cy="3665536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24" name="Rectangle 23"/>
          <p:cNvSpPr txBox="1">
            <a:spLocks noGrp="1"/>
          </p:cNvSpPr>
          <p:nvPr>
            <p:ph type="body" sz="quarter" idx="3"/>
          </p:nvPr>
        </p:nvSpPr>
        <p:spPr>
          <a:xfrm>
            <a:off x="1169983" y="5086349"/>
            <a:ext cx="5191121" cy="40719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2527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449263" rtl="0" fontAlgn="auto" hangingPunct="0">
      <a:lnSpc>
        <a:spcPct val="100000"/>
      </a:lnSpc>
      <a:spcBef>
        <a:spcPts val="40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Times New Roman" pitchFamily="16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9624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001953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04867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68449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51927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15816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25486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624641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6983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82880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44740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13953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44790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02100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10465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3706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9054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57727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 cstate="print">
            <a:lum/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lvl="0"/>
            <a:fld id="{EAF1B28C-CB16-403A-992B-17D1B568F2E2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88662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hrooch.wz.cz/school/zsv/zsv.html" TargetMode="External"/><Relationship Id="rId2" Type="http://schemas.openxmlformats.org/officeDocument/2006/relationships/hyperlink" Target="http://home.tiscali.cz/marylynn/genetika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821626655"/>
              </p:ext>
            </p:extLst>
          </p:nvPr>
        </p:nvGraphicFramePr>
        <p:xfrm>
          <a:off x="912787" y="2430455"/>
          <a:ext cx="8493177" cy="2572390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VY_32_INOVACE_1C_17_Dedicnost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kvantitativnich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znaku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66040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studenti se v prezentaci seznámí s dědičností kvantitativních znaků, které jsou multifaktoriálně podmíněny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závěr prezentace je doplněn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</a:t>
            </a:r>
            <a:r>
              <a:rPr lang="cs-CZ" dirty="0" smtClean="0"/>
              <a:t> kvantitativní znaky, polygenní ovlivnění, </a:t>
            </a:r>
            <a:r>
              <a:rPr lang="cs-CZ" dirty="0" err="1" smtClean="0"/>
              <a:t>majorgeny</a:t>
            </a:r>
            <a:r>
              <a:rPr lang="cs-CZ" dirty="0" smtClean="0"/>
              <a:t>, </a:t>
            </a:r>
            <a:r>
              <a:rPr lang="cs-CZ" dirty="0" err="1" smtClean="0"/>
              <a:t>heritabilita</a:t>
            </a:r>
            <a:r>
              <a:rPr lang="cs-CZ" dirty="0" smtClean="0"/>
              <a:t> (</a:t>
            </a:r>
            <a:r>
              <a:rPr lang="cs-CZ" dirty="0" err="1" smtClean="0"/>
              <a:t>dědivost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0263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DĚDIČNOST KVANTITATIVNÍCH ZNAKŮ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1282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Poznámka: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dirty="0" smtClean="0"/>
              <a:t>  </a:t>
            </a:r>
            <a:r>
              <a:rPr lang="cs-CZ" b="1" i="1" dirty="0">
                <a:solidFill>
                  <a:schemeClr val="accent1"/>
                </a:solidFill>
              </a:rPr>
              <a:t>dědičnost kvalitativních znaků</a:t>
            </a:r>
            <a:r>
              <a:rPr lang="cs-CZ" dirty="0"/>
              <a:t>, jejichž vznik ovlivňují </a:t>
            </a:r>
            <a:r>
              <a:rPr lang="cs-CZ" b="1" i="1" dirty="0">
                <a:solidFill>
                  <a:schemeClr val="accent1"/>
                </a:solidFill>
              </a:rPr>
              <a:t>geny velkého účinku</a:t>
            </a:r>
            <a:r>
              <a:rPr lang="cs-CZ" b="1" i="1" dirty="0" smtClean="0">
                <a:solidFill>
                  <a:schemeClr val="accent1"/>
                </a:solidFill>
              </a:rPr>
              <a:t>= </a:t>
            </a:r>
            <a:r>
              <a:rPr lang="cs-CZ" b="1" i="1" dirty="0" err="1" smtClean="0">
                <a:solidFill>
                  <a:schemeClr val="accent1"/>
                </a:solidFill>
              </a:rPr>
              <a:t>majorgeny</a:t>
            </a:r>
            <a:r>
              <a:rPr lang="cs-CZ" dirty="0" smtClean="0"/>
              <a:t> </a:t>
            </a:r>
            <a:r>
              <a:rPr lang="cs-CZ" dirty="0"/>
              <a:t>(barva květů, barva očí,  krevní skupiny, tvar semen,...)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929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Kvantitativní znaky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  měřitelné; jejich projev lze vyhodnotit měřením určitých  parametrů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jejich </a:t>
            </a:r>
            <a:r>
              <a:rPr lang="cs-CZ" sz="3200" b="1" i="1" dirty="0" smtClean="0">
                <a:solidFill>
                  <a:schemeClr val="accent1"/>
                </a:solidFill>
              </a:rPr>
              <a:t>vznik je ovlivněn  větším počtem genů </a:t>
            </a:r>
            <a:r>
              <a:rPr lang="cs-CZ" sz="3200" dirty="0" smtClean="0"/>
              <a:t>(polygenně) </a:t>
            </a:r>
            <a:r>
              <a:rPr lang="cs-CZ" sz="3200" b="1" i="1" dirty="0" smtClean="0">
                <a:solidFill>
                  <a:schemeClr val="accent1"/>
                </a:solidFill>
              </a:rPr>
              <a:t>malého účinku </a:t>
            </a:r>
            <a:r>
              <a:rPr lang="cs-CZ" sz="3200" dirty="0" smtClean="0"/>
              <a:t>(</a:t>
            </a:r>
            <a:r>
              <a:rPr lang="cs-CZ" sz="3200" dirty="0" err="1" smtClean="0"/>
              <a:t>minorgeny</a:t>
            </a:r>
            <a:r>
              <a:rPr lang="cs-CZ" sz="3200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př</a:t>
            </a:r>
            <a:r>
              <a:rPr lang="cs-CZ" sz="3200" dirty="0" smtClean="0"/>
              <a:t>. výška</a:t>
            </a:r>
            <a:r>
              <a:rPr lang="cs-CZ" sz="3200" dirty="0" smtClean="0"/>
              <a:t>, hmotnost, inteligenční koeficient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827542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Fenotyp potomstva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000" dirty="0" smtClean="0"/>
              <a:t>v </a:t>
            </a:r>
            <a:r>
              <a:rPr lang="cs-CZ" sz="3000" dirty="0"/>
              <a:t>potomstvu nelze vymezit jednotlivé fenotypově odlišné skupiny a stanovit jejich přesné štěpné </a:t>
            </a:r>
            <a:r>
              <a:rPr lang="cs-CZ" sz="3000" dirty="0" smtClean="0"/>
              <a:t>poměry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000" dirty="0"/>
              <a:t> </a:t>
            </a:r>
            <a:r>
              <a:rPr lang="cs-CZ" sz="3000" dirty="0" smtClean="0"/>
              <a:t> poměrná </a:t>
            </a:r>
            <a:r>
              <a:rPr lang="cs-CZ" sz="3000" dirty="0"/>
              <a:t>zastoupení jedinců s různou intenzitou fenotypového projevu odpovídají normálnímu rozložení četností charakterizovanému </a:t>
            </a:r>
            <a:r>
              <a:rPr lang="cs-CZ" sz="3000" b="1" i="1" dirty="0">
                <a:solidFill>
                  <a:schemeClr val="accent1"/>
                </a:solidFill>
              </a:rPr>
              <a:t>Gaussovou křivkou = křivka normálního </a:t>
            </a:r>
            <a:r>
              <a:rPr lang="cs-CZ" sz="3000" b="1" i="1" dirty="0" smtClean="0">
                <a:solidFill>
                  <a:schemeClr val="accent1"/>
                </a:solidFill>
              </a:rPr>
              <a:t>rozložení  </a:t>
            </a:r>
            <a:endParaRPr lang="cs-CZ" sz="3000" dirty="0" smtClean="0">
              <a:solidFill>
                <a:schemeClr val="tx1"/>
              </a:solidFill>
            </a:endParaRP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000" b="1" i="1" dirty="0">
                <a:solidFill>
                  <a:schemeClr val="tx1"/>
                </a:solidFill>
              </a:rPr>
              <a:t> </a:t>
            </a:r>
            <a:r>
              <a:rPr lang="cs-CZ" sz="3000" dirty="0">
                <a:cs typeface="Arial"/>
              </a:rPr>
              <a:t>nejméně jsou zastoupeni jedinci s extrémně nízkými nebo naopak extrémně vysokými hodnotami, nejvyšší podíl tvoří jedinci s hodnotami blízkými průměru</a:t>
            </a:r>
            <a:endParaRPr lang="cs-CZ" sz="3000" b="1" i="1" dirty="0" smtClean="0">
              <a:solidFill>
                <a:schemeClr val="tx1"/>
              </a:solidFill>
            </a:endParaRPr>
          </a:p>
          <a:p>
            <a:pPr lvl="0">
              <a:buFont typeface="Wingdings" panose="05000000000000000000" pitchFamily="2" charset="2"/>
              <a:buChar char="Ø"/>
            </a:pPr>
            <a:endParaRPr lang="cs-CZ" sz="3000" b="1" i="1" dirty="0">
              <a:solidFill>
                <a:schemeClr val="accent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2366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3947" y="1648918"/>
            <a:ext cx="7927357" cy="4497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56332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600" dirty="0" smtClean="0">
                <a:cs typeface="Arial"/>
              </a:rPr>
              <a:t>naprostá </a:t>
            </a:r>
            <a:r>
              <a:rPr lang="cs-CZ" sz="3600" dirty="0">
                <a:cs typeface="Arial"/>
              </a:rPr>
              <a:t>většina kvantitativních znaků je podmíněna </a:t>
            </a:r>
            <a:r>
              <a:rPr lang="cs-CZ" sz="3600" b="1" i="1" dirty="0">
                <a:solidFill>
                  <a:schemeClr val="accent1"/>
                </a:solidFill>
                <a:cs typeface="Arial"/>
              </a:rPr>
              <a:t>multifaktoriálně= společnými vlivy genotypu a faktorů vnějšího prostředí </a:t>
            </a:r>
            <a:r>
              <a:rPr lang="cs-CZ" sz="3600" b="1" i="1" dirty="0" smtClean="0">
                <a:solidFill>
                  <a:schemeClr val="accent1"/>
                </a:solidFill>
                <a:cs typeface="Arial"/>
              </a:rPr>
              <a:t> </a:t>
            </a:r>
            <a:r>
              <a:rPr lang="cs-CZ" sz="3600" b="1" i="1" dirty="0" smtClean="0">
                <a:solidFill>
                  <a:schemeClr val="tx1"/>
                </a:solidFill>
                <a:cs typeface="Arial"/>
              </a:rPr>
              <a:t>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600" dirty="0" smtClean="0">
                <a:cs typeface="Arial"/>
              </a:rPr>
              <a:t>př.</a:t>
            </a:r>
            <a:r>
              <a:rPr lang="cs-CZ" sz="3600" dirty="0">
                <a:cs typeface="Arial"/>
              </a:rPr>
              <a:t> klimatické vlivy, množství potravy, parazité, predátoři; u člověka hraje také velkou roli výchova, sociální zázemí a vzdělání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693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Heritabilita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dědivost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6042" y="2057384"/>
            <a:ext cx="8461540" cy="479654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určuje</a:t>
            </a:r>
            <a:r>
              <a:rPr lang="cs-CZ" sz="3200" dirty="0"/>
              <a:t>, do jaké míry se při vyjádření určitého znaku uplatňují genetické vlivy a do jaké míry se uplatňují vlivy </a:t>
            </a:r>
            <a:r>
              <a:rPr lang="cs-CZ" sz="3200" dirty="0" smtClean="0"/>
              <a:t>prostředí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udává </a:t>
            </a:r>
            <a:r>
              <a:rPr lang="cs-CZ" sz="3200" dirty="0"/>
              <a:t>míru dědičného určení </a:t>
            </a:r>
            <a:r>
              <a:rPr lang="cs-CZ" sz="3200" dirty="0" smtClean="0"/>
              <a:t>znaku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stanovuje </a:t>
            </a:r>
            <a:r>
              <a:rPr lang="cs-CZ" sz="3200" dirty="0"/>
              <a:t>se u multifaktoriálně podmíněných </a:t>
            </a:r>
            <a:r>
              <a:rPr lang="cs-CZ" sz="3200" dirty="0" smtClean="0"/>
              <a:t>znaků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vyjadřuje </a:t>
            </a:r>
            <a:r>
              <a:rPr lang="cs-CZ" sz="3200" dirty="0"/>
              <a:t>se pomocí </a:t>
            </a:r>
            <a:r>
              <a:rPr lang="cs-CZ" sz="3200" b="1" i="1" dirty="0" err="1">
                <a:solidFill>
                  <a:schemeClr val="accent1"/>
                </a:solidFill>
              </a:rPr>
              <a:t>tzv.koeficientu</a:t>
            </a:r>
            <a:r>
              <a:rPr lang="cs-CZ" sz="3200" b="1" i="1" dirty="0">
                <a:solidFill>
                  <a:schemeClr val="accent1"/>
                </a:solidFill>
              </a:rPr>
              <a:t> </a:t>
            </a:r>
            <a:r>
              <a:rPr lang="cs-CZ" sz="3200" b="1" i="1" dirty="0" err="1">
                <a:solidFill>
                  <a:schemeClr val="accent1"/>
                </a:solidFill>
              </a:rPr>
              <a:t>dědivosti</a:t>
            </a:r>
            <a:r>
              <a:rPr lang="cs-CZ" sz="3200" b="1" i="1" dirty="0">
                <a:solidFill>
                  <a:schemeClr val="accent1"/>
                </a:solidFill>
              </a:rPr>
              <a:t> (</a:t>
            </a:r>
            <a:r>
              <a:rPr lang="cs-CZ" sz="3200" b="1" i="1" dirty="0" err="1">
                <a:solidFill>
                  <a:schemeClr val="accent1"/>
                </a:solidFill>
              </a:rPr>
              <a:t>heritability</a:t>
            </a:r>
            <a:r>
              <a:rPr lang="cs-CZ" sz="3200" b="1" i="1" dirty="0">
                <a:solidFill>
                  <a:schemeClr val="accent1"/>
                </a:solidFill>
              </a:rPr>
              <a:t>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2067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Koeficient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dědivosti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6042" y="2012413"/>
            <a:ext cx="8461540" cy="5212845"/>
          </a:xfrm>
        </p:spPr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h</a:t>
            </a:r>
            <a:r>
              <a:rPr lang="cs-CZ" sz="3200" b="1" baseline="33000" dirty="0" smtClean="0">
                <a:solidFill>
                  <a:schemeClr val="accent1"/>
                </a:solidFill>
              </a:rPr>
              <a:t>2</a:t>
            </a:r>
            <a:r>
              <a:rPr lang="cs-CZ" sz="3200" b="1" dirty="0" smtClean="0">
                <a:solidFill>
                  <a:schemeClr val="accent1"/>
                </a:solidFill>
              </a:rPr>
              <a:t>= V</a:t>
            </a:r>
            <a:r>
              <a:rPr lang="cs-CZ" sz="2000" b="1" dirty="0" smtClean="0">
                <a:solidFill>
                  <a:schemeClr val="accent1"/>
                </a:solidFill>
              </a:rPr>
              <a:t>G</a:t>
            </a:r>
            <a:r>
              <a:rPr lang="cs-CZ" sz="3200" b="1" dirty="0" smtClean="0">
                <a:solidFill>
                  <a:schemeClr val="accent1"/>
                </a:solidFill>
              </a:rPr>
              <a:t>/V</a:t>
            </a:r>
            <a:r>
              <a:rPr lang="cs-CZ" sz="2000" b="1" dirty="0" smtClean="0">
                <a:solidFill>
                  <a:schemeClr val="accent1"/>
                </a:solidFill>
              </a:rPr>
              <a:t>P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schemeClr val="accent1"/>
                </a:solidFill>
              </a:rPr>
              <a:t>V</a:t>
            </a:r>
            <a:r>
              <a:rPr lang="cs-CZ" sz="1400" dirty="0" smtClean="0">
                <a:solidFill>
                  <a:schemeClr val="accent1"/>
                </a:solidFill>
              </a:rPr>
              <a:t>G</a:t>
            </a:r>
            <a:r>
              <a:rPr lang="cs-CZ" sz="2400" dirty="0" smtClean="0">
                <a:solidFill>
                  <a:schemeClr val="accent1"/>
                </a:solidFill>
              </a:rPr>
              <a:t>…  geneticky podmíněná proměnlivost (variabilita)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/>
                </a:solidFill>
              </a:rPr>
              <a:t>V</a:t>
            </a:r>
            <a:r>
              <a:rPr lang="cs-CZ" sz="1400" dirty="0" smtClean="0">
                <a:solidFill>
                  <a:schemeClr val="accent1"/>
                </a:solidFill>
              </a:rPr>
              <a:t>P</a:t>
            </a:r>
            <a:r>
              <a:rPr lang="cs-CZ" sz="2400" dirty="0" smtClean="0">
                <a:solidFill>
                  <a:schemeClr val="accent1"/>
                </a:solidFill>
              </a:rPr>
              <a:t>…   celková fenotypová variabilita (odráží společný vliv  genotypu i 	faktorů vnějšího prostředí)</a:t>
            </a:r>
            <a:endParaRPr lang="cs-CZ" sz="24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/>
              <a:t>h...může nabývat hodnot od 0 do 100% (</a:t>
            </a:r>
            <a:r>
              <a:rPr lang="cs-CZ" sz="2800" dirty="0" err="1"/>
              <a:t>rsp.od</a:t>
            </a:r>
            <a:r>
              <a:rPr lang="cs-CZ" sz="2800" dirty="0"/>
              <a:t> 0 do 1)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/>
              <a:t>h</a:t>
            </a:r>
            <a:r>
              <a:rPr lang="cs-CZ" sz="2800" baseline="33000" dirty="0"/>
              <a:t>2</a:t>
            </a:r>
            <a:r>
              <a:rPr lang="cs-CZ" sz="2800" dirty="0"/>
              <a:t> se blíží 100</a:t>
            </a:r>
            <a:r>
              <a:rPr lang="cs-CZ" sz="2800" dirty="0" smtClean="0"/>
              <a:t>%           převládá </a:t>
            </a:r>
            <a:r>
              <a:rPr lang="cs-CZ" sz="2800" dirty="0"/>
              <a:t>vliv dědičnosti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dirty="0" smtClean="0"/>
              <a:t>  </a:t>
            </a:r>
            <a:r>
              <a:rPr lang="cs-CZ" sz="2800" dirty="0"/>
              <a:t>h</a:t>
            </a:r>
            <a:r>
              <a:rPr lang="cs-CZ" sz="2800" baseline="33000" dirty="0"/>
              <a:t>2</a:t>
            </a:r>
            <a:r>
              <a:rPr lang="cs-CZ" sz="2800" dirty="0"/>
              <a:t> se blíží </a:t>
            </a:r>
            <a:r>
              <a:rPr lang="cs-CZ" sz="2800" dirty="0" smtClean="0"/>
              <a:t>0           </a:t>
            </a:r>
            <a:r>
              <a:rPr lang="cs-CZ" sz="2800" dirty="0"/>
              <a:t>převládá vliv </a:t>
            </a:r>
            <a:r>
              <a:rPr lang="cs-CZ" sz="2800" dirty="0" smtClean="0"/>
              <a:t>prostředí</a:t>
            </a:r>
          </a:p>
          <a:p>
            <a:pPr marL="0" lv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př</a:t>
            </a:r>
            <a:r>
              <a:rPr lang="cs-CZ" sz="2800" dirty="0" smtClean="0"/>
              <a:t>. </a:t>
            </a:r>
            <a:r>
              <a:rPr lang="cs-CZ" sz="2800" dirty="0" err="1" smtClean="0"/>
              <a:t>dědivost</a:t>
            </a:r>
            <a:r>
              <a:rPr lang="cs-CZ" sz="2800" dirty="0" smtClean="0"/>
              <a:t> </a:t>
            </a:r>
            <a:r>
              <a:rPr lang="cs-CZ" sz="2800" dirty="0"/>
              <a:t>IQ je mezi 60-80% (někde </a:t>
            </a:r>
            <a:r>
              <a:rPr lang="cs-CZ" sz="2800" dirty="0" smtClean="0"/>
              <a:t>uvedeno až </a:t>
            </a:r>
            <a:r>
              <a:rPr lang="cs-CZ" sz="2800" dirty="0"/>
              <a:t>87%)</a:t>
            </a:r>
            <a:r>
              <a:rPr lang="cs-CZ" sz="2800" dirty="0" smtClean="0">
                <a:cs typeface="Arial"/>
              </a:rPr>
              <a:t>→ „pouze“  20-40</a:t>
            </a:r>
            <a:r>
              <a:rPr lang="cs-CZ" sz="2800" dirty="0">
                <a:cs typeface="Arial"/>
              </a:rPr>
              <a:t>% individuální hodnoty IQ je výsledkem působení negenetických vlivů, tedy výchovy a vzdělání</a:t>
            </a:r>
          </a:p>
          <a:p>
            <a:pPr marL="0" lvl="0" indent="0">
              <a:buNone/>
            </a:pPr>
            <a:endParaRPr lang="cs-CZ" sz="2800" dirty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507698" y="4618835"/>
            <a:ext cx="494676" cy="2998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013022" y="5073831"/>
            <a:ext cx="494676" cy="2998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9911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99213" y="1910102"/>
            <a:ext cx="7670121" cy="3981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39254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Odpovídejte ANO/ NE</a:t>
            </a:r>
          </a:p>
          <a:p>
            <a:pPr marL="0" indent="0">
              <a:buNone/>
            </a:pPr>
            <a:r>
              <a:rPr lang="cs-CZ" dirty="0" smtClean="0"/>
              <a:t>1) Polygenní dědičnost se od </a:t>
            </a:r>
            <a:r>
              <a:rPr lang="cs-CZ" dirty="0" err="1" smtClean="0"/>
              <a:t>monogenní</a:t>
            </a:r>
            <a:r>
              <a:rPr lang="cs-CZ" dirty="0" smtClean="0"/>
              <a:t> odlišuje větším podílem vlivů prostředí na utváření genotypu.</a:t>
            </a:r>
          </a:p>
          <a:p>
            <a:pPr marL="0" indent="0">
              <a:buNone/>
            </a:pPr>
            <a:r>
              <a:rPr lang="cs-CZ" dirty="0" smtClean="0"/>
              <a:t>2) Při dědičnosti kvantitativních znaků se uplatňuje méně genů velkého účinku.</a:t>
            </a:r>
          </a:p>
          <a:p>
            <a:pPr marL="0" indent="0">
              <a:buNone/>
            </a:pPr>
            <a:r>
              <a:rPr lang="cs-CZ" dirty="0" smtClean="0"/>
              <a:t>3) Při vyjádření multifaktoriálně podmíněných znaků se uplatňuje interakce genotypu a prostředí.</a:t>
            </a:r>
          </a:p>
          <a:p>
            <a:pPr marL="0" indent="0">
              <a:buNone/>
            </a:pPr>
            <a:r>
              <a:rPr lang="cs-CZ" dirty="0" smtClean="0"/>
              <a:t>4) </a:t>
            </a:r>
            <a:r>
              <a:rPr lang="cs-CZ" dirty="0" err="1" smtClean="0"/>
              <a:t>Dědivost</a:t>
            </a:r>
            <a:r>
              <a:rPr lang="cs-CZ" dirty="0" smtClean="0"/>
              <a:t> neboli </a:t>
            </a:r>
            <a:r>
              <a:rPr lang="cs-CZ" dirty="0" err="1" smtClean="0"/>
              <a:t>heritabilita</a:t>
            </a:r>
            <a:r>
              <a:rPr lang="cs-CZ" dirty="0" smtClean="0"/>
              <a:t> (h²) je podíl mezi dědičnou  a celkovou složkou proměnlivosti (variability).</a:t>
            </a:r>
          </a:p>
          <a:p>
            <a:pPr marL="0" indent="0">
              <a:buNone/>
            </a:pPr>
            <a:r>
              <a:rPr lang="cs-CZ" dirty="0" smtClean="0"/>
              <a:t>5) Při hodnotě 0 je veškerá proměnlivost (variabilita) znaku způsobena genetickými faktory.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625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1)ANO</a:t>
            </a:r>
          </a:p>
          <a:p>
            <a:pPr marL="0" indent="0">
              <a:buNone/>
            </a:pPr>
            <a:r>
              <a:rPr lang="cs-CZ" dirty="0" smtClean="0"/>
              <a:t>2)NE</a:t>
            </a:r>
          </a:p>
          <a:p>
            <a:pPr marL="0" indent="0">
              <a:buNone/>
            </a:pPr>
            <a:r>
              <a:rPr lang="cs-CZ" dirty="0" smtClean="0"/>
              <a:t>3)ANO</a:t>
            </a:r>
          </a:p>
          <a:p>
            <a:pPr marL="0" indent="0">
              <a:buNone/>
            </a:pPr>
            <a:r>
              <a:rPr lang="cs-CZ" dirty="0" smtClean="0"/>
              <a:t>4)ANO</a:t>
            </a:r>
          </a:p>
          <a:p>
            <a:pPr marL="0" indent="0">
              <a:buNone/>
            </a:pPr>
            <a:r>
              <a:rPr lang="cs-CZ" dirty="0" smtClean="0"/>
              <a:t>5)NE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74795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9830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Str.7- </a:t>
            </a:r>
            <a:r>
              <a:rPr lang="cs-CZ" dirty="0"/>
              <a:t>AUTOR NEUVEDEN. </a:t>
            </a:r>
            <a:r>
              <a:rPr lang="cs-CZ" i="1" dirty="0"/>
              <a:t>home.tiscali.cz</a:t>
            </a:r>
            <a:r>
              <a:rPr lang="cs-CZ" dirty="0"/>
              <a:t> [online]. [cit. </a:t>
            </a:r>
            <a:r>
              <a:rPr lang="cs-CZ" dirty="0" smtClean="0"/>
              <a:t>10.9.2013].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home.tiscali.cz/marylynn/genetika.html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Str.11- PAVEL JOSEF. </a:t>
            </a:r>
            <a:r>
              <a:rPr lang="cs-CZ" i="1" dirty="0"/>
              <a:t>hrooch.wz.cz</a:t>
            </a:r>
            <a:r>
              <a:rPr lang="cs-CZ" dirty="0"/>
              <a:t> [online]. [cit. </a:t>
            </a:r>
            <a:r>
              <a:rPr lang="cs-CZ" dirty="0" smtClean="0"/>
              <a:t>10.9.2013].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hrooch.wz.cz/school/zsv/zsv.html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4336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4-genetika%20organismů</Template>
  <TotalTime>290</TotalTime>
  <Words>525</Words>
  <Application>Microsoft Office PowerPoint</Application>
  <PresentationFormat>Vlastní</PresentationFormat>
  <Paragraphs>69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Hloubka</vt:lpstr>
      <vt:lpstr>Snímek 1</vt:lpstr>
      <vt:lpstr>Anotace</vt:lpstr>
      <vt:lpstr>DĚDIČNOST KVANTITATIVNÍCH ZNAKŮ</vt:lpstr>
      <vt:lpstr>Poznámka:</vt:lpstr>
      <vt:lpstr>Kvantitativní znaky</vt:lpstr>
      <vt:lpstr>Fenotyp potomstva</vt:lpstr>
      <vt:lpstr>Snímek 7</vt:lpstr>
      <vt:lpstr>Snímek 8</vt:lpstr>
      <vt:lpstr>Heritabilita (dědivost)</vt:lpstr>
      <vt:lpstr>Koeficient dědivosti</vt:lpstr>
      <vt:lpstr>Snímek 11</vt:lpstr>
      <vt:lpstr>OPAKOVÁNÍ</vt:lpstr>
      <vt:lpstr>Správné řešení:</vt:lpstr>
      <vt:lpstr>ZDROJE</vt:lpstr>
      <vt:lpstr>OBRAZOVÝ MATERIÁL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17)Dědičnost kvantitativních znaků</dc:title>
  <dc:creator>Markéta Fialová</dc:creator>
  <cp:lastModifiedBy>Dum</cp:lastModifiedBy>
  <cp:revision>33</cp:revision>
  <cp:lastPrinted>1601-01-01T00:00:00Z</cp:lastPrinted>
  <dcterms:created xsi:type="dcterms:W3CDTF">2012-03-05T08:32:39Z</dcterms:created>
  <dcterms:modified xsi:type="dcterms:W3CDTF">2014-03-11T20:45:02Z</dcterms:modified>
</cp:coreProperties>
</file>