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21"/>
  </p:notesMasterIdLst>
  <p:sldIdLst>
    <p:sldId id="324" r:id="rId2"/>
    <p:sldId id="325" r:id="rId3"/>
    <p:sldId id="311" r:id="rId4"/>
    <p:sldId id="312" r:id="rId5"/>
    <p:sldId id="313" r:id="rId6"/>
    <p:sldId id="314" r:id="rId7"/>
    <p:sldId id="315" r:id="rId8"/>
    <p:sldId id="317" r:id="rId9"/>
    <p:sldId id="322" r:id="rId10"/>
    <p:sldId id="323" r:id="rId11"/>
    <p:sldId id="300" r:id="rId12"/>
    <p:sldId id="301" r:id="rId13"/>
    <p:sldId id="318" r:id="rId14"/>
    <p:sldId id="319" r:id="rId15"/>
    <p:sldId id="304" r:id="rId16"/>
    <p:sldId id="320" r:id="rId17"/>
    <p:sldId id="321" r:id="rId18"/>
    <p:sldId id="326" r:id="rId19"/>
    <p:sldId id="327" r:id="rId2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6600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2" autoAdjust="0"/>
    <p:restoredTop sz="94660"/>
  </p:normalViewPr>
  <p:slideViewPr>
    <p:cSldViewPr snapToGrid="0">
      <p:cViewPr varScale="1">
        <p:scale>
          <a:sx n="94" d="100"/>
          <a:sy n="94" d="100"/>
        </p:scale>
        <p:origin x="-240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AutoShape 2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4" name="AutoShape 3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5" name="AutoShape 4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6" name="AutoShape 5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7" name="AutoShape 6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8" name="AutoShape 7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9" name="AutoShape 8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0" name="AutoShape 9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1" name="AutoShape 10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2" name="AutoShape 1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3" name="AutoShape 12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4" name="AutoShape 13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5" name="AutoShape 14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6" name="AutoShape 15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7" name="AutoShape 16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8" name="AutoShape 17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19" name="AutoShape 18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0" name="AutoShape 19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1" name="AutoShape 20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2" name="AutoShape 21"/>
          <p:cNvSpPr/>
          <p:nvPr/>
        </p:nvSpPr>
        <p:spPr>
          <a:xfrm>
            <a:off x="0" y="0"/>
            <a:ext cx="7559673" cy="10691814"/>
          </a:xfrm>
          <a:custGeom>
            <a:avLst>
              <a:gd name="f0" fmla="val 4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 gdRefY="" minY="0" maxY="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23" name="Rectangle 22"/>
          <p:cNvSpPr>
            <a:spLocks noGrp="1" noRot="1" noChangeAspect="1"/>
          </p:cNvSpPr>
          <p:nvPr>
            <p:ph type="sldImg" idx="2"/>
          </p:nvPr>
        </p:nvSpPr>
        <p:spPr>
          <a:xfrm>
            <a:off x="1312858" y="1027108"/>
            <a:ext cx="4899026" cy="3665536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24" name="Rectangle 23"/>
          <p:cNvSpPr txBox="1">
            <a:spLocks noGrp="1"/>
          </p:cNvSpPr>
          <p:nvPr>
            <p:ph type="body" sz="quarter" idx="3"/>
          </p:nvPr>
        </p:nvSpPr>
        <p:spPr>
          <a:xfrm>
            <a:off x="1169983" y="5086349"/>
            <a:ext cx="5191121" cy="40719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2527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449263" rtl="0" fontAlgn="auto" hangingPunct="0">
      <a:lnSpc>
        <a:spcPct val="100000"/>
      </a:lnSpc>
      <a:spcBef>
        <a:spcPts val="400"/>
      </a:spcBef>
      <a:spcAft>
        <a:spcPts val="0"/>
      </a:spcAft>
      <a:buNone/>
      <a:tabLst/>
      <a:defRPr lang="cs-CZ" sz="1200" b="0" i="0" u="none" strike="noStrike" kern="1200" cap="none" spc="0" baseline="0">
        <a:solidFill>
          <a:srgbClr val="000000"/>
        </a:solidFill>
        <a:uFillTx/>
        <a:latin typeface="Times New Roman" pitchFamily="16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8450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19664" cy="3686175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6467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19664" cy="3686175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8110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312858" y="1027108"/>
            <a:ext cx="4919664" cy="3686175"/>
          </a:xfrm>
          <a:prstGeom prst="rect">
            <a:avLst/>
          </a:prstGeom>
          <a:solidFill>
            <a:srgbClr val="FFFFFF"/>
          </a:solidFill>
          <a:ln w="9363">
            <a:solidFill>
              <a:srgbClr val="000000"/>
            </a:solidFill>
            <a:prstDash val="solid"/>
            <a:miter/>
          </a:ln>
        </p:spPr>
        <p:txBody>
          <a:bodyPr vert="horz" wrap="none" lIns="91440" tIns="45720" rIns="91440" bIns="45720" anchor="ctr" anchorCtr="0" compatLnSpc="1">
            <a:noAutofit/>
          </a:bodyPr>
          <a:lstStyle/>
          <a:p>
            <a:pPr marL="0" marR="0" lvl="0" indent="0" algn="l" defTabSz="449263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Arial"/>
            </a:endParaRPr>
          </a:p>
        </p:txBody>
      </p:sp>
      <p:sp>
        <p:nvSpPr>
          <p:cNvPr id="3" name="Rectangle 2"/>
          <p:cNvSpPr txBox="1">
            <a:spLocks noGrp="1"/>
          </p:cNvSpPr>
          <p:nvPr>
            <p:ph type="body" sz="quarter" idx="1"/>
          </p:nvPr>
        </p:nvSpPr>
        <p:spPr>
          <a:xfrm>
            <a:off x="1169983" y="5086349"/>
            <a:ext cx="5192713" cy="4073523"/>
          </a:xfrm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5056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01953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04867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68449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51927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15816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25486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24641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6983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82880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44740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13953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44790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02100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10465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3706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9054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pPr/>
              <a:t>3/11/2014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57727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 lvl="0"/>
            <a:fld id="{EAF1B28C-CB16-403A-992B-17D1B568F2E2}" type="slidenum">
              <a:rPr lang="cs-CZ" smtClean="0"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8866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91591234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VY_32_INOVACE_1C_18_Genove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interakce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22556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studenti se v prezentaci seznámí s jevy, kdy se </a:t>
            </a:r>
            <a:r>
              <a:rPr lang="cs-CZ" sz="2800" dirty="0"/>
              <a:t>na projevu znaku </a:t>
            </a:r>
            <a:r>
              <a:rPr lang="cs-CZ" sz="2800" dirty="0" smtClean="0"/>
              <a:t> </a:t>
            </a:r>
            <a:r>
              <a:rPr lang="cs-CZ" sz="2800" dirty="0"/>
              <a:t>podílí </a:t>
            </a:r>
            <a:r>
              <a:rPr lang="cs-CZ" sz="2800" b="1" i="1" dirty="0">
                <a:solidFill>
                  <a:schemeClr val="accent1"/>
                </a:solidFill>
              </a:rPr>
              <a:t>spolupůsobení většího počtu </a:t>
            </a:r>
            <a:r>
              <a:rPr lang="cs-CZ" sz="2800" b="1" i="1" dirty="0" smtClean="0">
                <a:solidFill>
                  <a:schemeClr val="accent1"/>
                </a:solidFill>
              </a:rPr>
              <a:t>genů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b="1" i="1" u="sng" dirty="0" smtClean="0">
                <a:solidFill>
                  <a:schemeClr val="tx1"/>
                </a:solidFill>
              </a:rPr>
              <a:t>klíčová slova:</a:t>
            </a:r>
            <a:r>
              <a:rPr lang="cs-CZ" sz="2800" dirty="0" smtClean="0">
                <a:solidFill>
                  <a:schemeClr val="tx1"/>
                </a:solidFill>
              </a:rPr>
              <a:t> komplementarita, </a:t>
            </a:r>
            <a:r>
              <a:rPr lang="cs-CZ" sz="2800" dirty="0" err="1" smtClean="0">
                <a:solidFill>
                  <a:schemeClr val="tx1"/>
                </a:solidFill>
              </a:rPr>
              <a:t>epistáze</a:t>
            </a:r>
            <a:r>
              <a:rPr lang="cs-CZ" sz="2800" dirty="0" smtClean="0">
                <a:solidFill>
                  <a:schemeClr val="tx1"/>
                </a:solidFill>
              </a:rPr>
              <a:t>, duplicitní interakce, kumulativní duplicitní interakce</a:t>
            </a:r>
          </a:p>
          <a:p>
            <a:pPr marL="0" indent="0">
              <a:buNone/>
            </a:pPr>
            <a:endParaRPr lang="cs-CZ" sz="2800" b="1" i="1" dirty="0" smtClean="0">
              <a:solidFill>
                <a:schemeClr val="accent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26922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GENOVÉ INTERAKCE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664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sz="3600" dirty="0" smtClean="0"/>
              <a:t>na projevu znaku se podílí </a:t>
            </a:r>
            <a:r>
              <a:rPr lang="cs-CZ" sz="3600" b="1" i="1" dirty="0" smtClean="0">
                <a:solidFill>
                  <a:schemeClr val="accent1"/>
                </a:solidFill>
              </a:rPr>
              <a:t>spolupůsobení většího počtu genů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>
                <a:cs typeface="Arial"/>
              </a:rPr>
              <a:t>o konkrétní podobě znaku </a:t>
            </a:r>
            <a:r>
              <a:rPr lang="cs-CZ" sz="3600" b="1" i="1" dirty="0">
                <a:solidFill>
                  <a:schemeClr val="accent1"/>
                </a:solidFill>
                <a:cs typeface="Arial"/>
              </a:rPr>
              <a:t>rozhodují alely všech zúčastněných genů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504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genových interakcí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 typeface="+mj-lt"/>
              <a:buAutoNum type="alphaLcParenR"/>
            </a:pPr>
            <a:r>
              <a:rPr lang="cs-CZ" sz="3200" dirty="0" smtClean="0"/>
              <a:t>Komplementarita</a:t>
            </a:r>
          </a:p>
          <a:p>
            <a:pPr marL="571500" indent="-571500">
              <a:buFont typeface="+mj-lt"/>
              <a:buAutoNum type="alphaLcParenR"/>
            </a:pPr>
            <a:r>
              <a:rPr lang="cs-CZ" sz="3200" dirty="0" err="1" smtClean="0"/>
              <a:t>Epistáze</a:t>
            </a:r>
            <a:endParaRPr lang="cs-CZ" sz="3200" dirty="0" smtClean="0"/>
          </a:p>
          <a:p>
            <a:pPr marL="571500" indent="-571500">
              <a:buFont typeface="+mj-lt"/>
              <a:buAutoNum type="alphaLcParenR"/>
            </a:pPr>
            <a:r>
              <a:rPr lang="cs-CZ" sz="3200" dirty="0" smtClean="0"/>
              <a:t>Duplicitní interakce</a:t>
            </a:r>
          </a:p>
          <a:p>
            <a:pPr marL="571500" indent="-571500">
              <a:buFont typeface="+mj-lt"/>
              <a:buAutoNum type="alphaLcParenR"/>
            </a:pPr>
            <a:r>
              <a:rPr lang="cs-CZ" sz="3200" dirty="0" smtClean="0"/>
              <a:t>Kumulativní duplicitní interakce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1580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725" y="217710"/>
            <a:ext cx="8694539" cy="1461188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Komplementarita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9725" y="1678898"/>
            <a:ext cx="8967857" cy="5591332"/>
          </a:xfrm>
        </p:spPr>
        <p:txBody>
          <a:bodyPr>
            <a:normAutofit fontScale="25000" lnSpcReduction="20000"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sz="9800" dirty="0" smtClean="0"/>
              <a:t> </a:t>
            </a:r>
            <a:r>
              <a:rPr lang="cs-CZ" sz="12000" dirty="0" err="1"/>
              <a:t>př.barva</a:t>
            </a:r>
            <a:r>
              <a:rPr lang="cs-CZ" sz="12000" dirty="0"/>
              <a:t> květů u hrachoru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12000" dirty="0" smtClean="0"/>
              <a:t> </a:t>
            </a:r>
            <a:r>
              <a:rPr lang="cs-CZ" sz="12000" dirty="0"/>
              <a:t>vznik barvy je podmíněn </a:t>
            </a:r>
            <a:r>
              <a:rPr lang="cs-CZ" sz="12000" b="1" i="1" dirty="0">
                <a:solidFill>
                  <a:schemeClr val="accent1"/>
                </a:solidFill>
              </a:rPr>
              <a:t>spolupůsobením 2 genů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12000" dirty="0" smtClean="0"/>
              <a:t> </a:t>
            </a:r>
            <a:r>
              <a:rPr lang="cs-CZ" sz="12000" b="1" i="1" u="sng" dirty="0"/>
              <a:t>C-dominantní alela </a:t>
            </a:r>
            <a:r>
              <a:rPr lang="cs-CZ" sz="12000" dirty="0"/>
              <a:t>řídí tvorbu enzymu, který katalyzuje tvorbu bezbarvého prekurzoru květního barviva </a:t>
            </a:r>
            <a:r>
              <a:rPr lang="cs-CZ" sz="12000" dirty="0" err="1" smtClean="0"/>
              <a:t>anthokyanu</a:t>
            </a:r>
            <a:endParaRPr lang="cs-CZ" sz="12000" dirty="0" smtClean="0"/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</a:t>
            </a:r>
            <a:r>
              <a:rPr lang="cs-CZ" sz="12000" b="1" i="1" u="sng" dirty="0"/>
              <a:t>c-recesivní alela </a:t>
            </a:r>
            <a:r>
              <a:rPr lang="cs-CZ" sz="12000" dirty="0"/>
              <a:t>tento enzym </a:t>
            </a:r>
            <a:r>
              <a:rPr lang="cs-CZ" sz="12000" dirty="0" smtClean="0"/>
              <a:t>nevytváří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12000" b="1" i="1" dirty="0" smtClean="0"/>
              <a:t> </a:t>
            </a:r>
            <a:r>
              <a:rPr lang="cs-CZ" sz="12000" b="1" i="1" u="sng" dirty="0"/>
              <a:t>R-dominantní alela </a:t>
            </a:r>
            <a:r>
              <a:rPr lang="cs-CZ" sz="12000" dirty="0"/>
              <a:t>řídí tvorbu enzymu, který katalyzuje přeměnu bezbarvého prekurzoru na červený </a:t>
            </a:r>
            <a:r>
              <a:rPr lang="cs-CZ" sz="12000" dirty="0" err="1" smtClean="0"/>
              <a:t>anthokyan</a:t>
            </a:r>
            <a:endParaRPr lang="cs-CZ" sz="12000" dirty="0" smtClean="0"/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</a:t>
            </a:r>
            <a:r>
              <a:rPr lang="cs-CZ" sz="12000" b="1" i="1" u="sng" dirty="0"/>
              <a:t>r-recesivní alela </a:t>
            </a:r>
            <a:r>
              <a:rPr lang="cs-CZ" sz="12000" dirty="0"/>
              <a:t>tento enzym </a:t>
            </a:r>
            <a:r>
              <a:rPr lang="cs-CZ" sz="12000" dirty="0" smtClean="0"/>
              <a:t>nevytváří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12000" dirty="0" smtClean="0"/>
              <a:t> </a:t>
            </a:r>
            <a:r>
              <a:rPr lang="cs-CZ" sz="12000" dirty="0">
                <a:solidFill>
                  <a:schemeClr val="accent1"/>
                </a:solidFill>
              </a:rPr>
              <a:t>Ke vzniku barviva je nutná přítomnost obou dominantních alel obou genů (C i R); pokud je přítomna </a:t>
            </a:r>
            <a:r>
              <a:rPr lang="cs-CZ" sz="12000" dirty="0" err="1">
                <a:solidFill>
                  <a:schemeClr val="accent1"/>
                </a:solidFill>
              </a:rPr>
              <a:t>cc</a:t>
            </a:r>
            <a:r>
              <a:rPr lang="cs-CZ" sz="12000" dirty="0">
                <a:solidFill>
                  <a:schemeClr val="accent1"/>
                </a:solidFill>
              </a:rPr>
              <a:t> nebo </a:t>
            </a:r>
            <a:r>
              <a:rPr lang="cs-CZ" sz="12000" dirty="0" err="1">
                <a:solidFill>
                  <a:schemeClr val="accent1"/>
                </a:solidFill>
              </a:rPr>
              <a:t>rr</a:t>
            </a:r>
            <a:r>
              <a:rPr lang="cs-CZ" sz="12000" dirty="0">
                <a:solidFill>
                  <a:schemeClr val="accent1"/>
                </a:solidFill>
              </a:rPr>
              <a:t>, jsou květy bílé bez ohledu na přítomnost jakékoliv další dominantní alely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9800" dirty="0"/>
          </a:p>
          <a:p>
            <a:pPr marL="0" lvl="0" indent="0">
              <a:buNone/>
            </a:pPr>
            <a:endParaRPr lang="cs-CZ" sz="9800" dirty="0"/>
          </a:p>
          <a:p>
            <a:pPr marL="0" indent="0">
              <a:buNone/>
            </a:pPr>
            <a:r>
              <a:rPr lang="cs-CZ" sz="2800" dirty="0" smtClean="0"/>
              <a:t>    </a:t>
            </a:r>
            <a:endParaRPr lang="cs-CZ" sz="2800" dirty="0"/>
          </a:p>
          <a:p>
            <a:pPr marL="0" lv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1374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70" b="5921"/>
          <a:stretch/>
        </p:blipFill>
        <p:spPr bwMode="auto">
          <a:xfrm>
            <a:off x="2788170" y="992195"/>
            <a:ext cx="4827131" cy="6327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8072" y="242686"/>
            <a:ext cx="8694539" cy="989351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Komplementarita u hrachoru- křížení jedinců F1 generace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440647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Epistáze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určitá </a:t>
            </a:r>
            <a:r>
              <a:rPr lang="cs-CZ" sz="3600" dirty="0"/>
              <a:t>alela jednoho genu potlačuje projev jiného </a:t>
            </a:r>
            <a:r>
              <a:rPr lang="cs-CZ" sz="3600" dirty="0" smtClean="0"/>
              <a:t>genu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b="1" i="1" dirty="0" smtClean="0">
                <a:solidFill>
                  <a:schemeClr val="accent1"/>
                </a:solidFill>
              </a:rPr>
              <a:t>recesivní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epistáze</a:t>
            </a: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dirty="0" smtClean="0">
                <a:cs typeface="Arial"/>
              </a:rPr>
              <a:t>→ recesivní </a:t>
            </a:r>
            <a:r>
              <a:rPr lang="cs-CZ" sz="3600" dirty="0">
                <a:cs typeface="Arial"/>
              </a:rPr>
              <a:t>alela potlačuje projev dominantních alel (</a:t>
            </a:r>
            <a:r>
              <a:rPr lang="cs-CZ" sz="3600" dirty="0" smtClean="0">
                <a:cs typeface="Arial"/>
              </a:rPr>
              <a:t>viz následující </a:t>
            </a:r>
            <a:r>
              <a:rPr lang="cs-CZ" sz="3600" dirty="0">
                <a:cs typeface="Arial"/>
              </a:rPr>
              <a:t>případ)</a:t>
            </a:r>
          </a:p>
          <a:p>
            <a:pPr marL="0" lv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20967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„Mater </a:t>
            </a:r>
            <a:r>
              <a:rPr lang="cs-CZ" dirty="0" err="1" smtClean="0"/>
              <a:t>certa</a:t>
            </a:r>
            <a:r>
              <a:rPr lang="cs-CZ" dirty="0" smtClean="0"/>
              <a:t>, pater </a:t>
            </a:r>
            <a:r>
              <a:rPr lang="cs-CZ" dirty="0" err="1" smtClean="0"/>
              <a:t>incertus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!“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9432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„Matka je jistá, otec nejistý!“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při paternitních sporech zjišťujeme krevní skupiny matky, dítěte a muže, jenž byl označen jako otec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ne vždy je výsledek jednoznačný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2897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 txBox="1">
            <a:spLocks noGrp="1"/>
          </p:cNvSpPr>
          <p:nvPr>
            <p:ph type="title"/>
          </p:nvPr>
        </p:nvSpPr>
        <p:spPr>
          <a:xfrm>
            <a:off x="741358" y="276408"/>
            <a:ext cx="8593138" cy="774697"/>
          </a:xfrm>
        </p:spPr>
        <p:txBody>
          <a:bodyPr/>
          <a:lstStyle/>
          <a:p>
            <a:pPr lvl="0">
              <a:tabLst>
                <a:tab pos="0" algn="l"/>
                <a:tab pos="447671" algn="l"/>
                <a:tab pos="896934" algn="l"/>
                <a:tab pos="1346197" algn="l"/>
                <a:tab pos="1795460" algn="l"/>
                <a:tab pos="2244723" algn="l"/>
                <a:tab pos="2693986" algn="l"/>
                <a:tab pos="3143250" algn="l"/>
                <a:tab pos="3592513" algn="l"/>
                <a:tab pos="4041776" algn="l"/>
                <a:tab pos="4491039" algn="l"/>
                <a:tab pos="4940302" algn="l"/>
                <a:tab pos="5389565" algn="l"/>
                <a:tab pos="5838828" algn="l"/>
                <a:tab pos="6288091" algn="l"/>
                <a:tab pos="6737354" algn="l"/>
                <a:tab pos="7186617" algn="l"/>
                <a:tab pos="7635870" algn="l"/>
                <a:tab pos="8085133" algn="l"/>
                <a:tab pos="8534396" algn="l"/>
                <a:tab pos="8983659" algn="l"/>
              </a:tabLst>
            </a:pPr>
            <a:r>
              <a:rPr lang="cs-CZ"/>
              <a:t>Příklad recesivní epistáze</a:t>
            </a:r>
          </a:p>
        </p:txBody>
      </p:sp>
      <p:sp>
        <p:nvSpPr>
          <p:cNvPr id="3" name="Rectangle 2"/>
          <p:cNvSpPr txBox="1">
            <a:spLocks noGrp="1"/>
          </p:cNvSpPr>
          <p:nvPr>
            <p:ph idx="1"/>
          </p:nvPr>
        </p:nvSpPr>
        <p:spPr>
          <a:xfrm>
            <a:off x="930274" y="1499228"/>
            <a:ext cx="8404222" cy="5835645"/>
          </a:xfrm>
        </p:spPr>
        <p:txBody>
          <a:bodyPr>
            <a:normAutofit lnSpcReduction="10000"/>
          </a:bodyPr>
          <a:lstStyle/>
          <a:p>
            <a:pPr marL="665161" lvl="0" indent="-665161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5161" algn="l"/>
                <a:tab pos="769932" algn="l"/>
                <a:tab pos="1219195" algn="l"/>
                <a:tab pos="1668458" algn="l"/>
                <a:tab pos="2117721" algn="l"/>
                <a:tab pos="2566984" algn="l"/>
                <a:tab pos="3016247" algn="l"/>
                <a:tab pos="3465511" algn="l"/>
                <a:tab pos="3914774" algn="l"/>
                <a:tab pos="4364037" algn="l"/>
                <a:tab pos="4813300" algn="l"/>
                <a:tab pos="5262563" algn="l"/>
                <a:tab pos="5711826" algn="l"/>
                <a:tab pos="6161089" algn="l"/>
                <a:tab pos="6610352" algn="l"/>
                <a:tab pos="7059615" algn="l"/>
                <a:tab pos="7508868" algn="l"/>
                <a:tab pos="7958131" algn="l"/>
                <a:tab pos="8407394" algn="l"/>
                <a:tab pos="8856657" algn="l"/>
                <a:tab pos="9305920" algn="l"/>
              </a:tabLst>
            </a:pPr>
            <a:r>
              <a:rPr lang="cs-CZ" sz="2200" dirty="0"/>
              <a:t>Ojedinělé případy, kdy žena s krevní skupinou </a:t>
            </a:r>
            <a:r>
              <a:rPr lang="cs-CZ" sz="2200" dirty="0">
                <a:solidFill>
                  <a:schemeClr val="accent1"/>
                </a:solidFill>
              </a:rPr>
              <a:t>0</a:t>
            </a:r>
            <a:r>
              <a:rPr lang="cs-CZ" sz="2200" dirty="0" smtClean="0"/>
              <a:t> </a:t>
            </a:r>
            <a:r>
              <a:rPr lang="cs-CZ" sz="2200" dirty="0"/>
              <a:t>porodila dítě s krevní skupinou </a:t>
            </a:r>
            <a:r>
              <a:rPr lang="cs-CZ" sz="2200" dirty="0">
                <a:solidFill>
                  <a:schemeClr val="accent1"/>
                </a:solidFill>
              </a:rPr>
              <a:t>AB</a:t>
            </a:r>
          </a:p>
          <a:p>
            <a:pPr marL="665161" lvl="0" indent="-665161">
              <a:tabLst>
                <a:tab pos="665161" algn="l"/>
                <a:tab pos="769932" algn="l"/>
                <a:tab pos="1219195" algn="l"/>
                <a:tab pos="1668458" algn="l"/>
                <a:tab pos="2117721" algn="l"/>
                <a:tab pos="2566984" algn="l"/>
                <a:tab pos="3016247" algn="l"/>
                <a:tab pos="3465511" algn="l"/>
                <a:tab pos="3914774" algn="l"/>
                <a:tab pos="4364037" algn="l"/>
                <a:tab pos="4813300" algn="l"/>
                <a:tab pos="5262563" algn="l"/>
                <a:tab pos="5711826" algn="l"/>
                <a:tab pos="6161089" algn="l"/>
                <a:tab pos="6610352" algn="l"/>
                <a:tab pos="7059615" algn="l"/>
                <a:tab pos="7508868" algn="l"/>
                <a:tab pos="7958131" algn="l"/>
                <a:tab pos="8407394" algn="l"/>
                <a:tab pos="8856657" algn="l"/>
                <a:tab pos="9305920" algn="l"/>
              </a:tabLst>
            </a:pPr>
            <a:r>
              <a:rPr lang="cs-CZ" sz="2200" dirty="0">
                <a:cs typeface="Arial"/>
              </a:rPr>
              <a:t>→příslušnost do krevních skupin je určena přítomností specifických glykoproteinů (antigenů, aglutinogenů) v membránách červených krvinek</a:t>
            </a:r>
          </a:p>
          <a:p>
            <a:pPr marL="665161" lvl="0" indent="-665161">
              <a:tabLst>
                <a:tab pos="665161" algn="l"/>
                <a:tab pos="769932" algn="l"/>
                <a:tab pos="1219195" algn="l"/>
                <a:tab pos="1668458" algn="l"/>
                <a:tab pos="2117721" algn="l"/>
                <a:tab pos="2566984" algn="l"/>
                <a:tab pos="3016247" algn="l"/>
                <a:tab pos="3465511" algn="l"/>
                <a:tab pos="3914774" algn="l"/>
                <a:tab pos="4364037" algn="l"/>
                <a:tab pos="4813300" algn="l"/>
                <a:tab pos="5262563" algn="l"/>
                <a:tab pos="5711826" algn="l"/>
                <a:tab pos="6161089" algn="l"/>
                <a:tab pos="6610352" algn="l"/>
                <a:tab pos="7059615" algn="l"/>
                <a:tab pos="7508868" algn="l"/>
                <a:tab pos="7958131" algn="l"/>
                <a:tab pos="8407394" algn="l"/>
                <a:tab pos="8856657" algn="l"/>
                <a:tab pos="9305920" algn="l"/>
              </a:tabLst>
            </a:pPr>
            <a:r>
              <a:rPr lang="cs-CZ" sz="2200" dirty="0">
                <a:cs typeface="Arial"/>
              </a:rPr>
              <a:t>→glykoproteiny se skládají z několika složek, zařazení každé z nich je řízeno jiným genem</a:t>
            </a:r>
          </a:p>
          <a:p>
            <a:pPr marL="665161" lvl="0" indent="-665161">
              <a:tabLst>
                <a:tab pos="665161" algn="l"/>
                <a:tab pos="769932" algn="l"/>
                <a:tab pos="1219195" algn="l"/>
                <a:tab pos="1668458" algn="l"/>
                <a:tab pos="2117721" algn="l"/>
                <a:tab pos="2566984" algn="l"/>
                <a:tab pos="3016247" algn="l"/>
                <a:tab pos="3465511" algn="l"/>
                <a:tab pos="3914774" algn="l"/>
                <a:tab pos="4364037" algn="l"/>
                <a:tab pos="4813300" algn="l"/>
                <a:tab pos="5262563" algn="l"/>
                <a:tab pos="5711826" algn="l"/>
                <a:tab pos="6161089" algn="l"/>
                <a:tab pos="6610352" algn="l"/>
                <a:tab pos="7059615" algn="l"/>
                <a:tab pos="7508868" algn="l"/>
                <a:tab pos="7958131" algn="l"/>
                <a:tab pos="8407394" algn="l"/>
                <a:tab pos="8856657" algn="l"/>
                <a:tab pos="9305920" algn="l"/>
              </a:tabLst>
            </a:pPr>
            <a:r>
              <a:rPr lang="cs-CZ" sz="2200" dirty="0">
                <a:cs typeface="Arial"/>
              </a:rPr>
              <a:t>→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alely genu pro AB0 systém (I</a:t>
            </a:r>
            <a:r>
              <a:rPr lang="cs-CZ" sz="2200" baseline="33000" dirty="0">
                <a:solidFill>
                  <a:schemeClr val="accent1"/>
                </a:solidFill>
                <a:cs typeface="Arial"/>
              </a:rPr>
              <a:t>A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, I</a:t>
            </a:r>
            <a:r>
              <a:rPr lang="cs-CZ" sz="2200" baseline="33000" dirty="0">
                <a:solidFill>
                  <a:schemeClr val="accent1"/>
                </a:solidFill>
                <a:cs typeface="Arial"/>
              </a:rPr>
              <a:t>B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, I</a:t>
            </a:r>
            <a:r>
              <a:rPr lang="cs-CZ" sz="2200" baseline="33000" dirty="0">
                <a:solidFill>
                  <a:schemeClr val="accent1"/>
                </a:solidFill>
                <a:cs typeface="Arial"/>
              </a:rPr>
              <a:t>O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) </a:t>
            </a:r>
            <a:r>
              <a:rPr lang="cs-CZ" sz="2200" dirty="0">
                <a:cs typeface="Arial"/>
              </a:rPr>
              <a:t>ovlivňují pouze strukturu koncových oblastí glykoproteinu</a:t>
            </a:r>
          </a:p>
          <a:p>
            <a:pPr marL="665161" lvl="0" indent="-665161">
              <a:tabLst>
                <a:tab pos="665161" algn="l"/>
                <a:tab pos="769932" algn="l"/>
                <a:tab pos="1219195" algn="l"/>
                <a:tab pos="1668458" algn="l"/>
                <a:tab pos="2117721" algn="l"/>
                <a:tab pos="2566984" algn="l"/>
                <a:tab pos="3016247" algn="l"/>
                <a:tab pos="3465511" algn="l"/>
                <a:tab pos="3914774" algn="l"/>
                <a:tab pos="4364037" algn="l"/>
                <a:tab pos="4813300" algn="l"/>
                <a:tab pos="5262563" algn="l"/>
                <a:tab pos="5711826" algn="l"/>
                <a:tab pos="6161089" algn="l"/>
                <a:tab pos="6610352" algn="l"/>
                <a:tab pos="7059615" algn="l"/>
                <a:tab pos="7508868" algn="l"/>
                <a:tab pos="7958131" algn="l"/>
                <a:tab pos="8407394" algn="l"/>
                <a:tab pos="8856657" algn="l"/>
                <a:tab pos="9305920" algn="l"/>
              </a:tabLst>
            </a:pPr>
            <a:r>
              <a:rPr lang="cs-CZ" sz="2200" dirty="0">
                <a:cs typeface="Arial"/>
              </a:rPr>
              <a:t>→pro sestavení celé molekuly glykoproteinu je důležitá 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dominantní alela genu H</a:t>
            </a:r>
            <a:r>
              <a:rPr lang="cs-CZ" sz="2200" dirty="0">
                <a:cs typeface="Arial"/>
              </a:rPr>
              <a:t>; od tohoto genu je známá 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i vzácná recesivní alela h</a:t>
            </a:r>
            <a:r>
              <a:rPr lang="cs-CZ" sz="2200" dirty="0">
                <a:cs typeface="Arial"/>
              </a:rPr>
              <a:t>, která nevytváří aktivní produkt (glykoprotein)</a:t>
            </a:r>
          </a:p>
          <a:p>
            <a:pPr marL="665161" lvl="0" indent="-665161">
              <a:tabLst>
                <a:tab pos="665161" algn="l"/>
                <a:tab pos="769932" algn="l"/>
                <a:tab pos="1219195" algn="l"/>
                <a:tab pos="1668458" algn="l"/>
                <a:tab pos="2117721" algn="l"/>
                <a:tab pos="2566984" algn="l"/>
                <a:tab pos="3016247" algn="l"/>
                <a:tab pos="3465511" algn="l"/>
                <a:tab pos="3914774" algn="l"/>
                <a:tab pos="4364037" algn="l"/>
                <a:tab pos="4813300" algn="l"/>
                <a:tab pos="5262563" algn="l"/>
                <a:tab pos="5711826" algn="l"/>
                <a:tab pos="6161089" algn="l"/>
                <a:tab pos="6610352" algn="l"/>
                <a:tab pos="7059615" algn="l"/>
                <a:tab pos="7508868" algn="l"/>
                <a:tab pos="7958131" algn="l"/>
                <a:tab pos="8407394" algn="l"/>
                <a:tab pos="8856657" algn="l"/>
                <a:tab pos="9305920" algn="l"/>
              </a:tabLst>
            </a:pPr>
            <a:r>
              <a:rPr lang="cs-CZ" sz="2200" dirty="0">
                <a:cs typeface="Arial"/>
              </a:rPr>
              <a:t>→pokud je h 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v kombinaci </a:t>
            </a:r>
            <a:r>
              <a:rPr lang="cs-CZ" sz="2200" dirty="0" err="1">
                <a:solidFill>
                  <a:schemeClr val="accent1"/>
                </a:solidFill>
                <a:cs typeface="Arial"/>
              </a:rPr>
              <a:t>hh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 </a:t>
            </a:r>
            <a:r>
              <a:rPr lang="cs-CZ" sz="2200" dirty="0">
                <a:cs typeface="Arial"/>
              </a:rPr>
              <a:t>(vzácné) jedinec má 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vždy krevní skupinu 0</a:t>
            </a:r>
            <a:r>
              <a:rPr lang="cs-CZ" sz="2200" dirty="0">
                <a:cs typeface="Arial"/>
              </a:rPr>
              <a:t> (bez ohledu na konstituci alel I</a:t>
            </a:r>
            <a:r>
              <a:rPr lang="cs-CZ" sz="2200" baseline="33000" dirty="0">
                <a:cs typeface="Arial"/>
              </a:rPr>
              <a:t>A</a:t>
            </a:r>
            <a:r>
              <a:rPr lang="cs-CZ" sz="2200" dirty="0">
                <a:cs typeface="Arial"/>
              </a:rPr>
              <a:t>, I</a:t>
            </a:r>
            <a:r>
              <a:rPr lang="cs-CZ" sz="2200" baseline="33000" dirty="0">
                <a:cs typeface="Arial"/>
              </a:rPr>
              <a:t>B</a:t>
            </a:r>
            <a:r>
              <a:rPr lang="cs-CZ" sz="2200" dirty="0">
                <a:cs typeface="Arial"/>
              </a:rPr>
              <a:t> a I</a:t>
            </a:r>
            <a:r>
              <a:rPr lang="cs-CZ" sz="2200" baseline="33000" dirty="0">
                <a:cs typeface="Arial"/>
              </a:rPr>
              <a:t>0</a:t>
            </a:r>
            <a:r>
              <a:rPr lang="cs-CZ" sz="2200" dirty="0">
                <a:cs typeface="Arial"/>
              </a:rPr>
              <a:t>); pokud má však v genotypu alely I</a:t>
            </a:r>
            <a:r>
              <a:rPr lang="cs-CZ" sz="2200" baseline="33000" dirty="0">
                <a:cs typeface="Arial"/>
              </a:rPr>
              <a:t>A</a:t>
            </a:r>
            <a:r>
              <a:rPr lang="cs-CZ" sz="2200" dirty="0">
                <a:cs typeface="Arial"/>
              </a:rPr>
              <a:t> i I</a:t>
            </a:r>
            <a:r>
              <a:rPr lang="cs-CZ" sz="2200" baseline="33000" dirty="0">
                <a:cs typeface="Arial"/>
              </a:rPr>
              <a:t>B</a:t>
            </a:r>
            <a:r>
              <a:rPr lang="cs-CZ" sz="2200" dirty="0">
                <a:cs typeface="Arial"/>
              </a:rPr>
              <a:t>, předává je svému potomkovi</a:t>
            </a:r>
          </a:p>
          <a:p>
            <a:pPr marL="665161" lvl="0" indent="-665161">
              <a:tabLst>
                <a:tab pos="665161" algn="l"/>
                <a:tab pos="769932" algn="l"/>
                <a:tab pos="1219195" algn="l"/>
                <a:tab pos="1668458" algn="l"/>
                <a:tab pos="2117721" algn="l"/>
                <a:tab pos="2566984" algn="l"/>
                <a:tab pos="3016247" algn="l"/>
                <a:tab pos="3465511" algn="l"/>
                <a:tab pos="3914774" algn="l"/>
                <a:tab pos="4364037" algn="l"/>
                <a:tab pos="4813300" algn="l"/>
                <a:tab pos="5262563" algn="l"/>
                <a:tab pos="5711826" algn="l"/>
                <a:tab pos="6161089" algn="l"/>
                <a:tab pos="6610352" algn="l"/>
                <a:tab pos="7059615" algn="l"/>
                <a:tab pos="7508868" algn="l"/>
                <a:tab pos="7958131" algn="l"/>
                <a:tab pos="8407394" algn="l"/>
                <a:tab pos="8856657" algn="l"/>
                <a:tab pos="9305920" algn="l"/>
              </a:tabLst>
            </a:pPr>
            <a:r>
              <a:rPr lang="cs-CZ" sz="2200" dirty="0">
                <a:cs typeface="Arial"/>
              </a:rPr>
              <a:t>→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u potomka je vysoká pravděpodobnost, že od druhého rodiče získá dominantní alelu H, tím se projeví i I</a:t>
            </a:r>
            <a:r>
              <a:rPr lang="cs-CZ" sz="2200" baseline="33000" dirty="0">
                <a:solidFill>
                  <a:schemeClr val="accent1"/>
                </a:solidFill>
                <a:cs typeface="Arial"/>
              </a:rPr>
              <a:t>A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 a I</a:t>
            </a:r>
            <a:r>
              <a:rPr lang="cs-CZ" sz="2200" baseline="33000" dirty="0">
                <a:solidFill>
                  <a:schemeClr val="accent1"/>
                </a:solidFill>
                <a:cs typeface="Arial"/>
              </a:rPr>
              <a:t>B</a:t>
            </a:r>
            <a:r>
              <a:rPr lang="cs-CZ" sz="2200" dirty="0">
                <a:solidFill>
                  <a:schemeClr val="accent1"/>
                </a:solidFill>
                <a:cs typeface="Arial"/>
              </a:rPr>
              <a:t>, pak může mít krevní skupinu AB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2700342" y="585218"/>
            <a:ext cx="4500557" cy="665956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700342" y="5461766"/>
            <a:ext cx="822347" cy="369332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665161" lvl="0" indent="-665161">
              <a:buClr>
                <a:srgbClr val="000000"/>
              </a:buClr>
              <a:buSzPct val="100000"/>
              <a:buFont typeface="Times New Roman" pitchFamily="16"/>
              <a:buChar char="•"/>
              <a:tabLst>
                <a:tab pos="665161" algn="l"/>
                <a:tab pos="769932" algn="l"/>
                <a:tab pos="1219195" algn="l"/>
                <a:tab pos="1668458" algn="l"/>
                <a:tab pos="2117721" algn="l"/>
                <a:tab pos="2566984" algn="l"/>
                <a:tab pos="3016247" algn="l"/>
                <a:tab pos="3465511" algn="l"/>
                <a:tab pos="3914774" algn="l"/>
                <a:tab pos="4364037" algn="l"/>
                <a:tab pos="4813300" algn="l"/>
                <a:tab pos="5262563" algn="l"/>
                <a:tab pos="5711826" algn="l"/>
                <a:tab pos="6161089" algn="l"/>
                <a:tab pos="6610352" algn="l"/>
                <a:tab pos="7059615" algn="l"/>
                <a:tab pos="7508868" algn="l"/>
                <a:tab pos="7958131" algn="l"/>
                <a:tab pos="8407394" algn="l"/>
                <a:tab pos="8856657" algn="l"/>
                <a:tab pos="9305920" algn="l"/>
              </a:tabLst>
            </a:pPr>
            <a:endParaRPr lang="cs-CZ" dirty="0">
              <a:cs typeface="Arial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Duplicitní interakce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600" dirty="0" smtClean="0"/>
              <a:t> jeden </a:t>
            </a:r>
            <a:r>
              <a:rPr lang="cs-CZ" sz="3600" dirty="0"/>
              <a:t>znak je podmíněn různými </a:t>
            </a:r>
            <a:r>
              <a:rPr lang="cs-CZ" sz="3600" dirty="0" smtClean="0"/>
              <a:t>geny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 k vyjádření tohoto znaku stačí pouze jediná dominantní alela jednoho z těchto genů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499449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Kumulativní duplicitní interakce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účinek </a:t>
            </a:r>
            <a:r>
              <a:rPr lang="cs-CZ" sz="3600" dirty="0"/>
              <a:t>těchto genů se </a:t>
            </a:r>
            <a:r>
              <a:rPr lang="cs-CZ" sz="3600" dirty="0" smtClean="0"/>
              <a:t>sčítá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600" dirty="0"/>
              <a:t> projev je ovlivněn počtem dominantních </a:t>
            </a:r>
            <a:r>
              <a:rPr lang="cs-CZ" sz="3600" dirty="0" smtClean="0"/>
              <a:t>alel</a:t>
            </a:r>
          </a:p>
          <a:p>
            <a:pPr marL="0" indent="0">
              <a:buNone/>
            </a:pPr>
            <a:endParaRPr lang="cs-CZ" sz="3600" dirty="0"/>
          </a:p>
          <a:p>
            <a:pPr>
              <a:buFont typeface="Wingdings" panose="05000000000000000000" pitchFamily="2" charset="2"/>
              <a:buChar char="Ø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926073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693042" y="1079292"/>
            <a:ext cx="8694538" cy="636444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93041" y="462445"/>
            <a:ext cx="8694539" cy="811719"/>
          </a:xfrm>
        </p:spPr>
        <p:txBody>
          <a:bodyPr>
            <a:normAutofit fontScale="90000"/>
          </a:bodyPr>
          <a:lstStyle/>
          <a:p>
            <a:r>
              <a:rPr lang="cs-CZ" dirty="0"/>
              <a:t>př</a:t>
            </a:r>
            <a:r>
              <a:rPr lang="cs-CZ" dirty="0" smtClean="0"/>
              <a:t>. zbarvení </a:t>
            </a:r>
            <a:r>
              <a:rPr lang="cs-CZ" dirty="0"/>
              <a:t>obilek pšenice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Odpovídejte ANO/NE</a:t>
            </a:r>
          </a:p>
          <a:p>
            <a:pPr marL="0" indent="0">
              <a:buNone/>
            </a:pPr>
            <a:r>
              <a:rPr lang="cs-CZ" dirty="0" smtClean="0"/>
              <a:t>1)Při genových interakcích zpravidla nedochází ke změně štěpného poměru v F2 generaci.</a:t>
            </a:r>
          </a:p>
          <a:p>
            <a:pPr marL="0" indent="0">
              <a:buNone/>
            </a:pPr>
            <a:r>
              <a:rPr lang="cs-CZ" dirty="0" smtClean="0"/>
              <a:t>2)Při genových interakcích může v některých případech dojít k potlačení projevu určitého genu alelou jiného genu.</a:t>
            </a:r>
          </a:p>
          <a:p>
            <a:pPr marL="0" indent="0">
              <a:buNone/>
            </a:pPr>
            <a:r>
              <a:rPr lang="cs-CZ" dirty="0" smtClean="0"/>
              <a:t>3)Při genových interakcích je každý znak podmíněn jedním genem.</a:t>
            </a:r>
          </a:p>
          <a:p>
            <a:pPr marL="0" indent="0">
              <a:buNone/>
            </a:pPr>
            <a:r>
              <a:rPr lang="cs-CZ" dirty="0" smtClean="0"/>
              <a:t>4)V určitých případech může být jeden znak podmíněn různými geny a k jeho vyjádření zpravidla stačí jediná dominantní alela jednoho z těchto genů.</a:t>
            </a:r>
          </a:p>
          <a:p>
            <a:pPr marL="0" indent="0">
              <a:buNone/>
            </a:pPr>
            <a:r>
              <a:rPr lang="cs-CZ" dirty="0" smtClean="0"/>
              <a:t>5) Může žena s krevní skupinou 0 porodit dítě s krevní skupinou AB?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7661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2449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0919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30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4-genetika%20organismů</Template>
  <TotalTime>219</TotalTime>
  <Words>653</Words>
  <Application>Microsoft Office PowerPoint</Application>
  <PresentationFormat>Vlastní</PresentationFormat>
  <Paragraphs>82</Paragraphs>
  <Slides>19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Hloubka</vt:lpstr>
      <vt:lpstr>Snímek 1</vt:lpstr>
      <vt:lpstr>Anotace</vt:lpstr>
      <vt:lpstr>GENOVÉ INTERAKCE</vt:lpstr>
      <vt:lpstr>Snímek 4</vt:lpstr>
      <vt:lpstr>Typy genových interakcí</vt:lpstr>
      <vt:lpstr>Komplementarita</vt:lpstr>
      <vt:lpstr>Komplementarita u hrachoru- křížení jedinců F1 generace</vt:lpstr>
      <vt:lpstr>Epistáze</vt:lpstr>
      <vt:lpstr>„Mater certa, pater incertus est!“</vt:lpstr>
      <vt:lpstr>„Matka je jistá, otec nejistý!“</vt:lpstr>
      <vt:lpstr>Příklad recesivní epistáze</vt:lpstr>
      <vt:lpstr>Snímek 12</vt:lpstr>
      <vt:lpstr>Duplicitní interakce</vt:lpstr>
      <vt:lpstr>Kumulativní duplicitní interakce</vt:lpstr>
      <vt:lpstr>př. zbarvení obilek pšenice </vt:lpstr>
      <vt:lpstr>OPAKOVÁNÍ</vt:lpstr>
      <vt:lpstr>Správné odpovědi:</vt:lpstr>
      <vt:lpstr>ZDROJE</vt:lpstr>
      <vt:lpstr>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18)Genové interakce</dc:title>
  <dc:creator>Markéta Fialová</dc:creator>
  <cp:lastModifiedBy>Dum</cp:lastModifiedBy>
  <cp:revision>29</cp:revision>
  <cp:lastPrinted>1601-01-01T00:00:00Z</cp:lastPrinted>
  <dcterms:created xsi:type="dcterms:W3CDTF">2012-03-05T08:32:39Z</dcterms:created>
  <dcterms:modified xsi:type="dcterms:W3CDTF">2014-03-11T20:42:56Z</dcterms:modified>
</cp:coreProperties>
</file>