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19"/>
  </p:notesMasterIdLst>
  <p:sldIdLst>
    <p:sldId id="326" r:id="rId2"/>
    <p:sldId id="327" r:id="rId3"/>
    <p:sldId id="310" r:id="rId4"/>
    <p:sldId id="311" r:id="rId5"/>
    <p:sldId id="312" r:id="rId6"/>
    <p:sldId id="316" r:id="rId7"/>
    <p:sldId id="328" r:id="rId8"/>
    <p:sldId id="317" r:id="rId9"/>
    <p:sldId id="315" r:id="rId10"/>
    <p:sldId id="329" r:id="rId11"/>
    <p:sldId id="313" r:id="rId12"/>
    <p:sldId id="322" r:id="rId13"/>
    <p:sldId id="319" r:id="rId14"/>
    <p:sldId id="323" r:id="rId15"/>
    <p:sldId id="324" r:id="rId16"/>
    <p:sldId id="330" r:id="rId17"/>
    <p:sldId id="325" r:id="rId18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2" autoAdjust="0"/>
    <p:restoredTop sz="94660"/>
  </p:normalViewPr>
  <p:slideViewPr>
    <p:cSldViewPr snapToGrid="0">
      <p:cViewPr varScale="1">
        <p:scale>
          <a:sx n="64" d="100"/>
          <a:sy n="64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" name="AutoShape 2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" name="AutoShape 3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" name="AutoShape 4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6" name="AutoShape 5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7" name="AutoShape 6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8" name="AutoShape 7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9" name="AutoShape 8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0" name="AutoShape 9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1" name="AutoShape 10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2" name="AutoShape 11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3" name="AutoShape 12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4" name="AutoShape 13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5" name="AutoShape 14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6" name="AutoShape 15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7" name="AutoShape 16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8" name="AutoShape 17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9" name="AutoShape 18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20" name="AutoShape 19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21" name="AutoShape 20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22" name="AutoShape 21"/>
          <p:cNvSpPr/>
          <p:nvPr/>
        </p:nvSpPr>
        <p:spPr>
          <a:xfrm>
            <a:off x="0" y="0"/>
            <a:ext cx="7559673" cy="10691814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23" name="Rectangle 22"/>
          <p:cNvSpPr>
            <a:spLocks noGrp="1" noRot="1" noChangeAspect="1"/>
          </p:cNvSpPr>
          <p:nvPr>
            <p:ph type="sldImg" idx="2"/>
          </p:nvPr>
        </p:nvSpPr>
        <p:spPr>
          <a:xfrm>
            <a:off x="1312858" y="1027108"/>
            <a:ext cx="4899026" cy="366553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24" name="Rectangle 23"/>
          <p:cNvSpPr txBox="1">
            <a:spLocks noGrp="1"/>
          </p:cNvSpPr>
          <p:nvPr>
            <p:ph type="body" sz="quarter" idx="3"/>
          </p:nvPr>
        </p:nvSpPr>
        <p:spPr>
          <a:xfrm>
            <a:off x="1169983" y="5086349"/>
            <a:ext cx="5191121" cy="40719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527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449263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cs-CZ" sz="1200" b="0" i="0" u="none" strike="noStrike" kern="1200" cap="none" spc="0" baseline="0">
        <a:solidFill>
          <a:srgbClr val="000000"/>
        </a:solidFill>
        <a:uFillTx/>
        <a:latin typeface="Times New Roman" pitchFamily="16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9213" y="1027113"/>
            <a:ext cx="4886325" cy="3665537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D461C2E-C723-40E4-BF81-EC4A9B7EC41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4516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/>
          <p:nvPr/>
        </p:nvSpPr>
        <p:spPr>
          <a:xfrm>
            <a:off x="1312858" y="1027108"/>
            <a:ext cx="4916491" cy="3683002"/>
          </a:xfrm>
          <a:prstGeom prst="rect">
            <a:avLst/>
          </a:prstGeom>
          <a:solidFill>
            <a:srgbClr val="FFFFFF"/>
          </a:solidFill>
          <a:ln w="9363">
            <a:solidFill>
              <a:srgbClr val="000000"/>
            </a:solidFill>
            <a:prstDash val="solid"/>
            <a:miter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449263" rtl="0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" name="Rectangle 2"/>
          <p:cNvSpPr txBox="1">
            <a:spLocks noGrp="1"/>
          </p:cNvSpPr>
          <p:nvPr>
            <p:ph type="body" sz="quarter" idx="1"/>
          </p:nvPr>
        </p:nvSpPr>
        <p:spPr>
          <a:xfrm>
            <a:off x="1169983" y="5086349"/>
            <a:ext cx="5192713" cy="4073523"/>
          </a:xfrm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93224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7113" y="4920764"/>
            <a:ext cx="7560469" cy="1316880"/>
          </a:xfrm>
        </p:spPr>
        <p:txBody>
          <a:bodyPr wrap="none" anchor="t">
            <a:normAutofit/>
          </a:bodyPr>
          <a:lstStyle>
            <a:lvl1pPr algn="r">
              <a:defRPr sz="7937" b="0" spc="-248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7112" y="4221732"/>
            <a:ext cx="7560469" cy="681807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2646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95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86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706547" y="4920764"/>
            <a:ext cx="7560469" cy="1316880"/>
          </a:xfrm>
        </p:spPr>
        <p:txBody>
          <a:bodyPr wrap="none" anchor="t">
            <a:normAutofit/>
          </a:bodyPr>
          <a:lstStyle>
            <a:lvl1pPr algn="l">
              <a:defRPr sz="7937" b="0" spc="-248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706547" y="4221731"/>
            <a:ext cx="7560469" cy="681034"/>
          </a:xfrm>
        </p:spPr>
        <p:txBody>
          <a:bodyPr anchor="b">
            <a:normAutofit/>
          </a:bodyPr>
          <a:lstStyle>
            <a:lvl1pPr marL="0" indent="0" algn="l">
              <a:buNone/>
              <a:defRPr sz="2646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77979" indent="0" algn="ctr">
              <a:buNone/>
              <a:defRPr sz="1653"/>
            </a:lvl2pPr>
            <a:lvl3pPr marL="755957" indent="0" algn="ctr">
              <a:buNone/>
              <a:defRPr sz="1488"/>
            </a:lvl3pPr>
            <a:lvl4pPr marL="1133936" indent="0" algn="ctr">
              <a:buNone/>
              <a:defRPr sz="1323"/>
            </a:lvl4pPr>
            <a:lvl5pPr marL="1511915" indent="0" algn="ctr">
              <a:buNone/>
              <a:defRPr sz="1323"/>
            </a:lvl5pPr>
            <a:lvl6pPr marL="1889893" indent="0" algn="ctr">
              <a:buNone/>
              <a:defRPr sz="1323"/>
            </a:lvl6pPr>
            <a:lvl7pPr marL="2267872" indent="0" algn="ctr">
              <a:buNone/>
              <a:defRPr sz="1323"/>
            </a:lvl7pPr>
            <a:lvl8pPr marL="2645851" indent="0" algn="ctr">
              <a:buNone/>
              <a:defRPr sz="1323"/>
            </a:lvl8pPr>
            <a:lvl9pPr marL="3023829" indent="0" algn="ctr">
              <a:buNone/>
              <a:defRPr sz="1323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44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6042" y="2012414"/>
            <a:ext cx="4154964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25389" y="2012414"/>
            <a:ext cx="4162193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92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6042" y="1853171"/>
            <a:ext cx="4154964" cy="908210"/>
          </a:xfrm>
        </p:spPr>
        <p:txBody>
          <a:bodyPr anchor="b">
            <a:normAutofit/>
          </a:bodyPr>
          <a:lstStyle>
            <a:lvl1pPr marL="0" indent="0">
              <a:buNone/>
              <a:defRPr sz="2205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6042" y="2761381"/>
            <a:ext cx="4154964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25389" y="1853171"/>
            <a:ext cx="4163506" cy="90821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205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25389" y="2761381"/>
            <a:ext cx="4163506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81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48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503978"/>
            <a:ext cx="3251264" cy="1763924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579" y="1088455"/>
            <a:ext cx="5103316" cy="537226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6042" y="2267902"/>
            <a:ext cx="3019578" cy="4201570"/>
          </a:xfrm>
        </p:spPr>
        <p:txBody>
          <a:bodyPr>
            <a:normAutofit/>
          </a:bodyPr>
          <a:lstStyle>
            <a:lvl1pPr marL="0" indent="0">
              <a:buNone/>
              <a:defRPr sz="154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8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503978"/>
            <a:ext cx="3251264" cy="1763924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85579" y="1088455"/>
            <a:ext cx="5103316" cy="5372269"/>
          </a:xfrm>
        </p:spPr>
        <p:txBody>
          <a:bodyPr anchor="t"/>
          <a:lstStyle>
            <a:lvl1pPr marL="0" indent="0">
              <a:buNone/>
              <a:defRPr sz="2646"/>
            </a:lvl1pPr>
            <a:lvl2pPr marL="377979" indent="0">
              <a:buNone/>
              <a:defRPr sz="2315"/>
            </a:lvl2pPr>
            <a:lvl3pPr marL="755957" indent="0">
              <a:buNone/>
              <a:defRPr sz="1984"/>
            </a:lvl3pPr>
            <a:lvl4pPr marL="1133936" indent="0">
              <a:buNone/>
              <a:defRPr sz="1653"/>
            </a:lvl4pPr>
            <a:lvl5pPr marL="1511915" indent="0">
              <a:buNone/>
              <a:defRPr sz="1653"/>
            </a:lvl5pPr>
            <a:lvl6pPr marL="1889893" indent="0">
              <a:buNone/>
              <a:defRPr sz="1653"/>
            </a:lvl6pPr>
            <a:lvl7pPr marL="2267872" indent="0">
              <a:buNone/>
              <a:defRPr sz="1653"/>
            </a:lvl7pPr>
            <a:lvl8pPr marL="2645851" indent="0">
              <a:buNone/>
              <a:defRPr sz="1653"/>
            </a:lvl8pPr>
            <a:lvl9pPr marL="3023829" indent="0">
              <a:buNone/>
              <a:defRPr sz="165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6042" y="2267902"/>
            <a:ext cx="3019578" cy="4201570"/>
          </a:xfrm>
        </p:spPr>
        <p:txBody>
          <a:bodyPr>
            <a:normAutofit/>
          </a:bodyPr>
          <a:lstStyle>
            <a:lvl1pPr marL="0" indent="0">
              <a:buNone/>
              <a:defRPr sz="154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88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813987"/>
            <a:ext cx="8694539" cy="903187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356" y="1088455"/>
            <a:ext cx="8694539" cy="3725532"/>
          </a:xfrm>
        </p:spPr>
        <p:txBody>
          <a:bodyPr anchor="t"/>
          <a:lstStyle>
            <a:lvl1pPr marL="0" indent="0">
              <a:buNone/>
              <a:defRPr sz="2646"/>
            </a:lvl1pPr>
            <a:lvl2pPr marL="377979" indent="0">
              <a:buNone/>
              <a:defRPr sz="2315"/>
            </a:lvl2pPr>
            <a:lvl3pPr marL="755957" indent="0">
              <a:buNone/>
              <a:defRPr sz="1984"/>
            </a:lvl3pPr>
            <a:lvl4pPr marL="1133936" indent="0">
              <a:buNone/>
              <a:defRPr sz="1653"/>
            </a:lvl4pPr>
            <a:lvl5pPr marL="1511915" indent="0">
              <a:buNone/>
              <a:defRPr sz="1653"/>
            </a:lvl5pPr>
            <a:lvl6pPr marL="1889893" indent="0">
              <a:buNone/>
              <a:defRPr sz="1653"/>
            </a:lvl6pPr>
            <a:lvl7pPr marL="2267872" indent="0">
              <a:buNone/>
              <a:defRPr sz="1653"/>
            </a:lvl7pPr>
            <a:lvl8pPr marL="2645851" indent="0">
              <a:buNone/>
              <a:defRPr sz="1653"/>
            </a:lvl8pPr>
            <a:lvl9pPr marL="3023829" indent="0">
              <a:buNone/>
              <a:defRPr sz="165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5717173"/>
            <a:ext cx="8693226" cy="752299"/>
          </a:xfrm>
        </p:spPr>
        <p:txBody>
          <a:bodyPr/>
          <a:lstStyle>
            <a:lvl1pPr marL="0" indent="0">
              <a:buNone/>
              <a:defRPr sz="132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474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02483"/>
            <a:ext cx="8694539" cy="3895960"/>
          </a:xfrm>
        </p:spPr>
        <p:txBody>
          <a:bodyPr anchor="ctr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4948731"/>
            <a:ext cx="8693226" cy="1655485"/>
          </a:xfrm>
        </p:spPr>
        <p:txBody>
          <a:bodyPr anchor="ctr"/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95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761" y="402483"/>
            <a:ext cx="7691729" cy="3299122"/>
          </a:xfrm>
        </p:spPr>
        <p:txBody>
          <a:bodyPr anchor="ctr"/>
          <a:lstStyle>
            <a:lvl1pPr>
              <a:defRPr sz="3638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22669" y="3709903"/>
            <a:ext cx="7236601" cy="605136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043" y="4962322"/>
            <a:ext cx="8691913" cy="1641894"/>
          </a:xfrm>
        </p:spPr>
        <p:txBody>
          <a:bodyPr anchor="ctr">
            <a:normAutofit/>
          </a:bodyPr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918637" y="867328"/>
            <a:ext cx="504031" cy="644607"/>
          </a:xfrm>
          <a:prstGeom prst="rect">
            <a:avLst/>
          </a:prstGeom>
        </p:spPr>
        <p:txBody>
          <a:bodyPr vert="horz" lIns="75597" tIns="37798" rIns="75597" bIns="377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614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30222" y="3023870"/>
            <a:ext cx="504031" cy="644607"/>
          </a:xfrm>
          <a:prstGeom prst="rect">
            <a:avLst/>
          </a:prstGeom>
        </p:spPr>
        <p:txBody>
          <a:bodyPr vert="horz" lIns="75597" tIns="37798" rIns="75597" bIns="377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614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479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2565052"/>
            <a:ext cx="8694539" cy="2768833"/>
          </a:xfrm>
        </p:spPr>
        <p:txBody>
          <a:bodyPr anchor="b">
            <a:normAutofit/>
          </a:bodyPr>
          <a:lstStyle>
            <a:lvl1pPr>
              <a:defRPr sz="4464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5346867"/>
            <a:ext cx="8693226" cy="1257349"/>
          </a:xfrm>
        </p:spPr>
        <p:txBody>
          <a:bodyPr anchor="t"/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10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05695" y="2078911"/>
            <a:ext cx="2436537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1831" y="2834878"/>
            <a:ext cx="2420401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93459" y="2078911"/>
            <a:ext cx="2427752" cy="63522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984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784734" y="2834878"/>
            <a:ext cx="2436477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73227" y="2078911"/>
            <a:ext cx="2424338" cy="63522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984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473227" y="2834878"/>
            <a:ext cx="2424338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46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01399" y="4737201"/>
            <a:ext cx="2430901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01399" y="2487212"/>
            <a:ext cx="2430901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01399" y="5372425"/>
            <a:ext cx="2430901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77751" y="4737201"/>
            <a:ext cx="2423026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777750" y="2487212"/>
            <a:ext cx="2423026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776633" y="5372424"/>
            <a:ext cx="2426235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52794" y="4737201"/>
            <a:ext cx="2424338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452793" y="2487212"/>
            <a:ext cx="2424338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452689" y="5372422"/>
            <a:ext cx="2427550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06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5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3948" y="402483"/>
            <a:ext cx="2173635" cy="6406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044" y="402483"/>
            <a:ext cx="6394896" cy="6406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72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artisticPastelsSmooth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6042" y="2012414"/>
            <a:ext cx="8461540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3043" y="7006700"/>
            <a:ext cx="226814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lvl="0"/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9207" y="7006700"/>
            <a:ext cx="340221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lvl="0"/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9441" y="7006700"/>
            <a:ext cx="226814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lvl="0"/>
            <a:fld id="{EAF1B28C-CB16-403A-992B-17D1B568F2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88662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xStyles>
    <p:titleStyle>
      <a:lvl1pPr algn="l" defTabSz="755957" rtl="0" eaLnBrk="1" latinLnBrk="0" hangingPunct="1">
        <a:lnSpc>
          <a:spcPct val="90000"/>
        </a:lnSpc>
        <a:spcBef>
          <a:spcPct val="0"/>
        </a:spcBef>
        <a:buNone/>
        <a:defRPr sz="485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88989" indent="-188989" algn="l" defTabSz="755957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646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66968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2205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944947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764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322925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54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700904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54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078883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861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840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819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7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57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36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915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93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72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851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82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biol.lf1.cuni.cz/ucebnice/en/genetic_cartography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4070644"/>
              </p:ext>
            </p:extLst>
          </p:nvPr>
        </p:nvGraphicFramePr>
        <p:xfrm>
          <a:off x="912787" y="2430455"/>
          <a:ext cx="8493177" cy="2806044"/>
        </p:xfrm>
        <a:graphic>
          <a:graphicData uri="http://schemas.openxmlformats.org/drawingml/2006/table">
            <a:tbl>
              <a:tblPr/>
              <a:tblGrid>
                <a:gridCol w="2801133"/>
                <a:gridCol w="5692044"/>
              </a:tblGrid>
              <a:tr h="5984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ŠKOLY:</a:t>
                      </a:r>
                    </a:p>
                  </a:txBody>
                  <a:tcPr marL="10500" marR="10500" marT="105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GYMNÁZIUM JOSEFA JUNGMANNA, LITOMĚŘICE, </a:t>
                      </a:r>
                      <a:endParaRPr lang="cs-CZ" sz="1800" b="1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Svojsíkova </a:t>
                      </a:r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1,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příspěvková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organizace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9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ČÍSLO PROJEKTU: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CZ.1.07/1.5.00/34.1082</a:t>
                      </a: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MATERIÁLU: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Clr>
                          <a:srgbClr val="000000"/>
                        </a:buClr>
                        <a:buSzPts val="1600"/>
                        <a:buFont typeface="Calibri"/>
                        <a:buNone/>
                      </a:pP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VY_32_INOVACE_1C_19_Genova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vazba, 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volna 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kombinovatelnost vloh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TÉMA SADY: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Genetika I.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ROČNÍK: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.ročník</a:t>
                      </a:r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oktáva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DATUM VZNIKU: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září 2013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9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AUTOR: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Markéta Fialová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1546" y="5602038"/>
            <a:ext cx="5960244" cy="115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557" y="446067"/>
            <a:ext cx="1460003" cy="1508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88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dirty="0"/>
              <a:t>prezentace je určena pro výuku genetiky v hodinách biologie a biologického semináře ve 3. a 4.ročníku gymnázia (a odpovídajících ročnících víceletého gymnázia)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v prezentaci se studenti seznámí s rozdíly mezi geny, které jsou ve vazbě a s geny volně kombinovatelnými; oba případy se testují zpětným testovacím křížením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závěr prezentace je doplněn krátkým opakováním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b="1" i="1" u="sng" dirty="0" smtClean="0"/>
              <a:t>klíčová slova:</a:t>
            </a:r>
            <a:r>
              <a:rPr lang="cs-CZ" dirty="0" smtClean="0"/>
              <a:t> genová vazba, zpětné křížení (</a:t>
            </a:r>
            <a:r>
              <a:rPr lang="cs-CZ" dirty="0" err="1" smtClean="0"/>
              <a:t>backcross</a:t>
            </a:r>
            <a:r>
              <a:rPr lang="cs-CZ" dirty="0" smtClean="0"/>
              <a:t>), volná kombinovatelnost vloh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323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GENOVÁ VAZBA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395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600" dirty="0" smtClean="0"/>
              <a:t>geny </a:t>
            </a:r>
            <a:r>
              <a:rPr lang="cs-CZ" sz="3600" dirty="0"/>
              <a:t>jsou lokalizovány na stejném chromozomu</a:t>
            </a:r>
            <a:r>
              <a:rPr lang="cs-CZ" sz="3600" dirty="0" smtClean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600" dirty="0"/>
              <a:t> jejich alely nemohou volně </a:t>
            </a:r>
            <a:r>
              <a:rPr lang="cs-CZ" sz="3600" dirty="0" smtClean="0"/>
              <a:t>segregovat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600" dirty="0"/>
              <a:t> </a:t>
            </a:r>
            <a:r>
              <a:rPr lang="cs-CZ" sz="3600" dirty="0">
                <a:cs typeface="Arial"/>
              </a:rPr>
              <a:t>v potomstvu zjistíme jen určité kombinace některých </a:t>
            </a:r>
            <a:r>
              <a:rPr lang="cs-CZ" sz="3600" dirty="0" smtClean="0">
                <a:cs typeface="Arial"/>
              </a:rPr>
              <a:t>znaků</a:t>
            </a:r>
          </a:p>
        </p:txBody>
      </p:sp>
    </p:spTree>
    <p:extLst>
      <p:ext uri="{BB962C8B-B14F-4D97-AF65-F5344CB8AC3E}">
        <p14:creationId xmlns:p14="http://schemas.microsoft.com/office/powerpoint/2010/main" val="329602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Zpětné (testovací) křížení (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backcross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600" dirty="0" smtClean="0"/>
              <a:t>užívá se </a:t>
            </a:r>
            <a:r>
              <a:rPr lang="cs-CZ" sz="3600" b="1" i="1" dirty="0" smtClean="0">
                <a:solidFill>
                  <a:schemeClr val="accent1"/>
                </a:solidFill>
              </a:rPr>
              <a:t>ke studiu genové vazby </a:t>
            </a:r>
            <a:r>
              <a:rPr lang="cs-CZ" sz="3600" dirty="0" smtClean="0"/>
              <a:t>u rostlin a hub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3600" dirty="0"/>
              <a:t> </a:t>
            </a:r>
            <a:r>
              <a:rPr lang="cs-CZ" sz="3600" dirty="0">
                <a:cs typeface="Arial"/>
              </a:rPr>
              <a:t>křížíme heterozygota (</a:t>
            </a:r>
            <a:r>
              <a:rPr lang="cs-CZ" sz="3600" dirty="0" err="1">
                <a:cs typeface="Arial"/>
              </a:rPr>
              <a:t>AaBb</a:t>
            </a:r>
            <a:r>
              <a:rPr lang="cs-CZ" sz="3600" dirty="0">
                <a:cs typeface="Arial"/>
              </a:rPr>
              <a:t>) z F</a:t>
            </a:r>
            <a:r>
              <a:rPr lang="cs-CZ" sz="3600" baseline="-33000" dirty="0">
                <a:cs typeface="Arial"/>
              </a:rPr>
              <a:t>1</a:t>
            </a:r>
            <a:r>
              <a:rPr lang="cs-CZ" sz="3600" dirty="0">
                <a:cs typeface="Arial"/>
              </a:rPr>
              <a:t> generace s rodičem, který je v obou genech recesivním homozygotem (</a:t>
            </a:r>
            <a:r>
              <a:rPr lang="cs-CZ" sz="3600" dirty="0" err="1">
                <a:cs typeface="Arial"/>
              </a:rPr>
              <a:t>aabb</a:t>
            </a:r>
            <a:r>
              <a:rPr lang="cs-CZ" sz="3600" dirty="0">
                <a:cs typeface="Arial"/>
              </a:rPr>
              <a:t>)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3600" dirty="0" smtClean="0"/>
              <a:t>  </a:t>
            </a:r>
            <a:r>
              <a:rPr lang="cs-CZ" sz="3600" dirty="0" smtClean="0">
                <a:cs typeface="Arial"/>
              </a:rPr>
              <a:t>štěpné </a:t>
            </a:r>
            <a:r>
              <a:rPr lang="cs-CZ" sz="3600" dirty="0">
                <a:cs typeface="Arial"/>
              </a:rPr>
              <a:t>poměry jsou v případě genové vazby odlišné než v případě volné kombinovatelnosti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66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Případ volné kombinovatelnosti a)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q"/>
            </a:pPr>
            <a:r>
              <a:rPr lang="cs-CZ" dirty="0" smtClean="0"/>
              <a:t> </a:t>
            </a:r>
            <a:r>
              <a:rPr lang="cs-CZ" sz="2800" dirty="0">
                <a:cs typeface="Arial"/>
              </a:rPr>
              <a:t>křížíme heterozygota (</a:t>
            </a:r>
            <a:r>
              <a:rPr lang="cs-CZ" sz="2800" dirty="0" err="1">
                <a:cs typeface="Arial"/>
              </a:rPr>
              <a:t>AaBb</a:t>
            </a:r>
            <a:r>
              <a:rPr lang="cs-CZ" sz="2800" dirty="0">
                <a:cs typeface="Arial"/>
              </a:rPr>
              <a:t>) z F</a:t>
            </a:r>
            <a:r>
              <a:rPr lang="cs-CZ" sz="2800" baseline="-33000" dirty="0">
                <a:cs typeface="Arial"/>
              </a:rPr>
              <a:t>1</a:t>
            </a:r>
            <a:r>
              <a:rPr lang="cs-CZ" sz="2800" dirty="0">
                <a:cs typeface="Arial"/>
              </a:rPr>
              <a:t> generace s rodičem, který je v obou genech recesivním homozygotem (</a:t>
            </a:r>
            <a:r>
              <a:rPr lang="cs-CZ" sz="2800" dirty="0" err="1">
                <a:cs typeface="Arial"/>
              </a:rPr>
              <a:t>aabb</a:t>
            </a:r>
            <a:r>
              <a:rPr lang="cs-CZ" sz="2800" dirty="0">
                <a:cs typeface="Arial"/>
              </a:rPr>
              <a:t>)</a:t>
            </a:r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590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111" y="423877"/>
            <a:ext cx="7196194" cy="66364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131538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 rotWithShape="1">
          <a:blip r:embed="rId2"/>
          <a:srcRect l="-1" r="-207" b="59688"/>
          <a:stretch/>
        </p:blipFill>
        <p:spPr>
          <a:xfrm>
            <a:off x="428465" y="360365"/>
            <a:ext cx="9175686" cy="66700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571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Případ genové vazby b)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q"/>
            </a:pPr>
            <a:r>
              <a:rPr lang="cs-CZ" dirty="0" smtClean="0"/>
              <a:t> </a:t>
            </a:r>
            <a:r>
              <a:rPr lang="cs-CZ" sz="2800" dirty="0">
                <a:cs typeface="Arial"/>
              </a:rPr>
              <a:t>křížíme heterozygota (</a:t>
            </a:r>
            <a:r>
              <a:rPr lang="cs-CZ" sz="2800" dirty="0" err="1">
                <a:cs typeface="Arial"/>
              </a:rPr>
              <a:t>AaBb</a:t>
            </a:r>
            <a:r>
              <a:rPr lang="cs-CZ" sz="2800" dirty="0">
                <a:cs typeface="Arial"/>
              </a:rPr>
              <a:t>) z F</a:t>
            </a:r>
            <a:r>
              <a:rPr lang="cs-CZ" sz="2800" baseline="-33000" dirty="0">
                <a:cs typeface="Arial"/>
              </a:rPr>
              <a:t>1</a:t>
            </a:r>
            <a:r>
              <a:rPr lang="cs-CZ" sz="2800" dirty="0">
                <a:cs typeface="Arial"/>
              </a:rPr>
              <a:t> generace s rodičem, který je v obou genech recesivním homozygotem (</a:t>
            </a:r>
            <a:r>
              <a:rPr lang="cs-CZ" sz="2800" dirty="0" err="1">
                <a:cs typeface="Arial"/>
              </a:rPr>
              <a:t>aabb</a:t>
            </a:r>
            <a:r>
              <a:rPr lang="cs-CZ" sz="2800" dirty="0">
                <a:cs typeface="Arial"/>
              </a:rPr>
              <a:t>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 případ těsné vazby genových </a:t>
            </a:r>
            <a:r>
              <a:rPr lang="cs-CZ" dirty="0" err="1" smtClean="0"/>
              <a:t>lokusů</a:t>
            </a:r>
            <a:r>
              <a:rPr lang="cs-CZ" dirty="0" smtClean="0"/>
              <a:t>  A </a:t>
            </a:r>
            <a:r>
              <a:rPr lang="cs-CZ" dirty="0" err="1" smtClean="0"/>
              <a:t>a</a:t>
            </a:r>
            <a:r>
              <a:rPr lang="cs-CZ" dirty="0" smtClean="0"/>
              <a:t> B na stejném chromozomu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069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830" y="455947"/>
            <a:ext cx="6610662" cy="68380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75505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 rotWithShape="1">
          <a:blip r:embed="rId2"/>
          <a:srcRect t="40520" r="-1678" b="16937"/>
          <a:stretch/>
        </p:blipFill>
        <p:spPr>
          <a:xfrm>
            <a:off x="257880" y="614597"/>
            <a:ext cx="9822745" cy="6355830"/>
          </a:xfrm>
          <a:prstGeom prst="rect">
            <a:avLst/>
          </a:prstGeom>
          <a:noFill/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338422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Případ b)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dirty="0">
                <a:cs typeface="Arial"/>
              </a:rPr>
              <a:t>platí pouze v případech, kdy jsou </a:t>
            </a:r>
            <a:r>
              <a:rPr lang="cs-CZ" b="1" u="sng" dirty="0">
                <a:cs typeface="Arial"/>
              </a:rPr>
              <a:t>geny v</a:t>
            </a:r>
            <a:r>
              <a:rPr lang="cs-CZ" dirty="0">
                <a:cs typeface="Arial"/>
              </a:rPr>
              <a:t> </a:t>
            </a:r>
            <a:r>
              <a:rPr lang="cs-CZ" b="1" u="sng" dirty="0">
                <a:cs typeface="Arial"/>
              </a:rPr>
              <a:t>těsné blízkosti</a:t>
            </a:r>
            <a:r>
              <a:rPr lang="cs-CZ" b="1" dirty="0">
                <a:cs typeface="Arial"/>
              </a:rPr>
              <a:t>,</a:t>
            </a:r>
            <a:r>
              <a:rPr lang="cs-CZ" dirty="0">
                <a:cs typeface="Arial"/>
              </a:rPr>
              <a:t> v </a:t>
            </a:r>
            <a:r>
              <a:rPr lang="cs-CZ" dirty="0" err="1">
                <a:cs typeface="Arial"/>
              </a:rPr>
              <a:t>tzv.těsné</a:t>
            </a:r>
            <a:r>
              <a:rPr lang="cs-CZ" dirty="0">
                <a:cs typeface="Arial"/>
              </a:rPr>
              <a:t> vazbě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>
                <a:cs typeface="Arial"/>
              </a:rPr>
              <a:t>čím </a:t>
            </a:r>
            <a:r>
              <a:rPr lang="cs-CZ" dirty="0">
                <a:cs typeface="Arial"/>
              </a:rPr>
              <a:t>jsou geny od sebe </a:t>
            </a:r>
            <a:r>
              <a:rPr lang="cs-CZ" b="1" i="1" dirty="0">
                <a:cs typeface="Arial"/>
              </a:rPr>
              <a:t>vzdálenější</a:t>
            </a:r>
            <a:r>
              <a:rPr lang="cs-CZ" dirty="0">
                <a:cs typeface="Arial"/>
              </a:rPr>
              <a:t>, tím je vyšší pravděpodobnost, že dojde ke</a:t>
            </a:r>
            <a:r>
              <a:rPr lang="cs-CZ" b="1" i="1" dirty="0">
                <a:cs typeface="Arial"/>
              </a:rPr>
              <a:t> crossing</a:t>
            </a:r>
            <a:r>
              <a:rPr lang="cs-CZ" dirty="0">
                <a:cs typeface="Arial"/>
              </a:rPr>
              <a:t>-</a:t>
            </a:r>
            <a:r>
              <a:rPr lang="cs-CZ" b="1" i="1" dirty="0">
                <a:cs typeface="Arial"/>
              </a:rPr>
              <a:t>overu</a:t>
            </a:r>
            <a:r>
              <a:rPr lang="cs-CZ" dirty="0">
                <a:cs typeface="Arial"/>
              </a:rPr>
              <a:t> mezi jejich </a:t>
            </a:r>
            <a:r>
              <a:rPr lang="cs-CZ" dirty="0" err="1" smtClean="0">
                <a:cs typeface="Arial"/>
              </a:rPr>
              <a:t>lokusy</a:t>
            </a:r>
            <a:endParaRPr lang="cs-CZ" dirty="0" smtClean="0">
              <a:cs typeface="Arial"/>
            </a:endParaRPr>
          </a:p>
          <a:p>
            <a:pPr marL="0" indent="0">
              <a:buNone/>
            </a:pPr>
            <a:endParaRPr lang="cs-CZ" dirty="0" smtClean="0">
              <a:cs typeface="Arial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dirty="0">
                <a:cs typeface="Arial"/>
              </a:rPr>
              <a:t> rekombinací vznikají i jedinci ostatních genotypů (</a:t>
            </a:r>
            <a:r>
              <a:rPr lang="cs-CZ" dirty="0" err="1">
                <a:cs typeface="Arial"/>
              </a:rPr>
              <a:t>Aabb</a:t>
            </a:r>
            <a:r>
              <a:rPr lang="cs-CZ" dirty="0">
                <a:cs typeface="Arial"/>
              </a:rPr>
              <a:t>, </a:t>
            </a:r>
            <a:r>
              <a:rPr lang="cs-CZ" dirty="0" err="1">
                <a:cs typeface="Arial"/>
              </a:rPr>
              <a:t>aaBb</a:t>
            </a:r>
            <a:r>
              <a:rPr lang="cs-CZ" dirty="0">
                <a:cs typeface="Arial"/>
              </a:rPr>
              <a:t>), ale v daleko menším zastoupení než při volné kombinovatelnosti </a:t>
            </a:r>
            <a:r>
              <a:rPr lang="cs-CZ" dirty="0" smtClean="0">
                <a:cs typeface="Arial"/>
              </a:rPr>
              <a:t>vloh</a:t>
            </a:r>
          </a:p>
          <a:p>
            <a:pPr marL="0" lvl="0" indent="0">
              <a:buNone/>
            </a:pPr>
            <a:endParaRPr lang="cs-CZ" dirty="0">
              <a:cs typeface="Arial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995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ile:///C:/Documents and Settings/fialova/Plocha/gen.-obr2/genvazba.jpg"/>
          <p:cNvPicPr>
            <a:picLocks noChangeAspect="1"/>
          </p:cNvPicPr>
          <p:nvPr/>
        </p:nvPicPr>
        <p:blipFill>
          <a:blip/>
          <a:srcRect/>
          <a:stretch>
            <a:fillRect/>
          </a:stretch>
        </p:blipFill>
        <p:spPr>
          <a:xfrm>
            <a:off x="1619246" y="2160590"/>
            <a:ext cx="7199308" cy="3959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179386" y="1079504"/>
            <a:ext cx="10439403" cy="5759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326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Odpovídejte ANO/NE</a:t>
            </a:r>
          </a:p>
          <a:p>
            <a:pPr marL="0" indent="0">
              <a:buNone/>
            </a:pPr>
            <a:r>
              <a:rPr lang="cs-CZ" dirty="0" smtClean="0"/>
              <a:t>1)Genová vazba způsobuje odchylky od mendelovských štěpných poměrů.</a:t>
            </a:r>
          </a:p>
          <a:p>
            <a:pPr marL="0" indent="0">
              <a:buNone/>
            </a:pPr>
            <a:r>
              <a:rPr lang="cs-CZ" dirty="0" smtClean="0"/>
              <a:t>2)Čím jsou geny na jednom chromozomu od sebe méně vzdáleny, tím je vyšší pravděpodobnost, že dojde ke crossing-overu.</a:t>
            </a:r>
          </a:p>
          <a:p>
            <a:pPr marL="0" indent="0">
              <a:buNone/>
            </a:pPr>
            <a:r>
              <a:rPr lang="cs-CZ" dirty="0" smtClean="0"/>
              <a:t>3)</a:t>
            </a:r>
            <a:r>
              <a:rPr lang="cs-CZ" dirty="0" err="1" smtClean="0"/>
              <a:t>Backcross</a:t>
            </a:r>
            <a:r>
              <a:rPr lang="cs-CZ" dirty="0" smtClean="0"/>
              <a:t> se užívá ke studiu genové vazby u všech organismů.</a:t>
            </a:r>
          </a:p>
          <a:p>
            <a:pPr marL="0" indent="0">
              <a:buNone/>
            </a:pPr>
            <a:r>
              <a:rPr lang="cs-CZ" dirty="0" smtClean="0"/>
              <a:t>4)Genová vazba je podmíněna lokalizací genů na jednom chromozomu.</a:t>
            </a:r>
          </a:p>
          <a:p>
            <a:pPr marL="0" indent="0">
              <a:buNone/>
            </a:pPr>
            <a:r>
              <a:rPr lang="cs-CZ" dirty="0" smtClean="0"/>
              <a:t>5) Při zpětném křížení jsou štěpné poměry shodné v případě genové vazby i volné kombinovatelnosti.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380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SPRÁVNÉ ODPOVĚDI: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 ANO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ANO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79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 </a:t>
            </a:r>
            <a:r>
              <a:rPr lang="cs-CZ" dirty="0"/>
              <a:t>KOČÁREK, Eduard. </a:t>
            </a:r>
            <a:r>
              <a:rPr lang="cs-CZ" i="1" dirty="0"/>
              <a:t>Genetika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2008, ISBN 978-80-86960-36-4.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JELÍNEK, Jan; ZICHÁČEK, Vladimír. </a:t>
            </a:r>
            <a:r>
              <a:rPr lang="cs-CZ" i="1" dirty="0"/>
              <a:t>Biologie pro gymnázia</a:t>
            </a:r>
            <a:r>
              <a:rPr lang="cs-CZ" dirty="0"/>
              <a:t>. Olomouc: Nakladatelství Olomouc, 2006, ISBN 80-7182-217-5.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7996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OBRAZOVÝ MATERIÁL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Str.7 a 10-ŠEDA</a:t>
            </a:r>
            <a:r>
              <a:rPr lang="cs-CZ" dirty="0"/>
              <a:t>, Ondřej a kol. </a:t>
            </a:r>
            <a:r>
              <a:rPr lang="cs-CZ" i="1" dirty="0"/>
              <a:t>biol.lf1.cuni.cz</a:t>
            </a:r>
            <a:r>
              <a:rPr lang="cs-CZ" dirty="0"/>
              <a:t> [online]. [cit. 10.3.2014].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biol.lf1.cuni.cz/ucebnice/en/genetic_cartography.htm</a:t>
            </a: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KOČÁREK, Eduard. </a:t>
            </a:r>
            <a:r>
              <a:rPr lang="cs-CZ" i="1" dirty="0"/>
              <a:t>Genetika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2008, ISBN 978-80-86960-36-4. 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903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loubka">
  <a:themeElements>
    <a:clrScheme name="Červeno-fialová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Hloubka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loubk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3016C5A4-E631-4977-A608-ACFB47552625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4-genetika%20organismů</Template>
  <TotalTime>203</TotalTime>
  <Words>492</Words>
  <Application>Microsoft Office PowerPoint</Application>
  <PresentationFormat>Vlastní</PresentationFormat>
  <Paragraphs>59</Paragraphs>
  <Slides>17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3" baseType="lpstr">
      <vt:lpstr>Arial</vt:lpstr>
      <vt:lpstr>Calibri</vt:lpstr>
      <vt:lpstr>Corbel</vt:lpstr>
      <vt:lpstr>Times New Roman</vt:lpstr>
      <vt:lpstr>Wingdings</vt:lpstr>
      <vt:lpstr>Hloubka</vt:lpstr>
      <vt:lpstr>Prezentace aplikace PowerPoint</vt:lpstr>
      <vt:lpstr>Anotace</vt:lpstr>
      <vt:lpstr>GENOVÁ VAZBA</vt:lpstr>
      <vt:lpstr>Prezentace aplikace PowerPoint</vt:lpstr>
      <vt:lpstr>Zpětné (testovací) křížení (backcross)</vt:lpstr>
      <vt:lpstr>Případ volné kombinovatelnosti a)</vt:lpstr>
      <vt:lpstr>Prezentace aplikace PowerPoint</vt:lpstr>
      <vt:lpstr>Prezentace aplikace PowerPoint</vt:lpstr>
      <vt:lpstr>Případ genové vazby b)</vt:lpstr>
      <vt:lpstr>Prezentace aplikace PowerPoint</vt:lpstr>
      <vt:lpstr>Prezentace aplikace PowerPoint</vt:lpstr>
      <vt:lpstr>Případ b)</vt:lpstr>
      <vt:lpstr>Prezentace aplikace PowerPoint</vt:lpstr>
      <vt:lpstr>OPAKOVÁNÍ</vt:lpstr>
      <vt:lpstr>SPRÁVNÉ ODPOVĚDI:</vt:lpstr>
      <vt:lpstr>ZDROJE</vt:lpstr>
      <vt:lpstr>OBRAZOVÝ MATERIÁL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19)Genová vazba, volná kombinovatelnost vloh</dc:title>
  <dc:creator>Markéta Fialová</dc:creator>
  <cp:lastModifiedBy>Pavel Fiala</cp:lastModifiedBy>
  <cp:revision>25</cp:revision>
  <cp:lastPrinted>1601-01-01T00:00:00Z</cp:lastPrinted>
  <dcterms:created xsi:type="dcterms:W3CDTF">2012-03-05T08:32:39Z</dcterms:created>
  <dcterms:modified xsi:type="dcterms:W3CDTF">2014-03-10T21:17:12Z</dcterms:modified>
</cp:coreProperties>
</file>