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67" r:id="rId3"/>
    <p:sldId id="265" r:id="rId4"/>
    <p:sldId id="266" r:id="rId5"/>
    <p:sldId id="263" r:id="rId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8000"/>
    <a:srgbClr val="FFCCCC"/>
    <a:srgbClr val="0000FF"/>
    <a:srgbClr val="FF3300"/>
    <a:srgbClr val="FF9966"/>
    <a:srgbClr val="99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777" autoAdjust="0"/>
  </p:normalViewPr>
  <p:slideViewPr>
    <p:cSldViewPr>
      <p:cViewPr>
        <p:scale>
          <a:sx n="100" d="100"/>
          <a:sy n="100" d="100"/>
        </p:scale>
        <p:origin x="-72" y="12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DCF1218B-9143-4C5C-B212-C4A000363AF2}" type="datetimeFigureOut">
              <a:rPr lang="cs-CZ"/>
              <a:pPr>
                <a:defRPr/>
              </a:pPr>
              <a:t>23.12.2012</a:t>
            </a:fld>
            <a:endParaRPr lang="cs-CZ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204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4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35A85F36-E4B5-4666-85EF-DAA9AA28493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490812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C8FBBA-7A26-4ADD-BCCD-DFB6EB662A3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684902-1F96-4B52-A38A-982124BD964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2AA6F5-7FF1-4C3C-9668-1AA0C0D9F63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60A8CF-6DAB-42C8-887A-72D57CC870D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DB2516-C9E5-42A6-AFF6-11CE8E56BDE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748A2E-228C-4B6D-9B8F-D22B0EF3BB5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D3007B-C3A6-465C-BDC4-95AB17A7BF4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37EBC4-8C45-4441-99F0-8E8F2DFBD6A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7590E8-CE29-48CC-89E8-B72F1735536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2F6811-CBCC-4605-9B83-A147C3A4D2B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7DF646-86B3-445B-A2CA-77BC62CBAD5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Nadpis, text a 2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19667B-1878-49BD-94C6-A3F683B8F0D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11816AE8-C763-436C-B8ED-97706922BCC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  <p:sldLayoutId id="2147483649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10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188" y="3644900"/>
            <a:ext cx="7772400" cy="1152525"/>
          </a:xfrm>
        </p:spPr>
        <p:txBody>
          <a:bodyPr/>
          <a:lstStyle/>
          <a:p>
            <a:pPr eaLnBrk="1" hangingPunct="1"/>
            <a:r>
              <a:rPr lang="cs-CZ" dirty="0" smtClean="0"/>
              <a:t>RACIONÁLNÍ ČÍSLA 6</a:t>
            </a:r>
          </a:p>
        </p:txBody>
      </p:sp>
      <p:sp>
        <p:nvSpPr>
          <p:cNvPr id="15362" name="Rectangle 3"/>
          <p:cNvSpPr>
            <a:spLocks noGrp="1" noChangeArrowheads="1"/>
          </p:cNvSpPr>
          <p:nvPr>
            <p:ph type="subTitle" idx="1"/>
          </p:nvPr>
        </p:nvSpPr>
        <p:spPr>
          <a:xfrm flipH="1">
            <a:off x="539552" y="5157192"/>
            <a:ext cx="7885458" cy="1224558"/>
          </a:xfrm>
        </p:spPr>
        <p:txBody>
          <a:bodyPr/>
          <a:lstStyle/>
          <a:p>
            <a:pPr marL="457200" indent="-457200" eaLnBrk="1" hangingPunct="1">
              <a:buFontTx/>
              <a:buChar char="-"/>
            </a:pPr>
            <a:r>
              <a:rPr lang="cs-CZ" dirty="0" smtClean="0"/>
              <a:t>Sčítání a odčítání  racionálních čísel 2</a:t>
            </a:r>
          </a:p>
        </p:txBody>
      </p:sp>
      <p:sp>
        <p:nvSpPr>
          <p:cNvPr id="2052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172450" y="6381750"/>
            <a:ext cx="971550" cy="476250"/>
          </a:xfrm>
          <a:prstGeom prst="actionButtonForwardNex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pic>
        <p:nvPicPr>
          <p:cNvPr id="15364" name="Obrázek 1" descr="imagesCAC265G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716463" cy="103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Text Box 181"/>
          <p:cNvSpPr txBox="1">
            <a:spLocks noChangeArrowheads="1"/>
          </p:cNvSpPr>
          <p:nvPr/>
        </p:nvSpPr>
        <p:spPr bwMode="auto">
          <a:xfrm>
            <a:off x="1835150" y="1557338"/>
            <a:ext cx="63373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cs-CZ"/>
          </a:p>
        </p:txBody>
      </p:sp>
      <p:graphicFrame>
        <p:nvGraphicFramePr>
          <p:cNvPr id="2298" name="Group 25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6041394"/>
              </p:ext>
            </p:extLst>
          </p:nvPr>
        </p:nvGraphicFramePr>
        <p:xfrm>
          <a:off x="1042988" y="1484313"/>
          <a:ext cx="7129462" cy="1960562"/>
        </p:xfrm>
        <a:graphic>
          <a:graphicData uri="http://schemas.openxmlformats.org/drawingml/2006/table">
            <a:tbl>
              <a:tblPr/>
              <a:tblGrid>
                <a:gridCol w="1657350"/>
                <a:gridCol w="5472112"/>
              </a:tblGrid>
              <a:tr h="276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 ŠKOLY </a:t>
                      </a:r>
                    </a:p>
                  </a:txBody>
                  <a:tcPr marL="90000" marR="90000" marT="46801" marB="4680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2. ZŠ J. A. Komenského Milevsko, J. A. Komenského 1023, okres Písek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163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PROJEKTU</a:t>
                      </a:r>
                    </a:p>
                  </a:txBody>
                  <a:tcPr marL="90000" marR="90000" marT="46801" marB="4680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CZ.1.07/1.4.00/21.1611 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ŠABLONY </a:t>
                      </a:r>
                    </a:p>
                  </a:txBody>
                  <a:tcPr marL="90000" marR="90000" marT="46801" marB="4680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IV/2  Inovace a zkvalitnění výuky prostřednictvím ICT 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 MATERIÁLU </a:t>
                      </a:r>
                    </a:p>
                  </a:txBody>
                  <a:tcPr marL="90000" marR="90000" marT="46801" marB="4680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RACIONÁLNÍ ČÍSLA 6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SADY </a:t>
                      </a:r>
                    </a:p>
                  </a:txBody>
                  <a:tcPr marL="90000" marR="90000" marT="46801" marB="4680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 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MATERIÁLU </a:t>
                      </a:r>
                    </a:p>
                  </a:txBody>
                  <a:tcPr marL="90000" marR="90000" marT="46801" marB="4680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VY_42_INOVACE_32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AUTOR MATERIÁLU </a:t>
                      </a:r>
                    </a:p>
                  </a:txBody>
                  <a:tcPr marL="90000" marR="90000" marT="46801" marB="4680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Mgr. Michal Divíšek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9" name="AutoShape 1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172450" y="6381750"/>
            <a:ext cx="971550" cy="476250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2" name="Zástupný symbol pro text 7"/>
          <p:cNvSpPr txBox="1">
            <a:spLocks/>
          </p:cNvSpPr>
          <p:nvPr/>
        </p:nvSpPr>
        <p:spPr>
          <a:xfrm>
            <a:off x="179512" y="163514"/>
            <a:ext cx="8892728" cy="60119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FontTx/>
              <a:buNone/>
            </a:pPr>
            <a:r>
              <a:rPr lang="cs-CZ" sz="2400" b="1" dirty="0" smtClean="0"/>
              <a:t>Upozornění na některé vlastnosti zlomků.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Zástupný symbol pro text 7"/>
              <p:cNvSpPr txBox="1">
                <a:spLocks/>
              </p:cNvSpPr>
              <p:nvPr/>
            </p:nvSpPr>
            <p:spPr>
              <a:xfrm>
                <a:off x="354348" y="768202"/>
                <a:ext cx="8543056" cy="649014"/>
              </a:xfrm>
              <a:prstGeom prst="rect">
                <a:avLst/>
              </a:prstGeom>
              <a:ln w="19050">
                <a:solidFill>
                  <a:srgbClr val="FF0000"/>
                </a:solidFill>
              </a:ln>
            </p:spPr>
            <p:txBody>
              <a:bodyPr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</a:defRPr>
                </a:lvl5pPr>
                <a:lvl6pPr marL="25146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</a:defRPr>
                </a:lvl6pPr>
                <a:lvl7pPr marL="29718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</a:defRPr>
                </a:lvl7pPr>
                <a:lvl8pPr marL="3429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</a:defRPr>
                </a:lvl8pPr>
                <a:lvl9pPr marL="3886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</a:defRPr>
                </a:lvl9pPr>
              </a:lstStyle>
              <a:p>
                <a:pPr marL="0" indent="0">
                  <a:buFontTx/>
                  <a:buNone/>
                </a:pPr>
                <a:r>
                  <a:rPr lang="cs-CZ" sz="2400" dirty="0" smtClean="0"/>
                  <a:t>Platí :       </a:t>
                </a:r>
                <a:r>
                  <a:rPr lang="cs-CZ" sz="2400" dirty="0"/>
                  <a:t>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400" i="1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2400" dirty="0"/>
                  <a:t> </a:t>
                </a:r>
                <a:r>
                  <a:rPr lang="cs-CZ" sz="2400" dirty="0" smtClean="0"/>
                  <a:t> 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−1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2400" dirty="0" smtClean="0"/>
                  <a:t>               </a:t>
                </a:r>
                <a:r>
                  <a:rPr lang="cs-CZ" sz="2000" dirty="0" smtClean="0"/>
                  <a:t>Je jedno, kam znaménko – zapíšeš ! </a:t>
                </a:r>
              </a:p>
            </p:txBody>
          </p:sp>
        </mc:Choice>
        <mc:Fallback xmlns="">
          <p:sp>
            <p:nvSpPr>
              <p:cNvPr id="11" name="Zástupný symbol pro text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4348" y="768202"/>
                <a:ext cx="8543056" cy="649014"/>
              </a:xfrm>
              <a:prstGeom prst="rect">
                <a:avLst/>
              </a:prstGeom>
              <a:blipFill rotWithShape="1">
                <a:blip r:embed="rId3"/>
                <a:stretch>
                  <a:fillRect l="-996" b="-1835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Zástupný symbol pro text 7"/>
              <p:cNvSpPr txBox="1">
                <a:spLocks/>
              </p:cNvSpPr>
              <p:nvPr/>
            </p:nvSpPr>
            <p:spPr>
              <a:xfrm>
                <a:off x="299132" y="2492896"/>
                <a:ext cx="8543057" cy="1440160"/>
              </a:xfrm>
              <a:prstGeom prst="rect">
                <a:avLst/>
              </a:prstGeom>
              <a:ln w="19050">
                <a:solidFill>
                  <a:srgbClr val="0000FF"/>
                </a:solidFill>
              </a:ln>
            </p:spPr>
            <p:txBody>
              <a:bodyPr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</a:defRPr>
                </a:lvl5pPr>
                <a:lvl6pPr marL="25146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</a:defRPr>
                </a:lvl6pPr>
                <a:lvl7pPr marL="29718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</a:defRPr>
                </a:lvl7pPr>
                <a:lvl8pPr marL="3429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</a:defRPr>
                </a:lvl8pPr>
                <a:lvl9pPr marL="3886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</a:defRPr>
                </a:lvl9pPr>
              </a:lstStyle>
              <a:p>
                <a:pPr marL="0" indent="0">
                  <a:buFontTx/>
                  <a:buNone/>
                </a:pPr>
                <a:r>
                  <a:rPr lang="cs-CZ" sz="2400" dirty="0" smtClean="0"/>
                  <a:t>Neplatí :  </a:t>
                </a:r>
                <a:r>
                  <a:rPr lang="cs-CZ" sz="2400" dirty="0"/>
                  <a:t>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i="1">
                            <a:latin typeface="Cambria Math"/>
                          </a:rPr>
                          <m:t>1</m:t>
                        </m:r>
                        <m:r>
                          <a:rPr lang="cs-CZ" sz="2400" b="0" i="1" smtClean="0">
                            <a:latin typeface="Cambria Math"/>
                          </a:rPr>
                          <m:t>+5</m:t>
                        </m:r>
                      </m:num>
                      <m:den>
                        <m:r>
                          <a:rPr lang="cs-CZ" sz="2400" i="1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2400" dirty="0" smtClean="0"/>
                  <a:t> </a:t>
                </a:r>
                <a:r>
                  <a:rPr lang="cs-CZ" sz="2400" dirty="0"/>
                  <a:t> </a:t>
                </a:r>
                <a:r>
                  <a:rPr lang="cs-CZ" sz="2400" dirty="0" smtClean="0">
                    <a:solidFill>
                      <a:srgbClr val="FF0000"/>
                    </a:solidFill>
                  </a:rPr>
                  <a:t>tak ne !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−1+5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2400" dirty="0" smtClean="0"/>
                  <a:t>   </a:t>
                </a:r>
                <a:r>
                  <a:rPr lang="cs-CZ" sz="2000" dirty="0" smtClean="0"/>
                  <a:t>Jestliže je – před zlomkem, pak platí</a:t>
                </a:r>
              </a:p>
              <a:p>
                <a:pPr marL="0" indent="0">
                  <a:buFontTx/>
                  <a:buNone/>
                </a:pPr>
                <a:r>
                  <a:rPr lang="cs-CZ" sz="2400" dirty="0"/>
                  <a:t> </a:t>
                </a:r>
                <a:r>
                  <a:rPr lang="cs-CZ" sz="2400" dirty="0" smtClean="0"/>
                  <a:t>              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i="1">
                            <a:latin typeface="Cambria Math"/>
                          </a:rPr>
                          <m:t>1+5</m:t>
                        </m:r>
                      </m:num>
                      <m:den>
                        <m:r>
                          <a:rPr lang="cs-CZ" sz="2400" i="1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2400" dirty="0" smtClean="0"/>
                  <a:t>     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−(</m:t>
                        </m:r>
                        <m:r>
                          <a:rPr lang="cs-CZ" sz="2400" i="1">
                            <a:latin typeface="Cambria Math"/>
                          </a:rPr>
                          <m:t>1+5</m:t>
                        </m:r>
                        <m:r>
                          <a:rPr lang="cs-CZ" sz="2400" b="0" i="1" smtClean="0">
                            <a:latin typeface="Cambria Math"/>
                          </a:rPr>
                          <m:t>)</m:t>
                        </m:r>
                      </m:num>
                      <m:den>
                        <m:r>
                          <a:rPr lang="cs-CZ" sz="2400" i="1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2400" dirty="0" smtClean="0"/>
                  <a:t>                    </a:t>
                </a:r>
                <a:r>
                  <a:rPr lang="cs-CZ" sz="2000" dirty="0" smtClean="0"/>
                  <a:t>pro celého čitatele ! </a:t>
                </a:r>
              </a:p>
            </p:txBody>
          </p:sp>
        </mc:Choice>
        <mc:Fallback xmlns="">
          <p:sp>
            <p:nvSpPr>
              <p:cNvPr id="15" name="Zástupný symbol pro text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132" y="2492896"/>
                <a:ext cx="8543057" cy="1440160"/>
              </a:xfrm>
              <a:prstGeom prst="rect">
                <a:avLst/>
              </a:prstGeom>
              <a:blipFill rotWithShape="1">
                <a:blip r:embed="rId4"/>
                <a:stretch>
                  <a:fillRect l="-997"/>
                </a:stretch>
              </a:blipFill>
              <a:ln w="19050">
                <a:solidFill>
                  <a:srgbClr val="0000FF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Zástupný symbol pro text 7"/>
              <p:cNvSpPr txBox="1">
                <a:spLocks/>
              </p:cNvSpPr>
              <p:nvPr/>
            </p:nvSpPr>
            <p:spPr>
              <a:xfrm>
                <a:off x="334181" y="1628800"/>
                <a:ext cx="8543056" cy="649014"/>
              </a:xfrm>
              <a:prstGeom prst="rect">
                <a:avLst/>
              </a:prstGeom>
              <a:ln w="19050">
                <a:solidFill>
                  <a:srgbClr val="FF0000"/>
                </a:solidFill>
              </a:ln>
            </p:spPr>
            <p:txBody>
              <a:bodyPr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</a:defRPr>
                </a:lvl5pPr>
                <a:lvl6pPr marL="25146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</a:defRPr>
                </a:lvl6pPr>
                <a:lvl7pPr marL="29718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</a:defRPr>
                </a:lvl7pPr>
                <a:lvl8pPr marL="3429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</a:defRPr>
                </a:lvl8pPr>
                <a:lvl9pPr marL="3886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</a:defRPr>
                </a:lvl9pPr>
              </a:lstStyle>
              <a:p>
                <a:pPr marL="0" indent="0">
                  <a:buFontTx/>
                  <a:buNone/>
                </a:pPr>
                <a:r>
                  <a:rPr lang="cs-CZ" sz="2400" dirty="0" smtClean="0"/>
                  <a:t>Platí :       </a:t>
                </a:r>
                <a:r>
                  <a:rPr lang="cs-CZ" sz="2400" dirty="0"/>
                  <a:t>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400" i="1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2400" dirty="0"/>
                  <a:t> </a:t>
                </a:r>
                <a:r>
                  <a:rPr lang="cs-CZ" sz="2400" dirty="0" smtClean="0"/>
                  <a:t> 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−1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2400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−</m:t>
                        </m:r>
                        <m:r>
                          <a:rPr lang="cs-CZ" sz="2400" i="1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2400" dirty="0" smtClean="0"/>
                  <a:t>        </a:t>
                </a:r>
                <a:r>
                  <a:rPr lang="cs-CZ" sz="2000" dirty="0" smtClean="0"/>
                  <a:t>To také můžeš ! </a:t>
                </a:r>
              </a:p>
            </p:txBody>
          </p:sp>
        </mc:Choice>
        <mc:Fallback xmlns="">
          <p:sp>
            <p:nvSpPr>
              <p:cNvPr id="16" name="Zástupný symbol pro text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4181" y="1628800"/>
                <a:ext cx="8543056" cy="649014"/>
              </a:xfrm>
              <a:prstGeom prst="rect">
                <a:avLst/>
              </a:prstGeom>
              <a:blipFill rotWithShape="1">
                <a:blip r:embed="rId5"/>
                <a:stretch>
                  <a:fillRect l="-1068" b="-909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Zástupný symbol pro text 7"/>
              <p:cNvSpPr txBox="1">
                <a:spLocks/>
              </p:cNvSpPr>
              <p:nvPr/>
            </p:nvSpPr>
            <p:spPr>
              <a:xfrm>
                <a:off x="298388" y="4149080"/>
                <a:ext cx="8543056" cy="649014"/>
              </a:xfrm>
              <a:prstGeom prst="rect">
                <a:avLst/>
              </a:prstGeom>
              <a:ln w="19050">
                <a:solidFill>
                  <a:srgbClr val="FF0000"/>
                </a:solidFill>
              </a:ln>
            </p:spPr>
            <p:txBody>
              <a:bodyPr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</a:defRPr>
                </a:lvl5pPr>
                <a:lvl6pPr marL="25146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</a:defRPr>
                </a:lvl6pPr>
                <a:lvl7pPr marL="29718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</a:defRPr>
                </a:lvl7pPr>
                <a:lvl8pPr marL="3429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</a:defRPr>
                </a:lvl8pPr>
                <a:lvl9pPr marL="3886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</a:defRPr>
                </a:lvl9pPr>
              </a:lstStyle>
              <a:p>
                <a:pPr marL="0" indent="0">
                  <a:buFontTx/>
                  <a:buNone/>
                </a:pPr>
                <a:r>
                  <a:rPr lang="cs-CZ" sz="2400" dirty="0" smtClean="0"/>
                  <a:t>Platí :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−</m:t>
                        </m:r>
                        <m:r>
                          <a:rPr lang="cs-CZ" sz="240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−</m:t>
                        </m:r>
                        <m:r>
                          <a:rPr lang="cs-CZ" sz="2400" i="1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2400" dirty="0"/>
                  <a:t> </a:t>
                </a:r>
                <a:r>
                  <a:rPr lang="cs-CZ" sz="2400" dirty="0" smtClean="0"/>
                  <a:t> 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2400" dirty="0" smtClean="0"/>
                  <a:t> </a:t>
                </a:r>
                <a:r>
                  <a:rPr lang="cs-CZ" sz="2400" dirty="0"/>
                  <a:t> </a:t>
                </a:r>
                <a:r>
                  <a:rPr lang="cs-CZ" sz="2400" dirty="0" smtClean="0"/>
                  <a:t>   </a:t>
                </a:r>
                <a:r>
                  <a:rPr lang="cs-CZ" sz="2000" dirty="0" smtClean="0"/>
                  <a:t>Jestliže je čitatel i jmenovatel celý záporný ! </a:t>
                </a:r>
              </a:p>
            </p:txBody>
          </p:sp>
        </mc:Choice>
        <mc:Fallback xmlns="">
          <p:sp>
            <p:nvSpPr>
              <p:cNvPr id="17" name="Zástupný symbol pro text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8388" y="4149080"/>
                <a:ext cx="8543056" cy="649014"/>
              </a:xfrm>
              <a:prstGeom prst="rect">
                <a:avLst/>
              </a:prstGeom>
              <a:blipFill rotWithShape="1">
                <a:blip r:embed="rId6"/>
                <a:stretch>
                  <a:fillRect l="-1068" b="-1835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Zástupný symbol pro text 7"/>
              <p:cNvSpPr txBox="1">
                <a:spLocks/>
              </p:cNvSpPr>
              <p:nvPr/>
            </p:nvSpPr>
            <p:spPr>
              <a:xfrm>
                <a:off x="312105" y="5085183"/>
                <a:ext cx="8543056" cy="1534691"/>
              </a:xfrm>
              <a:prstGeom prst="rect">
                <a:avLst/>
              </a:prstGeom>
              <a:ln w="19050">
                <a:solidFill>
                  <a:srgbClr val="008000"/>
                </a:solidFill>
              </a:ln>
            </p:spPr>
            <p:txBody>
              <a:bodyPr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</a:defRPr>
                </a:lvl5pPr>
                <a:lvl6pPr marL="25146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</a:defRPr>
                </a:lvl6pPr>
                <a:lvl7pPr marL="29718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</a:defRPr>
                </a:lvl7pPr>
                <a:lvl8pPr marL="3429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</a:defRPr>
                </a:lvl8pPr>
                <a:lvl9pPr marL="3886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</a:defRPr>
                </a:lvl9pPr>
              </a:lstStyle>
              <a:p>
                <a:pPr marL="0" indent="0">
                  <a:buFontTx/>
                  <a:buNone/>
                </a:pPr>
                <a:r>
                  <a:rPr lang="cs-CZ" sz="2400" dirty="0" smtClean="0"/>
                  <a:t>Pozor na smíšené číslo :       2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400" i="1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2400" dirty="0"/>
                  <a:t> </a:t>
                </a:r>
                <a:r>
                  <a:rPr lang="cs-CZ" sz="2400" dirty="0" smtClean="0"/>
                  <a:t> 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9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2400" dirty="0" smtClean="0"/>
                  <a:t> </a:t>
                </a:r>
                <a:r>
                  <a:rPr lang="cs-CZ" sz="2400" dirty="0"/>
                  <a:t> </a:t>
                </a:r>
                <a:r>
                  <a:rPr lang="cs-CZ" sz="2400" dirty="0" smtClean="0"/>
                  <a:t> </a:t>
                </a:r>
              </a:p>
              <a:p>
                <a:pPr marL="0" indent="0">
                  <a:buFontTx/>
                  <a:buNone/>
                </a:pPr>
                <a:r>
                  <a:rPr lang="cs-CZ" sz="2400" dirty="0" smtClean="0"/>
                  <a:t>  ale při násobení :</a:t>
                </a:r>
                <a:r>
                  <a:rPr lang="cs-CZ" sz="2000" dirty="0" smtClean="0"/>
                  <a:t>                   </a:t>
                </a:r>
                <a:r>
                  <a:rPr lang="cs-CZ" sz="2400" dirty="0" smtClean="0"/>
                  <a:t>2.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400" i="1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2400" dirty="0"/>
                  <a:t>  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cs-CZ" sz="2400" i="1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2400" dirty="0"/>
                  <a:t> </a:t>
                </a:r>
              </a:p>
            </p:txBody>
          </p:sp>
        </mc:Choice>
        <mc:Fallback xmlns="">
          <p:sp>
            <p:nvSpPr>
              <p:cNvPr id="18" name="Zástupný symbol pro text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105" y="5085183"/>
                <a:ext cx="8543056" cy="1534691"/>
              </a:xfrm>
              <a:prstGeom prst="rect">
                <a:avLst/>
              </a:prstGeom>
              <a:blipFill rotWithShape="1">
                <a:blip r:embed="rId7"/>
                <a:stretch>
                  <a:fillRect l="-996"/>
                </a:stretch>
              </a:blipFill>
              <a:ln w="19050">
                <a:solidFill>
                  <a:srgbClr val="008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05686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2000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0" dur="2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3" dur="20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6" dur="20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9" grpId="0" animBg="1"/>
      <p:bldP spid="22" grpId="0" build="p"/>
      <p:bldP spid="11" grpId="0" uiExpand="1" build="p" animBg="1"/>
      <p:bldP spid="15" grpId="0" uiExpand="1" build="p" animBg="1"/>
      <p:bldP spid="16" grpId="0" uiExpand="1" build="p" animBg="1"/>
      <p:bldP spid="17" grpId="0" uiExpand="1" build="p" animBg="1"/>
      <p:bldP spid="18" grpId="0" uiExpand="1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075" name="Rectangle 3"/>
              <p:cNvSpPr>
                <a:spLocks noGrp="1" noChangeArrowheads="1"/>
              </p:cNvSpPr>
              <p:nvPr>
                <p:ph type="body" sz="half" idx="1"/>
              </p:nvPr>
            </p:nvSpPr>
            <p:spPr>
              <a:xfrm>
                <a:off x="251520" y="890341"/>
                <a:ext cx="3384376" cy="5729534"/>
              </a:xfrm>
            </p:spPr>
            <p:txBody>
              <a:bodyPr/>
              <a:lstStyle/>
              <a:p>
                <a:pPr marL="0" indent="0" eaLnBrk="1" hangingPunct="1">
                  <a:buFontTx/>
                  <a:buNone/>
                </a:pPr>
                <a:r>
                  <a:rPr lang="cs-CZ" sz="2400" b="1" u="sng" dirty="0" smtClean="0"/>
                  <a:t>Příklad  1</a:t>
                </a:r>
                <a:r>
                  <a:rPr lang="cs-CZ" sz="2400" b="1" dirty="0" smtClean="0"/>
                  <a:t> </a:t>
                </a:r>
                <a:endParaRPr lang="cs-CZ" sz="2400" dirty="0" smtClean="0"/>
              </a:p>
              <a:p>
                <a:pPr marL="0" indent="0" eaLnBrk="1" hangingPunct="1">
                  <a:buFontTx/>
                  <a:buAutoNum type="alphaLcParenR"/>
                </a:pPr>
                <a:r>
                  <a:rPr lang="cs-CZ" sz="2400" dirty="0" smtClean="0"/>
                  <a:t>  -1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2400" dirty="0" smtClean="0"/>
                  <a:t> + (-</a:t>
                </a:r>
                <a:r>
                  <a:rPr lang="cs-CZ" sz="2400" dirty="0"/>
                  <a:t> </a:t>
                </a:r>
                <a:r>
                  <a:rPr lang="cs-CZ" sz="2400" dirty="0" smtClean="0"/>
                  <a:t>2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5</m:t>
                        </m:r>
                      </m:den>
                    </m:f>
                  </m:oMath>
                </a14:m>
                <a:r>
                  <a:rPr lang="cs-CZ" sz="2400" dirty="0" smtClean="0"/>
                  <a:t>)  =</a:t>
                </a:r>
              </a:p>
              <a:p>
                <a:pPr marL="0" indent="0" eaLnBrk="1" hangingPunct="1">
                  <a:buNone/>
                </a:pPr>
                <a:endParaRPr lang="cs-CZ" sz="2400" dirty="0" smtClean="0"/>
              </a:p>
              <a:p>
                <a:pPr marL="0" indent="0" eaLnBrk="1" hangingPunct="1">
                  <a:buNone/>
                </a:pPr>
                <a:r>
                  <a:rPr lang="cs-CZ" sz="2400" dirty="0" smtClean="0"/>
                  <a:t>b) </a:t>
                </a:r>
                <a:r>
                  <a:rPr lang="cs-CZ" sz="2400" dirty="0"/>
                  <a:t>- </a:t>
                </a:r>
                <a:r>
                  <a:rPr lang="cs-CZ" sz="2400" dirty="0" smtClean="0"/>
                  <a:t>2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cs-CZ" sz="2400" dirty="0"/>
                  <a:t> </a:t>
                </a:r>
                <a:r>
                  <a:rPr lang="cs-CZ" sz="2400" dirty="0" smtClean="0"/>
                  <a:t> - 1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5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8</m:t>
                        </m:r>
                      </m:den>
                    </m:f>
                  </m:oMath>
                </a14:m>
                <a:r>
                  <a:rPr lang="cs-CZ" sz="2400" dirty="0"/>
                  <a:t> </a:t>
                </a:r>
                <a:r>
                  <a:rPr lang="cs-CZ" sz="2400" dirty="0" smtClean="0"/>
                  <a:t>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6</m:t>
                        </m:r>
                      </m:den>
                    </m:f>
                    <m:r>
                      <a:rPr lang="cs-CZ" sz="2400" i="1">
                        <a:latin typeface="Cambria Math"/>
                      </a:rPr>
                      <m:t> </m:t>
                    </m:r>
                  </m:oMath>
                </a14:m>
                <a:r>
                  <a:rPr lang="cs-CZ" sz="2400" dirty="0" smtClean="0"/>
                  <a:t>=</a:t>
                </a:r>
              </a:p>
              <a:p>
                <a:pPr marL="0" indent="0" eaLnBrk="1" hangingPunct="1">
                  <a:buNone/>
                </a:pPr>
                <a:endParaRPr lang="cs-CZ" sz="2400" dirty="0"/>
              </a:p>
              <a:p>
                <a:pPr marL="0" indent="0" eaLnBrk="1" hangingPunct="1">
                  <a:buNone/>
                </a:pPr>
                <a:r>
                  <a:rPr lang="cs-CZ" sz="2400" dirty="0" smtClean="0"/>
                  <a:t>c) - (-1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400" i="1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2400" dirty="0" smtClean="0"/>
                  <a:t> ) +</a:t>
                </a:r>
                <a:r>
                  <a:rPr lang="cs-CZ" sz="24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16</m:t>
                        </m:r>
                      </m:den>
                    </m:f>
                  </m:oMath>
                </a14:m>
                <a:r>
                  <a:rPr lang="cs-CZ" sz="2400" dirty="0" smtClean="0"/>
                  <a:t> = </a:t>
                </a:r>
              </a:p>
              <a:p>
                <a:pPr marL="0" indent="0" eaLnBrk="1" hangingPunct="1">
                  <a:buNone/>
                </a:pPr>
                <a:endParaRPr lang="cs-CZ" sz="2400" dirty="0"/>
              </a:p>
              <a:p>
                <a:pPr marL="0" indent="0" eaLnBrk="1" hangingPunct="1">
                  <a:buNone/>
                </a:pPr>
                <a:r>
                  <a:rPr lang="cs-CZ" sz="2400" dirty="0" smtClean="0"/>
                  <a:t>d) </a:t>
                </a:r>
                <a:r>
                  <a:rPr lang="cs-CZ" sz="2400" dirty="0"/>
                  <a:t>- </a:t>
                </a:r>
                <a:r>
                  <a:rPr lang="cs-CZ" sz="2400" dirty="0" smtClean="0"/>
                  <a:t>2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7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12</m:t>
                        </m:r>
                      </m:den>
                    </m:f>
                  </m:oMath>
                </a14:m>
                <a:r>
                  <a:rPr lang="cs-CZ" sz="2400" dirty="0"/>
                  <a:t>  </a:t>
                </a:r>
                <a:r>
                  <a:rPr lang="cs-CZ" sz="2400" dirty="0" smtClean="0"/>
                  <a:t>+(</a:t>
                </a:r>
                <a:r>
                  <a:rPr lang="cs-CZ" sz="2400" dirty="0"/>
                  <a:t>- </a:t>
                </a:r>
                <a:r>
                  <a:rPr lang="cs-CZ" sz="2400" dirty="0" smtClean="0"/>
                  <a:t>3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i="1">
                            <a:latin typeface="Cambria Math"/>
                          </a:rPr>
                          <m:t>5</m:t>
                        </m:r>
                      </m:num>
                      <m:den>
                        <m:r>
                          <a:rPr lang="cs-CZ" sz="2400" i="1">
                            <a:latin typeface="Cambria Math"/>
                          </a:rPr>
                          <m:t>8</m:t>
                        </m:r>
                      </m:den>
                    </m:f>
                  </m:oMath>
                </a14:m>
                <a:r>
                  <a:rPr lang="cs-CZ" sz="2400" dirty="0"/>
                  <a:t> </a:t>
                </a:r>
                <a:r>
                  <a:rPr lang="cs-CZ" sz="2400" dirty="0" smtClean="0"/>
                  <a:t>)+ 3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sz="2400" dirty="0" smtClean="0"/>
                  <a:t> = </a:t>
                </a:r>
              </a:p>
              <a:p>
                <a:pPr marL="0" indent="0" eaLnBrk="1" hangingPunct="1">
                  <a:buNone/>
                </a:pPr>
                <a:endParaRPr lang="cs-CZ" sz="2400" dirty="0"/>
              </a:p>
              <a:p>
                <a:pPr marL="0" indent="0" eaLnBrk="1" hangingPunct="1">
                  <a:buNone/>
                </a:pPr>
                <a:r>
                  <a:rPr lang="cs-CZ" sz="2400" dirty="0"/>
                  <a:t>e</a:t>
                </a:r>
                <a:r>
                  <a:rPr lang="cs-CZ" sz="2400" dirty="0" smtClean="0"/>
                  <a:t>)  -1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cs-CZ" sz="2400" dirty="0"/>
                  <a:t>  - </a:t>
                </a:r>
                <a:r>
                  <a:rPr lang="cs-CZ" sz="2400" dirty="0" smtClean="0"/>
                  <a:t>3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 sz="2400" i="1">
                            <a:latin typeface="Cambria Math"/>
                          </a:rPr>
                          <m:t>1</m:t>
                        </m:r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sz="2400" dirty="0"/>
                  <a:t> </a:t>
                </a:r>
                <a:r>
                  <a:rPr lang="cs-CZ" sz="2400" dirty="0" smtClean="0"/>
                  <a:t>+(- 1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2400" dirty="0"/>
                  <a:t> </a:t>
                </a:r>
                <a:r>
                  <a:rPr lang="cs-CZ" sz="2400" dirty="0" smtClean="0"/>
                  <a:t>)=</a:t>
                </a:r>
                <a:endParaRPr lang="cs-CZ" sz="2400" dirty="0"/>
              </a:p>
              <a:p>
                <a:pPr marL="0" indent="0" eaLnBrk="1" hangingPunct="1">
                  <a:buNone/>
                </a:pPr>
                <a:endParaRPr lang="cs-CZ" sz="2400" dirty="0" smtClean="0"/>
              </a:p>
              <a:p>
                <a:pPr marL="0" indent="0" eaLnBrk="1" hangingPunct="1">
                  <a:buNone/>
                </a:pPr>
                <a:endParaRPr lang="cs-CZ" sz="2400" dirty="0" smtClean="0"/>
              </a:p>
              <a:p>
                <a:pPr marL="0" indent="0" eaLnBrk="1" hangingPunct="1">
                  <a:buFontTx/>
                  <a:buNone/>
                </a:pPr>
                <a:r>
                  <a:rPr lang="cs-CZ" sz="2400" b="1" u="sng" dirty="0" smtClean="0">
                    <a:solidFill>
                      <a:srgbClr val="00B050"/>
                    </a:solidFill>
                  </a:rPr>
                  <a:t>        </a:t>
                </a:r>
              </a:p>
              <a:p>
                <a:pPr marL="0" indent="0" eaLnBrk="1" hangingPunct="1">
                  <a:buFontTx/>
                  <a:buNone/>
                </a:pPr>
                <a:r>
                  <a:rPr lang="cs-CZ" sz="2400" b="1" u="sng" dirty="0" smtClean="0">
                    <a:solidFill>
                      <a:srgbClr val="00B050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3075" name="Rectangle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sz="half" idx="1"/>
              </p:nvPr>
            </p:nvSpPr>
            <p:spPr>
              <a:xfrm>
                <a:off x="251520" y="890341"/>
                <a:ext cx="3384376" cy="5729534"/>
              </a:xfrm>
              <a:blipFill rotWithShape="1">
                <a:blip r:embed="rId3"/>
                <a:stretch>
                  <a:fillRect l="-2703" t="-74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89" name="AutoShape 1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172450" y="6381750"/>
            <a:ext cx="971550" cy="476250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05" name="TextovéPole 28"/>
              <p:cNvSpPr txBox="1">
                <a:spLocks noChangeArrowheads="1"/>
              </p:cNvSpPr>
              <p:nvPr/>
            </p:nvSpPr>
            <p:spPr bwMode="auto">
              <a:xfrm>
                <a:off x="2602707" y="1340768"/>
                <a:ext cx="5209653" cy="6258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/>
                <a:r>
                  <a:rPr lang="cs-CZ" sz="2400" dirty="0" smtClean="0"/>
                  <a:t>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7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2400" dirty="0"/>
                  <a:t> </a:t>
                </a:r>
                <a:r>
                  <a:rPr lang="cs-CZ" sz="2400" dirty="0" smtClean="0"/>
                  <a:t>+ </a:t>
                </a:r>
                <a:r>
                  <a:rPr lang="cs-CZ" sz="2400" dirty="0"/>
                  <a:t>(-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12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5</m:t>
                        </m:r>
                      </m:den>
                    </m:f>
                  </m:oMath>
                </a14:m>
                <a:r>
                  <a:rPr lang="cs-CZ" sz="2400" dirty="0"/>
                  <a:t>) </a:t>
                </a:r>
                <a:r>
                  <a:rPr lang="cs-CZ" sz="2400" dirty="0" smtClean="0"/>
                  <a:t>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−35−48</m:t>
                        </m:r>
                      </m:num>
                      <m:den>
                        <m:r>
                          <a:rPr lang="cs-CZ" sz="2400" i="1">
                            <a:latin typeface="Cambria Math"/>
                          </a:rPr>
                          <m:t>20</m:t>
                        </m:r>
                      </m:den>
                    </m:f>
                  </m:oMath>
                </a14:m>
                <a:r>
                  <a:rPr lang="cs-CZ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cs-CZ" sz="2400" dirty="0" smtClean="0"/>
                  <a:t>=</a:t>
                </a:r>
                <a:r>
                  <a:rPr lang="cs-CZ" sz="2400" dirty="0"/>
                  <a:t>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83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20</m:t>
                        </m:r>
                      </m:den>
                    </m:f>
                    <m:r>
                      <m:rPr>
                        <m:nor/>
                      </m:rPr>
                      <a:rPr lang="cs-CZ" sz="2400" dirty="0"/>
                      <m:t>=</m:t>
                    </m:r>
                  </m:oMath>
                </a14:m>
                <a:r>
                  <a:rPr lang="cs-CZ" sz="2400" b="1" dirty="0" smtClean="0">
                    <a:solidFill>
                      <a:srgbClr val="FF0000"/>
                    </a:solidFill>
                  </a:rPr>
                  <a:t> - 4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b="1" i="1" smtClean="0">
                            <a:solidFill>
                              <a:srgbClr val="FF33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1" i="1">
                            <a:solidFill>
                              <a:srgbClr val="FF3300"/>
                            </a:solidFill>
                            <a:latin typeface="Cambria Math"/>
                          </a:rPr>
                          <m:t>𝟑</m:t>
                        </m:r>
                      </m:num>
                      <m:den>
                        <m:r>
                          <a:rPr lang="cs-CZ" sz="2400" b="1" i="1">
                            <a:solidFill>
                              <a:srgbClr val="FF3300"/>
                            </a:solidFill>
                            <a:latin typeface="Cambria Math"/>
                          </a:rPr>
                          <m:t>𝟐𝟎</m:t>
                        </m:r>
                      </m:den>
                    </m:f>
                  </m:oMath>
                </a14:m>
                <a:r>
                  <a:rPr lang="cs-CZ" sz="2400" b="1" dirty="0" smtClean="0">
                    <a:solidFill>
                      <a:srgbClr val="FF0000"/>
                    </a:solidFill>
                  </a:rPr>
                  <a:t> </a:t>
                </a:r>
                <a:endParaRPr lang="cs-CZ" sz="24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4105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602707" y="1340768"/>
                <a:ext cx="5209653" cy="625812"/>
              </a:xfrm>
              <a:prstGeom prst="rect">
                <a:avLst/>
              </a:prstGeom>
              <a:blipFill rotWithShape="1">
                <a:blip r:embed="rId4"/>
                <a:stretch>
                  <a:fillRect l="-1871" b="-7767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Zástupný symbol pro text 7"/>
          <p:cNvSpPr txBox="1">
            <a:spLocks/>
          </p:cNvSpPr>
          <p:nvPr/>
        </p:nvSpPr>
        <p:spPr>
          <a:xfrm>
            <a:off x="323528" y="163514"/>
            <a:ext cx="8748712" cy="649014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FontTx/>
              <a:buNone/>
            </a:pPr>
            <a:r>
              <a:rPr lang="cs-CZ" sz="2400" dirty="0" smtClean="0"/>
              <a:t>Sčítáme a odčítáme zlomky. Použij společného jmenovatele !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8"/>
              <p:cNvSpPr txBox="1">
                <a:spLocks noChangeArrowheads="1"/>
              </p:cNvSpPr>
              <p:nvPr/>
            </p:nvSpPr>
            <p:spPr bwMode="auto">
              <a:xfrm>
                <a:off x="2609578" y="2420888"/>
                <a:ext cx="5418806" cy="6258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/>
                <a:r>
                  <a:rPr lang="cs-CZ" sz="2400" dirty="0" smtClean="0"/>
                  <a:t>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7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cs-CZ" sz="2400" dirty="0"/>
                  <a:t> </a:t>
                </a:r>
                <a:r>
                  <a:rPr lang="cs-CZ" sz="2400" dirty="0" smtClean="0"/>
                  <a:t>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13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8</m:t>
                        </m:r>
                      </m:den>
                    </m:f>
                  </m:oMath>
                </a14:m>
                <a:r>
                  <a:rPr lang="cs-CZ" sz="2400" dirty="0" smtClean="0"/>
                  <a:t> +</a:t>
                </a:r>
                <a:r>
                  <a:rPr lang="cs-CZ" sz="24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6</m:t>
                        </m:r>
                      </m:den>
                    </m:f>
                  </m:oMath>
                </a14:m>
                <a:r>
                  <a:rPr lang="cs-CZ" sz="2400" dirty="0" smtClean="0"/>
                  <a:t> 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−42−26+3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18</m:t>
                        </m:r>
                      </m:den>
                    </m:f>
                  </m:oMath>
                </a14:m>
                <a:r>
                  <a:rPr lang="cs-CZ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cs-CZ" sz="2400" dirty="0" smtClean="0"/>
                  <a:t>=</a:t>
                </a:r>
                <a:r>
                  <a:rPr lang="cs-CZ" sz="24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−65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18</m:t>
                        </m:r>
                      </m:den>
                    </m:f>
                  </m:oMath>
                </a14:m>
                <a:r>
                  <a:rPr lang="cs-CZ" sz="2400" b="1" dirty="0" smtClean="0">
                    <a:solidFill>
                      <a:srgbClr val="FF3300"/>
                    </a:solidFill>
                  </a:rPr>
                  <a:t> </a:t>
                </a:r>
                <a:r>
                  <a:rPr lang="cs-CZ" sz="2400" dirty="0" smtClean="0"/>
                  <a:t>=</a:t>
                </a:r>
                <a:r>
                  <a:rPr lang="cs-CZ" sz="2400" b="1" dirty="0" smtClean="0">
                    <a:solidFill>
                      <a:srgbClr val="FF3300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cs-CZ" sz="2400" b="1" i="0" smtClean="0">
                        <a:solidFill>
                          <a:srgbClr val="FF3300"/>
                        </a:solidFill>
                        <a:latin typeface="Cambria Math"/>
                      </a:rPr>
                      <m:t>−</m:t>
                    </m:r>
                    <m:r>
                      <a:rPr lang="cs-CZ" sz="2400" b="1" i="0" smtClean="0">
                        <a:solidFill>
                          <a:srgbClr val="FF3300"/>
                        </a:solidFill>
                        <a:latin typeface="Cambria Math"/>
                      </a:rPr>
                      <m:t>𝟑</m:t>
                    </m:r>
                    <m:f>
                      <m:fPr>
                        <m:ctrlPr>
                          <a:rPr lang="cs-CZ" sz="2400" b="1" i="1">
                            <a:solidFill>
                              <a:srgbClr val="FF33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1" i="1" smtClean="0">
                            <a:solidFill>
                              <a:srgbClr val="FF3300"/>
                            </a:solidFill>
                            <a:latin typeface="Cambria Math"/>
                          </a:rPr>
                          <m:t>𝟏𝟏</m:t>
                        </m:r>
                      </m:num>
                      <m:den>
                        <m:r>
                          <a:rPr lang="cs-CZ" sz="2400" b="1" i="1" smtClean="0">
                            <a:solidFill>
                              <a:srgbClr val="FF3300"/>
                            </a:solidFill>
                            <a:latin typeface="Cambria Math"/>
                          </a:rPr>
                          <m:t>𝟏𝟖</m:t>
                        </m:r>
                      </m:den>
                    </m:f>
                  </m:oMath>
                </a14:m>
                <a:endParaRPr lang="cs-CZ" sz="2400" b="1" dirty="0">
                  <a:solidFill>
                    <a:srgbClr val="FF3300"/>
                  </a:solidFill>
                </a:endParaRPr>
              </a:p>
            </p:txBody>
          </p:sp>
        </mc:Choice>
        <mc:Fallback xmlns="">
          <p:sp>
            <p:nvSpPr>
              <p:cNvPr id="26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609578" y="2420888"/>
                <a:ext cx="5418806" cy="625812"/>
              </a:xfrm>
              <a:prstGeom prst="rect">
                <a:avLst/>
              </a:prstGeom>
              <a:blipFill rotWithShape="1">
                <a:blip r:embed="rId5"/>
                <a:stretch>
                  <a:fillRect l="-1687" b="-7767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8"/>
              <p:cNvSpPr txBox="1">
                <a:spLocks noChangeArrowheads="1"/>
              </p:cNvSpPr>
              <p:nvPr/>
            </p:nvSpPr>
            <p:spPr bwMode="auto">
              <a:xfrm>
                <a:off x="2547616" y="3448050"/>
                <a:ext cx="4938339" cy="6430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/>
                <a:r>
                  <a:rPr lang="cs-CZ" sz="2400" dirty="0" smtClean="0"/>
                  <a:t>- (-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5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2400" dirty="0" smtClean="0"/>
                  <a:t> )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i="1"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 sz="2400" i="1">
                            <a:latin typeface="Cambria Math"/>
                          </a:rPr>
                          <m:t>16</m:t>
                        </m:r>
                      </m:den>
                    </m:f>
                    <m:r>
                      <a:rPr lang="cs-CZ" sz="2400" i="1">
                        <a:latin typeface="Cambria Math"/>
                      </a:rPr>
                      <m:t> </m:t>
                    </m:r>
                  </m:oMath>
                </a14:m>
                <a:r>
                  <a:rPr lang="cs-CZ" sz="2400" dirty="0" smtClean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−</m:t>
                        </m:r>
                        <m:d>
                          <m:dPr>
                            <m:ctrlPr>
                              <a:rPr lang="cs-CZ" sz="2400" b="0" i="1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2400" b="0" i="1" smtClean="0">
                                <a:latin typeface="Cambria Math"/>
                              </a:rPr>
                              <m:t>−20</m:t>
                            </m:r>
                          </m:e>
                        </m:d>
                        <m:r>
                          <a:rPr lang="cs-CZ" sz="2400" b="0" i="1" smtClean="0">
                            <a:latin typeface="Cambria Math"/>
                          </a:rPr>
                          <m:t>+3</m:t>
                        </m:r>
                      </m:num>
                      <m:den>
                        <m:r>
                          <a:rPr lang="cs-CZ" sz="2400" i="1">
                            <a:latin typeface="Cambria Math"/>
                          </a:rPr>
                          <m:t>16</m:t>
                        </m:r>
                      </m:den>
                    </m:f>
                  </m:oMath>
                </a14:m>
                <a:r>
                  <a:rPr lang="cs-CZ" sz="2400" dirty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  <m:r>
                          <a:rPr lang="cs-CZ" sz="2400" i="1"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 sz="2400" i="1">
                            <a:latin typeface="Cambria Math"/>
                          </a:rPr>
                          <m:t>16</m:t>
                        </m:r>
                      </m:den>
                    </m:f>
                    <m:r>
                      <a:rPr lang="cs-CZ" sz="2400" i="1">
                        <a:latin typeface="Cambria Math"/>
                      </a:rPr>
                      <m:t> </m:t>
                    </m:r>
                  </m:oMath>
                </a14:m>
                <a:r>
                  <a:rPr lang="cs-CZ" sz="2400" dirty="0"/>
                  <a:t>= </a:t>
                </a:r>
                <a:r>
                  <a:rPr lang="cs-CZ" sz="2400" b="1" dirty="0" smtClean="0">
                    <a:solidFill>
                      <a:srgbClr val="FF3300"/>
                    </a:solidFill>
                  </a:rPr>
                  <a:t>1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b="1" i="1">
                            <a:solidFill>
                              <a:srgbClr val="FF33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1" i="1" smtClean="0">
                            <a:solidFill>
                              <a:srgbClr val="FF3300"/>
                            </a:solidFill>
                            <a:latin typeface="Cambria Math"/>
                          </a:rPr>
                          <m:t>𝟕</m:t>
                        </m:r>
                      </m:num>
                      <m:den>
                        <m:r>
                          <a:rPr lang="cs-CZ" sz="2400" b="1" i="1" smtClean="0">
                            <a:solidFill>
                              <a:srgbClr val="FF3300"/>
                            </a:solidFill>
                            <a:latin typeface="Cambria Math"/>
                          </a:rPr>
                          <m:t>𝟏𝟔</m:t>
                        </m:r>
                      </m:den>
                    </m:f>
                  </m:oMath>
                </a14:m>
                <a:endParaRPr lang="cs-CZ" sz="2400" b="1" dirty="0">
                  <a:solidFill>
                    <a:srgbClr val="FF3300"/>
                  </a:solidFill>
                </a:endParaRPr>
              </a:p>
            </p:txBody>
          </p:sp>
        </mc:Choice>
        <mc:Fallback xmlns="">
          <p:sp>
            <p:nvSpPr>
              <p:cNvPr id="27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547616" y="3448050"/>
                <a:ext cx="4938339" cy="643061"/>
              </a:xfrm>
              <a:prstGeom prst="rect">
                <a:avLst/>
              </a:prstGeom>
              <a:blipFill rotWithShape="1">
                <a:blip r:embed="rId6"/>
                <a:stretch>
                  <a:fillRect l="-1975" b="-8571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8"/>
              <p:cNvSpPr txBox="1">
                <a:spLocks noChangeArrowheads="1"/>
              </p:cNvSpPr>
              <p:nvPr/>
            </p:nvSpPr>
            <p:spPr bwMode="auto">
              <a:xfrm>
                <a:off x="3435028" y="4509119"/>
                <a:ext cx="5436344" cy="6407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/>
                <a14:m>
                  <m:oMath xmlns:m="http://schemas.openxmlformats.org/officeDocument/2006/math">
                    <m:r>
                      <m:rPr>
                        <m:nor/>
                      </m:rPr>
                      <a:rPr lang="cs-CZ" sz="2400" dirty="0" smtClean="0"/>
                      <m:t>− </m:t>
                    </m:r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31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12</m:t>
                        </m:r>
                      </m:den>
                    </m:f>
                  </m:oMath>
                </a14:m>
                <a:r>
                  <a:rPr lang="cs-CZ" sz="2400" dirty="0" smtClean="0"/>
                  <a:t> + ( -</a:t>
                </a:r>
                <a:r>
                  <a:rPr lang="cs-CZ" sz="24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29</m:t>
                        </m:r>
                        <m:r>
                          <a:rPr lang="cs-CZ" sz="2400" i="1">
                            <a:latin typeface="Cambria Math"/>
                          </a:rPr>
                          <m:t> 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8</m:t>
                        </m:r>
                      </m:den>
                    </m:f>
                  </m:oMath>
                </a14:m>
                <a:r>
                  <a:rPr lang="cs-CZ" sz="2400" dirty="0" smtClean="0"/>
                  <a:t>) +</a:t>
                </a:r>
                <a:r>
                  <a:rPr lang="cs-CZ" sz="24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7</m:t>
                        </m:r>
                        <m:r>
                          <a:rPr lang="cs-CZ" sz="2400" i="1">
                            <a:latin typeface="Cambria Math"/>
                          </a:rPr>
                          <m:t> </m:t>
                        </m:r>
                      </m:num>
                      <m:den>
                        <m:r>
                          <a:rPr lang="cs-CZ" sz="2400" i="1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sz="2400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−62+</m:t>
                        </m:r>
                        <m:d>
                          <m:dPr>
                            <m:ctrlPr>
                              <a:rPr lang="cs-CZ" sz="2400" b="0" i="1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2400" b="0" i="1" smtClean="0">
                                <a:latin typeface="Cambria Math"/>
                              </a:rPr>
                              <m:t>−87</m:t>
                            </m:r>
                          </m:e>
                        </m:d>
                        <m:r>
                          <a:rPr lang="cs-CZ" sz="2400" b="0" i="1" smtClean="0">
                            <a:latin typeface="Cambria Math"/>
                          </a:rPr>
                          <m:t>+84</m:t>
                        </m:r>
                        <m:r>
                          <a:rPr lang="cs-CZ" sz="2400" i="1">
                            <a:latin typeface="Cambria Math"/>
                          </a:rPr>
                          <m:t> </m:t>
                        </m:r>
                      </m:num>
                      <m:den>
                        <m:r>
                          <a:rPr lang="cs-CZ" sz="2400" i="1">
                            <a:latin typeface="Cambria Math"/>
                          </a:rPr>
                          <m:t>2</m:t>
                        </m:r>
                        <m:r>
                          <a:rPr lang="cs-CZ" sz="2400" b="0" i="1" smtClean="0">
                            <a:latin typeface="Cambria Math"/>
                          </a:rPr>
                          <m:t>4</m:t>
                        </m:r>
                      </m:den>
                    </m:f>
                    <m:r>
                      <a:rPr lang="cs-CZ" sz="2400" b="0" i="0" smtClean="0">
                        <a:latin typeface="Cambria Math"/>
                      </a:rPr>
                      <m:t>=</m:t>
                    </m:r>
                    <m:r>
                      <a:rPr lang="cs-CZ" sz="2400" b="1" i="1" smtClean="0">
                        <a:solidFill>
                          <a:srgbClr val="FF0000"/>
                        </a:solidFill>
                        <a:latin typeface="Cambria Math"/>
                      </a:rPr>
                      <m:t>𝟐</m:t>
                    </m:r>
                    <m:f>
                      <m:fPr>
                        <m:ctrlPr>
                          <a:rPr 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𝟏𝟕</m:t>
                        </m:r>
                      </m:num>
                      <m:den>
                        <m:r>
                          <a:rPr lang="cs-CZ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𝟐𝟒</m:t>
                        </m:r>
                      </m:den>
                    </m:f>
                  </m:oMath>
                </a14:m>
                <a:endParaRPr lang="cs-CZ" sz="2400" b="1" dirty="0">
                  <a:solidFill>
                    <a:srgbClr val="FF3300"/>
                  </a:solidFill>
                </a:endParaRPr>
              </a:p>
            </p:txBody>
          </p:sp>
        </mc:Choice>
        <mc:Fallback xmlns="">
          <p:sp>
            <p:nvSpPr>
              <p:cNvPr id="28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435028" y="4509119"/>
                <a:ext cx="5436344" cy="640753"/>
              </a:xfrm>
              <a:prstGeom prst="rect">
                <a:avLst/>
              </a:prstGeom>
              <a:blipFill rotWithShape="1">
                <a:blip r:embed="rId7"/>
                <a:stretch>
                  <a:fillRect b="-8571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ovéPole 28"/>
              <p:cNvSpPr txBox="1">
                <a:spLocks noChangeArrowheads="1"/>
              </p:cNvSpPr>
              <p:nvPr/>
            </p:nvSpPr>
            <p:spPr bwMode="auto">
              <a:xfrm>
                <a:off x="3185642" y="5613795"/>
                <a:ext cx="5886598" cy="6240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/>
                <a:r>
                  <a:rPr lang="cs-CZ" sz="2400" dirty="0" smtClean="0"/>
                  <a:t>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4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cs-CZ" sz="2400" dirty="0" smtClean="0"/>
                  <a:t>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39</m:t>
                        </m:r>
                        <m:r>
                          <a:rPr lang="cs-CZ" sz="2400" i="1">
                            <a:latin typeface="Cambria Math"/>
                          </a:rPr>
                          <m:t> 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12</m:t>
                        </m:r>
                      </m:den>
                    </m:f>
                  </m:oMath>
                </a14:m>
                <a:r>
                  <a:rPr lang="cs-CZ" sz="2400" dirty="0" smtClean="0"/>
                  <a:t> + (-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7</m:t>
                        </m:r>
                        <m:r>
                          <a:rPr lang="cs-CZ" sz="2400" i="1">
                            <a:latin typeface="Cambria Math"/>
                          </a:rPr>
                          <m:t> 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4</m:t>
                        </m:r>
                      </m:den>
                    </m:f>
                    <m:r>
                      <a:rPr lang="cs-CZ" sz="2400" i="1">
                        <a:latin typeface="Cambria Math"/>
                      </a:rPr>
                      <m:t> </m:t>
                    </m:r>
                  </m:oMath>
                </a14:m>
                <a:r>
                  <a:rPr lang="cs-CZ" sz="2400" dirty="0" smtClean="0"/>
                  <a:t>)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−16−39−21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12</m:t>
                        </m:r>
                      </m:den>
                    </m:f>
                    <m:r>
                      <m:rPr>
                        <m:nor/>
                      </m:rPr>
                      <a:rPr lang="cs-CZ" sz="2400" dirty="0"/>
                      <m:t>=</m:t>
                    </m:r>
                    <m:r>
                      <m:rPr>
                        <m:nor/>
                      </m:rPr>
                      <a:rPr lang="cs-CZ" sz="2400" b="0" i="0" dirty="0" smtClean="0"/>
                      <m:t> </m:t>
                    </m:r>
                    <m:r>
                      <m:rPr>
                        <m:nor/>
                      </m:rPr>
                      <a:rPr lang="cs-CZ" sz="2400" dirty="0"/>
                      <m:t>−</m:t>
                    </m:r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76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12</m:t>
                        </m:r>
                      </m:den>
                    </m:f>
                    <m:r>
                      <m:rPr>
                        <m:nor/>
                      </m:rPr>
                      <a:rPr lang="cs-CZ" sz="2400" dirty="0"/>
                      <m:t>=</m:t>
                    </m:r>
                    <m:r>
                      <m:rPr>
                        <m:nor/>
                      </m:rPr>
                      <a:rPr lang="cs-CZ" sz="2400" b="0" i="0" dirty="0" smtClean="0"/>
                      <m:t> </m:t>
                    </m:r>
                    <m:r>
                      <m:rPr>
                        <m:nor/>
                      </m:rPr>
                      <a:rPr lang="cs-CZ" sz="2400" dirty="0" smtClean="0">
                        <a:solidFill>
                          <a:srgbClr val="FF0000"/>
                        </a:solidFill>
                      </a:rPr>
                      <m:t>−</m:t>
                    </m:r>
                    <m:r>
                      <a:rPr lang="cs-CZ" sz="2400" b="1" i="1" dirty="0" smtClean="0">
                        <a:solidFill>
                          <a:srgbClr val="FF0000"/>
                        </a:solidFill>
                        <a:latin typeface="Cambria Math"/>
                      </a:rPr>
                      <m:t>𝟔</m:t>
                    </m:r>
                    <m:f>
                      <m:fPr>
                        <m:ctrlPr>
                          <a:rPr 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𝟑</m:t>
                        </m:r>
                      </m:den>
                    </m:f>
                  </m:oMath>
                </a14:m>
                <a:endParaRPr lang="cs-CZ" sz="24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29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185642" y="5613795"/>
                <a:ext cx="5886598" cy="624082"/>
              </a:xfrm>
              <a:prstGeom prst="rect">
                <a:avLst/>
              </a:prstGeom>
              <a:blipFill rotWithShape="1">
                <a:blip r:embed="rId8"/>
                <a:stretch>
                  <a:fillRect l="-1658" b="-8824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Zástupný symbol pro text 7"/>
          <p:cNvSpPr txBox="1">
            <a:spLocks/>
          </p:cNvSpPr>
          <p:nvPr/>
        </p:nvSpPr>
        <p:spPr>
          <a:xfrm>
            <a:off x="3559051" y="691754"/>
            <a:ext cx="4644256" cy="649014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FontTx/>
              <a:buNone/>
            </a:pPr>
            <a:r>
              <a:rPr lang="cs-CZ" sz="2400" dirty="0" smtClean="0"/>
              <a:t>Pozor na smíšená čísla !</a:t>
            </a:r>
          </a:p>
        </p:txBody>
      </p:sp>
    </p:spTree>
    <p:extLst>
      <p:ext uri="{BB962C8B-B14F-4D97-AF65-F5344CB8AC3E}">
        <p14:creationId xmlns:p14="http://schemas.microsoft.com/office/powerpoint/2010/main" val="405642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10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10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1000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1000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1000"/>
                                        <p:tgtEl>
                                          <p:spTgt spid="30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000"/>
                            </p:stCondLst>
                            <p:childTnLst>
                              <p:par>
                                <p:cTn id="3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1000"/>
                                        <p:tgtEl>
                                          <p:spTgt spid="30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8" dur="20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9" grpId="0" animBg="1"/>
      <p:bldP spid="22" grpId="0" build="p"/>
      <p:bldP spid="10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075" name="Rectangle 3"/>
              <p:cNvSpPr>
                <a:spLocks noGrp="1" noChangeArrowheads="1"/>
              </p:cNvSpPr>
              <p:nvPr>
                <p:ph type="body" sz="half" idx="1"/>
              </p:nvPr>
            </p:nvSpPr>
            <p:spPr>
              <a:xfrm>
                <a:off x="251520" y="247697"/>
                <a:ext cx="3024336" cy="5729534"/>
              </a:xfrm>
            </p:spPr>
            <p:txBody>
              <a:bodyPr/>
              <a:lstStyle/>
              <a:p>
                <a:pPr marL="0" indent="0" eaLnBrk="1" hangingPunct="1">
                  <a:buFontTx/>
                  <a:buNone/>
                </a:pPr>
                <a:r>
                  <a:rPr lang="cs-CZ" sz="2400" b="1" u="sng" dirty="0" smtClean="0"/>
                  <a:t>Příklad  2  </a:t>
                </a:r>
                <a:endParaRPr lang="cs-CZ" sz="2400" dirty="0" smtClean="0"/>
              </a:p>
              <a:p>
                <a:pPr marL="0" indent="0" eaLnBrk="1" hangingPunct="1">
                  <a:buFontTx/>
                  <a:buAutoNum type="alphaLcParenR"/>
                </a:pPr>
                <a:r>
                  <a:rPr lang="cs-CZ" sz="2400" dirty="0" smtClean="0"/>
                  <a:t> 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2400" dirty="0" smtClean="0"/>
                  <a:t>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5</m:t>
                        </m:r>
                      </m:den>
                    </m:f>
                  </m:oMath>
                </a14:m>
                <a:r>
                  <a:rPr lang="cs-CZ" sz="2400" dirty="0" smtClean="0"/>
                  <a:t> +2,1  =</a:t>
                </a:r>
              </a:p>
              <a:p>
                <a:pPr marL="0" indent="0" eaLnBrk="1" hangingPunct="1">
                  <a:buNone/>
                </a:pPr>
                <a:endParaRPr lang="cs-CZ" sz="2400" dirty="0" smtClean="0"/>
              </a:p>
              <a:p>
                <a:pPr marL="0" indent="0" eaLnBrk="1" hangingPunct="1">
                  <a:buNone/>
                </a:pPr>
                <a:r>
                  <a:rPr lang="cs-CZ" sz="2400" dirty="0" smtClean="0"/>
                  <a:t>b) -1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sz="2400" dirty="0"/>
                  <a:t> </a:t>
                </a:r>
                <a:r>
                  <a:rPr lang="cs-CZ" sz="2400" dirty="0" smtClean="0"/>
                  <a:t>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7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8</m:t>
                        </m:r>
                      </m:den>
                    </m:f>
                  </m:oMath>
                </a14:m>
                <a:r>
                  <a:rPr lang="cs-CZ" sz="2400" dirty="0"/>
                  <a:t> </a:t>
                </a:r>
                <a:r>
                  <a:rPr lang="cs-CZ" sz="2400" dirty="0" smtClean="0"/>
                  <a:t>+ 2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4</m:t>
                        </m:r>
                      </m:den>
                    </m:f>
                    <m:r>
                      <a:rPr lang="cs-CZ" sz="2400" i="1">
                        <a:latin typeface="Cambria Math"/>
                      </a:rPr>
                      <m:t> </m:t>
                    </m:r>
                  </m:oMath>
                </a14:m>
                <a:r>
                  <a:rPr lang="cs-CZ" sz="2400" dirty="0" smtClean="0"/>
                  <a:t> =</a:t>
                </a:r>
              </a:p>
              <a:p>
                <a:pPr marL="0" indent="0" eaLnBrk="1" hangingPunct="1">
                  <a:buNone/>
                </a:pPr>
                <a:endParaRPr lang="cs-CZ" sz="2400" dirty="0"/>
              </a:p>
              <a:p>
                <a:pPr marL="0" indent="0" eaLnBrk="1" hangingPunct="1">
                  <a:buNone/>
                </a:pPr>
                <a:r>
                  <a:rPr lang="cs-CZ" sz="2400" dirty="0" smtClean="0"/>
                  <a:t>c) -0,55 – (-2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i="1"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 sz="2400" i="1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2400" dirty="0" smtClean="0"/>
                  <a:t> )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5</m:t>
                        </m:r>
                      </m:den>
                    </m:f>
                  </m:oMath>
                </a14:m>
                <a:r>
                  <a:rPr lang="cs-CZ" sz="2400" dirty="0" smtClean="0"/>
                  <a:t> = </a:t>
                </a:r>
              </a:p>
              <a:p>
                <a:pPr marL="0" indent="0" eaLnBrk="1" hangingPunct="1">
                  <a:buNone/>
                </a:pPr>
                <a:endParaRPr lang="cs-CZ" sz="2400" dirty="0"/>
              </a:p>
              <a:p>
                <a:pPr marL="0" indent="0" eaLnBrk="1" hangingPunct="1">
                  <a:buNone/>
                </a:pPr>
                <a:r>
                  <a:rPr lang="cs-CZ" sz="2400" dirty="0" smtClean="0"/>
                  <a:t>d)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5</m:t>
                        </m:r>
                      </m:den>
                    </m:f>
                  </m:oMath>
                </a14:m>
                <a:r>
                  <a:rPr lang="cs-CZ" sz="2400" dirty="0"/>
                  <a:t> </a:t>
                </a:r>
                <a:r>
                  <a:rPr lang="cs-CZ" sz="2400" dirty="0" smtClean="0"/>
                  <a:t>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8</m:t>
                        </m:r>
                      </m:den>
                    </m:f>
                  </m:oMath>
                </a14:m>
                <a:r>
                  <a:rPr lang="cs-CZ" sz="2400" dirty="0"/>
                  <a:t> </a:t>
                </a:r>
                <a:r>
                  <a:rPr lang="cs-CZ" sz="2400" dirty="0" smtClean="0"/>
                  <a:t> - 1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sz="2400" dirty="0" smtClean="0"/>
                  <a:t> =</a:t>
                </a:r>
              </a:p>
              <a:p>
                <a:pPr marL="0" indent="0" eaLnBrk="1" hangingPunct="1">
                  <a:buNone/>
                </a:pPr>
                <a:endParaRPr lang="cs-CZ" sz="2400" dirty="0"/>
              </a:p>
              <a:p>
                <a:pPr marL="0" indent="0" eaLnBrk="1" hangingPunct="1">
                  <a:buNone/>
                </a:pPr>
                <a:r>
                  <a:rPr lang="cs-CZ" sz="2400" dirty="0"/>
                  <a:t>e</a:t>
                </a:r>
                <a:r>
                  <a:rPr lang="cs-CZ" sz="2400" dirty="0" smtClean="0"/>
                  <a:t>)  -2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2400" dirty="0"/>
                  <a:t> </a:t>
                </a:r>
                <a:r>
                  <a:rPr lang="cs-CZ" sz="2400" dirty="0" smtClean="0"/>
                  <a:t>+(- 2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5</m:t>
                        </m:r>
                      </m:den>
                    </m:f>
                  </m:oMath>
                </a14:m>
                <a:r>
                  <a:rPr lang="cs-CZ" sz="2400" dirty="0"/>
                  <a:t> </a:t>
                </a:r>
                <a:r>
                  <a:rPr lang="cs-CZ" sz="2400" dirty="0" smtClean="0"/>
                  <a:t>)=</a:t>
                </a:r>
                <a:endParaRPr lang="cs-CZ" sz="2400" dirty="0"/>
              </a:p>
              <a:p>
                <a:pPr marL="0" indent="0" eaLnBrk="1" hangingPunct="1">
                  <a:buNone/>
                </a:pPr>
                <a:endParaRPr lang="cs-CZ" sz="2400" dirty="0" smtClean="0"/>
              </a:p>
              <a:p>
                <a:pPr marL="0" indent="0" eaLnBrk="1" hangingPunct="1">
                  <a:buNone/>
                </a:pPr>
                <a:endParaRPr lang="cs-CZ" sz="2400" dirty="0" smtClean="0"/>
              </a:p>
              <a:p>
                <a:pPr marL="0" indent="0" eaLnBrk="1" hangingPunct="1">
                  <a:buFontTx/>
                  <a:buNone/>
                </a:pPr>
                <a:r>
                  <a:rPr lang="cs-CZ" sz="2400" b="1" u="sng" dirty="0" smtClean="0">
                    <a:solidFill>
                      <a:srgbClr val="00B050"/>
                    </a:solidFill>
                  </a:rPr>
                  <a:t>        </a:t>
                </a:r>
              </a:p>
              <a:p>
                <a:pPr marL="0" indent="0" eaLnBrk="1" hangingPunct="1">
                  <a:buFontTx/>
                  <a:buNone/>
                </a:pPr>
                <a:r>
                  <a:rPr lang="cs-CZ" sz="2400" b="1" u="sng" dirty="0" smtClean="0">
                    <a:solidFill>
                      <a:srgbClr val="00B050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3075" name="Rectangle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sz="half" idx="1"/>
              </p:nvPr>
            </p:nvSpPr>
            <p:spPr>
              <a:xfrm>
                <a:off x="251520" y="247697"/>
                <a:ext cx="3024336" cy="5729534"/>
              </a:xfrm>
              <a:blipFill rotWithShape="1">
                <a:blip r:embed="rId3"/>
                <a:stretch>
                  <a:fillRect l="-3024" t="-745" r="-201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89" name="AutoShape 1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172450" y="6381750"/>
            <a:ext cx="971550" cy="476250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05" name="TextovéPole 28"/>
              <p:cNvSpPr txBox="1">
                <a:spLocks noChangeArrowheads="1"/>
              </p:cNvSpPr>
              <p:nvPr/>
            </p:nvSpPr>
            <p:spPr bwMode="auto">
              <a:xfrm>
                <a:off x="2610743" y="764704"/>
                <a:ext cx="6264696" cy="6258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/>
                <a:r>
                  <a:rPr lang="cs-CZ" sz="2400" dirty="0" smtClean="0"/>
                  <a:t>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25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100</m:t>
                        </m:r>
                      </m:den>
                    </m:f>
                  </m:oMath>
                </a14:m>
                <a:r>
                  <a:rPr lang="cs-CZ" sz="2400" dirty="0"/>
                  <a:t> </a:t>
                </a:r>
                <a:r>
                  <a:rPr lang="cs-CZ" sz="2400" dirty="0" smtClean="0"/>
                  <a:t>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40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100</m:t>
                        </m:r>
                      </m:den>
                    </m:f>
                    <m:r>
                      <a:rPr lang="cs-CZ" sz="2400" b="0" i="0" smtClean="0">
                        <a:latin typeface="Cambria Math"/>
                      </a:rPr>
                      <m:t>+2,1</m:t>
                    </m:r>
                  </m:oMath>
                </a14:m>
                <a:r>
                  <a:rPr lang="cs-CZ" sz="2400" dirty="0"/>
                  <a:t> </a:t>
                </a:r>
                <a:r>
                  <a:rPr lang="cs-CZ" sz="2400" dirty="0" smtClean="0"/>
                  <a:t>= - 0,25 -0,4 +2,1</a:t>
                </a:r>
                <a:r>
                  <a:rPr lang="cs-CZ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cs-CZ" sz="2400" dirty="0" smtClean="0"/>
                  <a:t>= </a:t>
                </a:r>
                <a:r>
                  <a:rPr lang="cs-CZ" sz="2400" b="1" dirty="0" smtClean="0">
                    <a:solidFill>
                      <a:srgbClr val="FF0000"/>
                    </a:solidFill>
                  </a:rPr>
                  <a:t>1,45</a:t>
                </a:r>
                <a:endParaRPr lang="cs-CZ" sz="24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4105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610743" y="764704"/>
                <a:ext cx="6264696" cy="625812"/>
              </a:xfrm>
              <a:prstGeom prst="rect">
                <a:avLst/>
              </a:prstGeom>
              <a:blipFill rotWithShape="1">
                <a:blip r:embed="rId4"/>
                <a:stretch>
                  <a:fillRect l="-1459" b="-7767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8"/>
              <p:cNvSpPr txBox="1">
                <a:spLocks noChangeArrowheads="1"/>
              </p:cNvSpPr>
              <p:nvPr/>
            </p:nvSpPr>
            <p:spPr bwMode="auto">
              <a:xfrm>
                <a:off x="2610743" y="1772816"/>
                <a:ext cx="6264695" cy="6222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/>
                <a:r>
                  <a:rPr lang="cs-CZ" sz="2400" dirty="0" smtClean="0"/>
                  <a:t>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15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10</m:t>
                        </m:r>
                      </m:den>
                    </m:f>
                  </m:oMath>
                </a14:m>
                <a:r>
                  <a:rPr lang="cs-CZ" sz="2400" dirty="0"/>
                  <a:t> </a:t>
                </a:r>
                <a:r>
                  <a:rPr lang="cs-CZ" sz="2400" dirty="0" smtClean="0"/>
                  <a:t>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875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1000</m:t>
                        </m:r>
                      </m:den>
                    </m:f>
                  </m:oMath>
                </a14:m>
                <a:r>
                  <a:rPr lang="cs-CZ" sz="2400" dirty="0" smtClean="0"/>
                  <a:t> +</a:t>
                </a:r>
                <a:r>
                  <a:rPr lang="cs-CZ" sz="24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275</m:t>
                        </m:r>
                      </m:num>
                      <m:den>
                        <m:r>
                          <a:rPr lang="cs-CZ" sz="2400" i="1">
                            <a:latin typeface="Cambria Math"/>
                          </a:rPr>
                          <m:t>1</m:t>
                        </m:r>
                        <m:r>
                          <a:rPr lang="cs-CZ" sz="2400" b="0" i="1" smtClean="0">
                            <a:latin typeface="Cambria Math"/>
                          </a:rPr>
                          <m:t>00</m:t>
                        </m:r>
                      </m:den>
                    </m:f>
                  </m:oMath>
                </a14:m>
                <a:r>
                  <a:rPr lang="cs-CZ" sz="2400" dirty="0" smtClean="0"/>
                  <a:t> = - 1,5 – 0,875 +2,75</a:t>
                </a:r>
                <a:r>
                  <a:rPr lang="cs-CZ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cs-CZ" sz="2400" dirty="0" smtClean="0"/>
                  <a:t>=</a:t>
                </a:r>
                <a:r>
                  <a:rPr lang="cs-CZ" sz="2400" dirty="0"/>
                  <a:t> </a:t>
                </a:r>
                <a:r>
                  <a:rPr lang="cs-CZ" sz="2400" b="1" dirty="0" smtClean="0">
                    <a:solidFill>
                      <a:srgbClr val="FF0000"/>
                    </a:solidFill>
                  </a:rPr>
                  <a:t>0,375</a:t>
                </a:r>
                <a:endParaRPr lang="cs-CZ" sz="2400" b="1" dirty="0">
                  <a:solidFill>
                    <a:srgbClr val="FF3300"/>
                  </a:solidFill>
                </a:endParaRPr>
              </a:p>
            </p:txBody>
          </p:sp>
        </mc:Choice>
        <mc:Fallback xmlns="">
          <p:sp>
            <p:nvSpPr>
              <p:cNvPr id="26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610743" y="1772816"/>
                <a:ext cx="6264695" cy="622222"/>
              </a:xfrm>
              <a:prstGeom prst="rect">
                <a:avLst/>
              </a:prstGeom>
              <a:blipFill rotWithShape="1">
                <a:blip r:embed="rId5"/>
                <a:stretch>
                  <a:fillRect l="-1459" b="-8824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28"/>
              <p:cNvSpPr txBox="1">
                <a:spLocks noChangeArrowheads="1"/>
              </p:cNvSpPr>
              <p:nvPr/>
            </p:nvSpPr>
            <p:spPr bwMode="auto">
              <a:xfrm>
                <a:off x="3107556" y="2848372"/>
                <a:ext cx="5829125" cy="6222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/>
                <a:r>
                  <a:rPr lang="cs-CZ" sz="2400" dirty="0" smtClean="0"/>
                  <a:t>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55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100</m:t>
                        </m:r>
                      </m:den>
                    </m:f>
                  </m:oMath>
                </a14:m>
                <a:r>
                  <a:rPr lang="cs-CZ" sz="2400" dirty="0"/>
                  <a:t> </a:t>
                </a:r>
                <a:r>
                  <a:rPr lang="cs-CZ" sz="2400" dirty="0" smtClean="0"/>
                  <a:t>-(-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275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100</m:t>
                        </m:r>
                      </m:den>
                    </m:f>
                  </m:oMath>
                </a14:m>
                <a:r>
                  <a:rPr lang="cs-CZ" sz="2400" dirty="0" smtClean="0"/>
                  <a:t> )-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10</m:t>
                        </m:r>
                      </m:den>
                    </m:f>
                    <m:r>
                      <a:rPr lang="cs-CZ" sz="2400" i="1">
                        <a:latin typeface="Cambria Math"/>
                      </a:rPr>
                      <m:t> </m:t>
                    </m:r>
                  </m:oMath>
                </a14:m>
                <a:r>
                  <a:rPr lang="cs-CZ" sz="2400" dirty="0" smtClean="0"/>
                  <a:t>= -0,55+ 2,75 -0,2 = </a:t>
                </a:r>
                <a:r>
                  <a:rPr lang="cs-CZ" sz="2400" b="1" dirty="0" smtClean="0">
                    <a:solidFill>
                      <a:srgbClr val="FF0000"/>
                    </a:solidFill>
                  </a:rPr>
                  <a:t>2</a:t>
                </a:r>
                <a:endParaRPr lang="cs-CZ" sz="24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2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107556" y="2848372"/>
                <a:ext cx="5829125" cy="622222"/>
              </a:xfrm>
              <a:prstGeom prst="rect">
                <a:avLst/>
              </a:prstGeom>
              <a:blipFill rotWithShape="1">
                <a:blip r:embed="rId6"/>
                <a:stretch>
                  <a:fillRect l="-1674" b="-8824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28"/>
              <p:cNvSpPr txBox="1">
                <a:spLocks noChangeArrowheads="1"/>
              </p:cNvSpPr>
              <p:nvPr/>
            </p:nvSpPr>
            <p:spPr bwMode="auto">
              <a:xfrm>
                <a:off x="2352478" y="3883521"/>
                <a:ext cx="6305747" cy="6222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/>
                <a14:m>
                  <m:oMath xmlns:m="http://schemas.openxmlformats.org/officeDocument/2006/math">
                    <m:f>
                      <m:fPr>
                        <m:ctrlPr>
                          <a:rPr lang="cs-CZ" sz="24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10</m:t>
                        </m:r>
                      </m:den>
                    </m:f>
                  </m:oMath>
                </a14:m>
                <a:r>
                  <a:rPr lang="cs-CZ" sz="2400" dirty="0"/>
                  <a:t> </a:t>
                </a:r>
                <a:r>
                  <a:rPr lang="cs-CZ" sz="2400" dirty="0" smtClean="0"/>
                  <a:t>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375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1000</m:t>
                        </m:r>
                      </m:den>
                    </m:f>
                  </m:oMath>
                </a14:m>
                <a:r>
                  <a:rPr lang="cs-CZ" sz="2400" dirty="0" smtClean="0"/>
                  <a:t> </a:t>
                </a:r>
                <a:r>
                  <a:rPr lang="cs-CZ" sz="2400" dirty="0"/>
                  <a:t>-</a:t>
                </a:r>
                <a:r>
                  <a:rPr lang="cs-CZ" sz="24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i="1">
                            <a:latin typeface="Cambria Math"/>
                          </a:rPr>
                          <m:t>15</m:t>
                        </m:r>
                      </m:num>
                      <m:den>
                        <m:r>
                          <a:rPr lang="cs-CZ" sz="2400" i="1">
                            <a:latin typeface="Cambria Math"/>
                          </a:rPr>
                          <m:t>10</m:t>
                        </m:r>
                      </m:den>
                    </m:f>
                    <m:r>
                      <a:rPr lang="cs-CZ" sz="2400" i="1">
                        <a:latin typeface="Cambria Math"/>
                      </a:rPr>
                      <m:t> </m:t>
                    </m:r>
                  </m:oMath>
                </a14:m>
                <a:r>
                  <a:rPr lang="cs-CZ" sz="2400" dirty="0" smtClean="0"/>
                  <a:t>= 0,2 + 0,375 - 1,5 = </a:t>
                </a:r>
                <a:r>
                  <a:rPr lang="cs-CZ" sz="2400" b="1" dirty="0" smtClean="0">
                    <a:solidFill>
                      <a:srgbClr val="FF0000"/>
                    </a:solidFill>
                  </a:rPr>
                  <a:t>- 0,925</a:t>
                </a:r>
                <a:endParaRPr lang="cs-CZ" sz="24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3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352478" y="3883521"/>
                <a:ext cx="6305747" cy="622222"/>
              </a:xfrm>
              <a:prstGeom prst="rect">
                <a:avLst/>
              </a:prstGeom>
              <a:blipFill rotWithShape="1">
                <a:blip r:embed="rId7"/>
                <a:stretch>
                  <a:fillRect b="-8824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28"/>
              <p:cNvSpPr txBox="1">
                <a:spLocks noChangeArrowheads="1"/>
              </p:cNvSpPr>
              <p:nvPr/>
            </p:nvSpPr>
            <p:spPr bwMode="auto">
              <a:xfrm>
                <a:off x="2630934" y="4941168"/>
                <a:ext cx="6305747" cy="6222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/>
                <a:r>
                  <a:rPr lang="cs-CZ" sz="2400" dirty="0" smtClean="0"/>
                  <a:t>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275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100</m:t>
                        </m:r>
                      </m:den>
                    </m:f>
                  </m:oMath>
                </a14:m>
                <a:r>
                  <a:rPr lang="cs-CZ" sz="2400" dirty="0"/>
                  <a:t> </a:t>
                </a:r>
                <a:r>
                  <a:rPr lang="cs-CZ" sz="2400" dirty="0" smtClean="0"/>
                  <a:t>+(-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22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10</m:t>
                        </m:r>
                      </m:den>
                    </m:f>
                    <m:r>
                      <a:rPr lang="cs-CZ" sz="2400" b="0" i="1" smtClean="0">
                        <a:latin typeface="Cambria Math"/>
                      </a:rPr>
                      <m:t>)</m:t>
                    </m:r>
                    <m:r>
                      <a:rPr lang="cs-CZ" sz="2400" i="1">
                        <a:latin typeface="Cambria Math"/>
                      </a:rPr>
                      <m:t> </m:t>
                    </m:r>
                  </m:oMath>
                </a14:m>
                <a:r>
                  <a:rPr lang="cs-CZ" sz="2400" dirty="0" smtClean="0"/>
                  <a:t>= -2,75 + (– 2,2) = </a:t>
                </a:r>
                <a:r>
                  <a:rPr lang="cs-CZ" sz="2400" b="1" dirty="0" smtClean="0">
                    <a:solidFill>
                      <a:srgbClr val="FF0000"/>
                    </a:solidFill>
                  </a:rPr>
                  <a:t>- 4,95</a:t>
                </a:r>
                <a:endParaRPr lang="cs-CZ" sz="24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4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630934" y="4941168"/>
                <a:ext cx="6305747" cy="622222"/>
              </a:xfrm>
              <a:prstGeom prst="rect">
                <a:avLst/>
              </a:prstGeom>
              <a:blipFill rotWithShape="1">
                <a:blip r:embed="rId8"/>
                <a:stretch>
                  <a:fillRect l="-1547" b="-8824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Zástupný symbol pro text 7"/>
          <p:cNvSpPr txBox="1">
            <a:spLocks/>
          </p:cNvSpPr>
          <p:nvPr/>
        </p:nvSpPr>
        <p:spPr>
          <a:xfrm>
            <a:off x="2035721" y="188640"/>
            <a:ext cx="5904656" cy="43299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FontTx/>
              <a:buNone/>
            </a:pPr>
            <a:r>
              <a:rPr lang="cs-CZ" sz="2400" dirty="0" smtClean="0"/>
              <a:t>Metodu výpočtu si vyber sám !</a:t>
            </a:r>
          </a:p>
        </p:txBody>
      </p:sp>
    </p:spTree>
    <p:extLst>
      <p:ext uri="{BB962C8B-B14F-4D97-AF65-F5344CB8AC3E}">
        <p14:creationId xmlns:p14="http://schemas.microsoft.com/office/powerpoint/2010/main" val="143445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10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1000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1000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1000"/>
                                        <p:tgtEl>
                                          <p:spTgt spid="30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1000"/>
                                        <p:tgtEl>
                                          <p:spTgt spid="30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1000"/>
                                        <p:tgtEl>
                                          <p:spTgt spid="307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1000"/>
                                        <p:tgtEl>
                                          <p:spTgt spid="307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4" dur="20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3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9" grpId="0" animBg="1"/>
      <p:bldP spid="1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  <a:defRPr/>
            </a:pPr>
            <a:r>
              <a:rPr lang="cs-CZ" sz="2400" u="sng" dirty="0" smtClean="0"/>
              <a:t>Odkazy a uvedení autorů :</a:t>
            </a:r>
          </a:p>
          <a:p>
            <a:pPr eaLnBrk="1" hangingPunct="1">
              <a:buFontTx/>
              <a:buNone/>
              <a:defRPr/>
            </a:pPr>
            <a:r>
              <a:rPr lang="cs-CZ" sz="2000" dirty="0"/>
              <a:t>1) Obrázky, náčrty a schémata:  Mgr. </a:t>
            </a:r>
            <a:r>
              <a:rPr lang="cs-CZ" sz="2000"/>
              <a:t>Michal Divíšek</a:t>
            </a:r>
          </a:p>
          <a:p>
            <a:pPr marL="0" indent="0" eaLnBrk="1" hangingPunct="1">
              <a:buFontTx/>
              <a:buNone/>
              <a:defRPr/>
            </a:pPr>
            <a:endParaRPr lang="cs-CZ" sz="1800" dirty="0" smtClean="0"/>
          </a:p>
        </p:txBody>
      </p:sp>
      <p:sp>
        <p:nvSpPr>
          <p:cNvPr id="21506" name="AutoShape 6">
            <a:hlinkClick r:id="" action="ppaction://hlinkshowjump?jump=endshow" highlightClick="1"/>
          </p:cNvPr>
          <p:cNvSpPr>
            <a:spLocks noChangeArrowheads="1"/>
          </p:cNvSpPr>
          <p:nvPr/>
        </p:nvSpPr>
        <p:spPr bwMode="auto">
          <a:xfrm>
            <a:off x="7740650" y="6308725"/>
            <a:ext cx="1403350" cy="549275"/>
          </a:xfrm>
          <a:prstGeom prst="actionButtonEnd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 bwMode="auto">
        <a:blipFill rotWithShape="1">
          <a:blip xmlns:r="http://schemas.openxmlformats.org/officeDocument/2006/relationships" r:embed="rId1"/>
          <a:stretch>
            <a:fillRect l="-1076" b="-3774"/>
          </a:stretch>
        </a:blipFill>
        <a:ln>
          <a:noFill/>
        </a:ln>
        <a:extLst>
          <a:ext uri="{91240B29-F687-4F45-9708-019B960494DF}">
            <a14:hiddenLine xmlns:a14="http://schemas.microsoft.com/office/drawing/2010/main" w="9525">
              <a:solidFill>
                <a:srgbClr val="000000"/>
              </a:solidFill>
              <a:miter lim="800000"/>
              <a:headEnd/>
              <a:tailEnd/>
            </a14:hiddenLine>
          </a:ext>
        </a:extLst>
      </a:spPr>
      <a:bodyPr/>
      <a:lstStyle>
        <a:defPPr>
          <a:defRPr>
            <a:noFill/>
          </a:defRPr>
        </a:defPPr>
      </a:lstStyle>
    </a:txDef>
  </a:objectDefaults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1527</TotalTime>
  <Words>785</Words>
  <Application>Microsoft Office PowerPoint</Application>
  <PresentationFormat>Předvádění na obrazovce (4:3)</PresentationFormat>
  <Paragraphs>67</Paragraphs>
  <Slides>5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Výchozí návrh</vt:lpstr>
      <vt:lpstr>RACIONÁLNÍ ČÍSLA 6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VÁLEC</dc:title>
  <dc:creator>pc</dc:creator>
  <cp:lastModifiedBy>Notebook4</cp:lastModifiedBy>
  <cp:revision>142</cp:revision>
  <dcterms:created xsi:type="dcterms:W3CDTF">2011-04-20T17:56:56Z</dcterms:created>
  <dcterms:modified xsi:type="dcterms:W3CDTF">2012-12-23T19:49:05Z</dcterms:modified>
</cp:coreProperties>
</file>