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7" r:id="rId3"/>
    <p:sldId id="268" r:id="rId4"/>
    <p:sldId id="265" r:id="rId5"/>
    <p:sldId id="263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8000"/>
    <a:srgbClr val="FFCCCC"/>
    <a:srgbClr val="0000FF"/>
    <a:srgbClr val="FF3300"/>
    <a:srgbClr val="FF9966"/>
    <a:srgbClr val="99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77" autoAdjust="0"/>
  </p:normalViewPr>
  <p:slideViewPr>
    <p:cSldViewPr>
      <p:cViewPr>
        <p:scale>
          <a:sx n="66" d="100"/>
          <a:sy n="66" d="100"/>
        </p:scale>
        <p:origin x="-6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E3B5EB05-0A36-48E5-B2FD-2724BB21EB86}" type="datetimeFigureOut">
              <a:rPr lang="cs-CZ"/>
              <a:pPr>
                <a:defRPr/>
              </a:pPr>
              <a:t>11.3.2014</a:t>
            </a:fld>
            <a:endParaRPr lang="cs-CZ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5FFABA1B-1348-497D-B13C-F8CAD3B169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58AF00-8DB9-4C5A-BC05-4D8D8A1029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64E429-42ED-4DB5-AC52-F11AA3E7FD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551C6B-D200-4A47-918D-E1B0282A61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8B3D40-D8F9-4819-AA0E-06831024EF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EA33E-3389-4A96-9DAB-ED65EF1F43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5D535E-BC6D-47A8-8D6F-618893415F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7440A1-260D-4A2C-BAEC-61A08BD773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9C7CAB-BB8D-479A-AD50-DF5EF5E355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7B7C2-EDE5-4D5D-93CB-A0DE80B873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FA7BA0-517F-4002-98ED-BBCC362ED0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27A891-D018-4E64-9956-4816A6B7AE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456222-5707-4771-AA3C-7FC86A5171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B2046F22-8B3B-4E0D-8595-7B1C014177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3644900"/>
            <a:ext cx="7772400" cy="1152525"/>
          </a:xfrm>
        </p:spPr>
        <p:txBody>
          <a:bodyPr/>
          <a:lstStyle/>
          <a:p>
            <a:pPr eaLnBrk="1" hangingPunct="1"/>
            <a:r>
              <a:rPr lang="cs-CZ" smtClean="0"/>
              <a:t>RACIONÁLNÍ ČÍSLA 7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 flipH="1">
            <a:off x="539750" y="5157788"/>
            <a:ext cx="7885113" cy="1223962"/>
          </a:xfrm>
        </p:spPr>
        <p:txBody>
          <a:bodyPr/>
          <a:lstStyle/>
          <a:p>
            <a:pPr marL="457200" indent="-457200" eaLnBrk="1" hangingPunct="1">
              <a:buFontTx/>
              <a:buChar char="-"/>
            </a:pPr>
            <a:r>
              <a:rPr lang="cs-CZ" smtClean="0"/>
              <a:t>Násobení racionálních čísel </a:t>
            </a:r>
          </a:p>
        </p:txBody>
      </p:sp>
      <p:sp>
        <p:nvSpPr>
          <p:cNvPr id="2052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15364" name="Obrázek 1" descr="imagesCAC265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16463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 Box 181"/>
          <p:cNvSpPr txBox="1">
            <a:spLocks noChangeArrowheads="1"/>
          </p:cNvSpPr>
          <p:nvPr/>
        </p:nvSpPr>
        <p:spPr bwMode="auto">
          <a:xfrm>
            <a:off x="1835150" y="1557338"/>
            <a:ext cx="6337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graphicFrame>
        <p:nvGraphicFramePr>
          <p:cNvPr id="2298" name="Group 250"/>
          <p:cNvGraphicFramePr>
            <a:graphicFrameLocks noGrp="1"/>
          </p:cNvGraphicFramePr>
          <p:nvPr/>
        </p:nvGraphicFramePr>
        <p:xfrm>
          <a:off x="1042988" y="1484313"/>
          <a:ext cx="7129462" cy="1960562"/>
        </p:xfrm>
        <a:graphic>
          <a:graphicData uri="http://schemas.openxmlformats.org/drawingml/2006/table">
            <a:tbl>
              <a:tblPr/>
              <a:tblGrid>
                <a:gridCol w="1657350"/>
                <a:gridCol w="5472112"/>
              </a:tblGrid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ZŠ J. A. Komenského Milevsko, J. A. Komenského 1023, okres Písek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CZ.1.07/1.4.00/21.1611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ŠABLONY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IV/2  Inovace a zkvalitnění výuky prostřednictvím ICT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RACIONÁLNÍ ČÍSLA 7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SADY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VY_42_INOVACE_33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Michal Divíšek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46088" y="260350"/>
            <a:ext cx="8451850" cy="43180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cs-CZ" sz="2400" b="1" u="sng" smtClean="0"/>
              <a:t>Násobení racionálních čísel  </a:t>
            </a:r>
            <a:r>
              <a:rPr lang="cs-CZ" sz="2400" b="1" smtClean="0"/>
              <a:t>- platí tato pomůcka :</a:t>
            </a:r>
            <a:endParaRPr lang="cs-CZ" sz="2400" smtClean="0"/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cs-CZ" sz="2800" b="1" smtClean="0"/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cs-CZ" sz="2400" smtClean="0"/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cs-CZ" sz="2400" b="1" u="sng" smtClean="0">
                <a:solidFill>
                  <a:srgbClr val="00B050"/>
                </a:solidFill>
              </a:rPr>
              <a:t>       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cs-CZ" sz="2400" b="1" u="sng" smtClean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88950" y="981075"/>
            <a:ext cx="84518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15000"/>
              </a:lnSpc>
              <a:defRPr/>
            </a:pPr>
            <a:r>
              <a:rPr lang="cs-CZ" sz="2400" dirty="0"/>
              <a:t>Součin dvou kladných čísel je číslo kladné.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cs-CZ" sz="2800" b="1" dirty="0" smtClean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cs-CZ" sz="2400" dirty="0" smtClean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b="1" u="sng" dirty="0" smtClean="0">
                <a:solidFill>
                  <a:srgbClr val="00B050"/>
                </a:solidFill>
              </a:rPr>
              <a:t>       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b="1" u="sng" dirty="0" smtClean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6" name="Rectang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450230" y="1412776"/>
            <a:ext cx="8451850" cy="933874"/>
          </a:xfrm>
          <a:prstGeom prst="rect">
            <a:avLst/>
          </a:prstGeom>
          <a:blipFill rotWithShape="1">
            <a:blip r:embed="rId3"/>
            <a:stretch>
              <a:fillRect l="-2237" b="-10458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66713" y="2492375"/>
            <a:ext cx="84518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15000"/>
              </a:lnSpc>
              <a:defRPr/>
            </a:pPr>
            <a:r>
              <a:rPr lang="cs-CZ" sz="2400" dirty="0"/>
              <a:t>Součin kladného a záporného čísla je číslo záporné.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cs-CZ" sz="2800" b="1" dirty="0" smtClean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cs-CZ" sz="2400" dirty="0" smtClean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b="1" u="sng" dirty="0" smtClean="0">
                <a:solidFill>
                  <a:srgbClr val="00B050"/>
                </a:solidFill>
              </a:rPr>
              <a:t>       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b="1" u="sng" dirty="0" smtClean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8" name="Rectang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23528" y="2857364"/>
            <a:ext cx="8451850" cy="986458"/>
          </a:xfrm>
          <a:prstGeom prst="rect">
            <a:avLst/>
          </a:prstGeom>
          <a:blipFill rotWithShape="1">
            <a:blip r:embed="rId4"/>
            <a:stretch>
              <a:fillRect l="-2163" b="-4321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342900" y="3951288"/>
            <a:ext cx="84518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15000"/>
              </a:lnSpc>
              <a:defRPr/>
            </a:pPr>
            <a:r>
              <a:rPr lang="cs-CZ" sz="2400" dirty="0"/>
              <a:t>Součin záporného a kladného čísla je číslo záporné.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cs-CZ" sz="2800" b="1" dirty="0" smtClean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cs-CZ" sz="2400" dirty="0" smtClean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b="1" u="sng" dirty="0" smtClean="0">
                <a:solidFill>
                  <a:srgbClr val="00B050"/>
                </a:solidFill>
              </a:rPr>
              <a:t>       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b="1" u="sng" dirty="0" smtClean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10" name="Rectang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42975" y="4276738"/>
            <a:ext cx="8451850" cy="986458"/>
          </a:xfrm>
          <a:prstGeom prst="rect">
            <a:avLst/>
          </a:prstGeom>
          <a:blipFill rotWithShape="1">
            <a:blip r:embed="rId5"/>
            <a:stretch>
              <a:fillRect l="-2163" b="-4969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323850" y="5445125"/>
            <a:ext cx="84518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15000"/>
              </a:lnSpc>
              <a:defRPr/>
            </a:pPr>
            <a:r>
              <a:rPr lang="cs-CZ" sz="2400" dirty="0"/>
              <a:t>Součin dvou záporných čísel je číslo kladné.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cs-CZ" sz="2800" b="1" dirty="0" smtClean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cs-CZ" sz="2400" dirty="0" smtClean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b="1" u="sng" dirty="0" smtClean="0">
                <a:solidFill>
                  <a:srgbClr val="00B050"/>
                </a:solidFill>
              </a:rPr>
              <a:t>       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b="1" u="sng" dirty="0" smtClean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12" name="Rectang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450230" y="5733256"/>
            <a:ext cx="8451850" cy="986458"/>
          </a:xfrm>
          <a:prstGeom prst="rect">
            <a:avLst/>
          </a:prstGeom>
          <a:blipFill rotWithShape="1">
            <a:blip r:embed="rId6"/>
            <a:stretch>
              <a:fillRect l="-2237" b="-4321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 animBg="1"/>
      <p:bldP spid="5" grpId="0"/>
      <p:bldP spid="7" grpId="0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8313" y="333375"/>
            <a:ext cx="8451850" cy="3743325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cs-CZ" sz="2400" u="sng" smtClean="0"/>
              <a:t>Pomůcka pro tvé počítání :</a:t>
            </a:r>
          </a:p>
          <a:p>
            <a:pPr marL="0" indent="0" eaLnBrk="1" hangingPunct="1">
              <a:buFontTx/>
              <a:buNone/>
            </a:pPr>
            <a:r>
              <a:rPr lang="cs-CZ" sz="2400" smtClean="0"/>
              <a:t>Možná, že jsi z tabulky odkoukal, že stačí lichý počet znamínek </a:t>
            </a:r>
            <a:r>
              <a:rPr lang="cs-CZ" sz="2400" b="1" smtClean="0">
                <a:solidFill>
                  <a:srgbClr val="FF3300"/>
                </a:solidFill>
              </a:rPr>
              <a:t>–</a:t>
            </a:r>
            <a:r>
              <a:rPr lang="cs-CZ" sz="2400" smtClean="0"/>
              <a:t> a výsledek je také </a:t>
            </a:r>
            <a:r>
              <a:rPr lang="cs-CZ" sz="2400" b="1" smtClean="0">
                <a:solidFill>
                  <a:srgbClr val="FF3300"/>
                </a:solidFill>
              </a:rPr>
              <a:t>–</a:t>
            </a:r>
            <a:r>
              <a:rPr lang="cs-CZ" sz="2400" smtClean="0"/>
              <a:t>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cs-CZ" b="1" smtClean="0">
                <a:solidFill>
                  <a:srgbClr val="FF3300"/>
                </a:solidFill>
              </a:rPr>
              <a:t>+ .+ = +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cs-CZ" b="1" smtClean="0">
                <a:solidFill>
                  <a:srgbClr val="FF3300"/>
                </a:solidFill>
              </a:rPr>
              <a:t>+ . - = -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cs-CZ" b="1" smtClean="0">
                <a:solidFill>
                  <a:srgbClr val="FF3300"/>
                </a:solidFill>
              </a:rPr>
              <a:t>- . + = -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cs-CZ" b="1" smtClean="0">
                <a:solidFill>
                  <a:srgbClr val="FF3300"/>
                </a:solidFill>
              </a:rPr>
              <a:t>- . -  = +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cs-CZ" sz="2400" smtClean="0"/>
              <a:t>Je to výborná pomůcka, která platí i pro více činitelů !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cs-CZ" sz="2800" b="1" smtClean="0"/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cs-CZ" sz="2400" smtClean="0"/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cs-CZ" sz="2400" b="1" u="sng" smtClean="0">
                <a:solidFill>
                  <a:srgbClr val="00B050"/>
                </a:solidFill>
              </a:rPr>
              <a:t>       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cs-CZ" sz="2400" b="1" u="sng" smtClean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Rectangle 3"/>
          <p:cNvSpPr txBox="1">
            <a:spLocks noChangeArrowheads="1"/>
          </p:cNvSpPr>
          <p:nvPr/>
        </p:nvSpPr>
        <p:spPr bwMode="auto">
          <a:xfrm>
            <a:off x="3995738" y="1484313"/>
            <a:ext cx="35655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/>
            <a:r>
              <a:rPr lang="cs-CZ" sz="3200" b="1"/>
              <a:t>+ . - . +. - . -  =</a:t>
            </a:r>
          </a:p>
          <a:p>
            <a:pPr marL="342900" indent="-342900"/>
            <a:endParaRPr lang="cs-CZ" sz="2400"/>
          </a:p>
          <a:p>
            <a:pPr marL="342900" indent="-342900"/>
            <a:r>
              <a:rPr lang="cs-CZ" sz="2400"/>
              <a:t>Odhadneš, jaký bude výsledek ?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732588" y="1484313"/>
            <a:ext cx="3581400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/>
            <a:r>
              <a:rPr lang="cs-CZ" sz="3600" b="1">
                <a:solidFill>
                  <a:srgbClr val="FF0000"/>
                </a:solidFill>
              </a:rPr>
              <a:t>-  </a:t>
            </a:r>
            <a:r>
              <a:rPr lang="cs-CZ" sz="2000" b="1"/>
              <a:t>je tam lichý </a:t>
            </a:r>
          </a:p>
          <a:p>
            <a:pPr marL="342900" indent="-342900"/>
            <a:r>
              <a:rPr lang="cs-CZ" sz="2000" b="1"/>
              <a:t>        počet -</a:t>
            </a:r>
          </a:p>
          <a:p>
            <a:pPr marL="342900" indent="-342900"/>
            <a:endParaRPr lang="cs-CZ" sz="2000"/>
          </a:p>
        </p:txBody>
      </p:sp>
      <p:sp>
        <p:nvSpPr>
          <p:cNvPr id="7" name="Rectang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506264" y="4137025"/>
            <a:ext cx="2952750" cy="2089150"/>
          </a:xfrm>
          <a:prstGeom prst="rect">
            <a:avLst/>
          </a:prstGeom>
          <a:blipFill rotWithShape="1">
            <a:blip r:embed="rId3"/>
            <a:stretch>
              <a:fillRect l="-3099" t="-2047" b="-14035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8" name="Rectang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4424809" y="4562324"/>
            <a:ext cx="3313112" cy="2209800"/>
          </a:xfrm>
          <a:prstGeom prst="rect">
            <a:avLst/>
          </a:prstGeom>
          <a:blipFill rotWithShape="1">
            <a:blip r:embed="rId4"/>
            <a:stretch>
              <a:fillRect l="-2947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9" name="TextovéPole 28"/>
          <p:cNvSpPr txBox="1">
            <a:spLocks noChangeArrowheads="1"/>
          </p:cNvSpPr>
          <p:nvPr/>
        </p:nvSpPr>
        <p:spPr bwMode="auto">
          <a:xfrm>
            <a:off x="2411413" y="4652963"/>
            <a:ext cx="936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FF0000"/>
                </a:solidFill>
              </a:rPr>
              <a:t>-4</a:t>
            </a:r>
          </a:p>
        </p:txBody>
      </p:sp>
      <p:sp>
        <p:nvSpPr>
          <p:cNvPr id="10" name="TextovéPole 28"/>
          <p:cNvSpPr txBox="1">
            <a:spLocks noChangeArrowheads="1"/>
          </p:cNvSpPr>
          <p:nvPr/>
        </p:nvSpPr>
        <p:spPr bwMode="auto">
          <a:xfrm>
            <a:off x="2411413" y="5300663"/>
            <a:ext cx="936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FF0000"/>
                </a:solidFill>
              </a:rPr>
              <a:t> 1</a:t>
            </a:r>
          </a:p>
        </p:txBody>
      </p:sp>
      <p:sp>
        <p:nvSpPr>
          <p:cNvPr id="11" name="TextovéPole 28"/>
          <p:cNvSpPr txBox="1">
            <a:spLocks noChangeArrowheads="1"/>
          </p:cNvSpPr>
          <p:nvPr/>
        </p:nvSpPr>
        <p:spPr bwMode="auto">
          <a:xfrm>
            <a:off x="2411413" y="5934075"/>
            <a:ext cx="936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FF0000"/>
                </a:solidFill>
              </a:rPr>
              <a:t> 6</a:t>
            </a:r>
          </a:p>
        </p:txBody>
      </p:sp>
      <p:sp>
        <p:nvSpPr>
          <p:cNvPr id="12" name="TextovéPole 2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6431185" y="4557367"/>
            <a:ext cx="1815603" cy="624082"/>
          </a:xfrm>
          <a:prstGeom prst="rect">
            <a:avLst/>
          </a:prstGeom>
          <a:blipFill rotWithShape="1">
            <a:blip r:embed="rId5"/>
            <a:stretch>
              <a:fillRect l="-671" b="-8824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16" name="TextovéPole 2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6431185" y="5181600"/>
            <a:ext cx="1663205" cy="624082"/>
          </a:xfrm>
          <a:prstGeom prst="rect">
            <a:avLst/>
          </a:prstGeom>
          <a:blipFill rotWithShape="1">
            <a:blip r:embed="rId6"/>
            <a:stretch>
              <a:fillRect l="-733" b="-8824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18" name="TextovéPole 2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6396930" y="5854706"/>
            <a:ext cx="1663205" cy="622286"/>
          </a:xfrm>
          <a:prstGeom prst="rect">
            <a:avLst/>
          </a:prstGeom>
          <a:blipFill rotWithShape="1">
            <a:blip r:embed="rId7"/>
            <a:stretch>
              <a:fillRect b="-8824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1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1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1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1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Rot="1" noChangeAspect="1" noMove="1" noResize="1" noEditPoints="1" noAdjustHandles="1" noChangeArrowheads="1" noChangeShapeType="1" noTextEdit="1"/>
          </p:cNvSpPr>
          <p:nvPr>
            <p:ph type="body" sz="half" idx="1"/>
          </p:nvPr>
        </p:nvSpPr>
        <p:spPr>
          <a:xfrm>
            <a:off x="251520" y="890341"/>
            <a:ext cx="2808312" cy="5729534"/>
          </a:xfrm>
          <a:blipFill rotWithShape="1">
            <a:blip r:embed="rId3"/>
            <a:stretch>
              <a:fillRect l="-3254" t="-745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105" name="TextovéPole 2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602707" y="1340768"/>
            <a:ext cx="5209653" cy="625812"/>
          </a:xfrm>
          <a:prstGeom prst="rect">
            <a:avLst/>
          </a:prstGeom>
          <a:blipFill rotWithShape="1">
            <a:blip r:embed="rId4"/>
            <a:stretch>
              <a:fillRect l="-1871" b="-7767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22" name="Zástupný symbol pro text 7"/>
          <p:cNvSpPr txBox="1">
            <a:spLocks/>
          </p:cNvSpPr>
          <p:nvPr/>
        </p:nvSpPr>
        <p:spPr bwMode="auto">
          <a:xfrm>
            <a:off x="323850" y="163513"/>
            <a:ext cx="8748713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400"/>
              <a:t>Násobíme racionální čísla. </a:t>
            </a:r>
          </a:p>
        </p:txBody>
      </p:sp>
      <p:sp>
        <p:nvSpPr>
          <p:cNvPr id="26" name="TextovéPole 2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609578" y="2420888"/>
            <a:ext cx="5418806" cy="625812"/>
          </a:xfrm>
          <a:prstGeom prst="rect">
            <a:avLst/>
          </a:prstGeom>
          <a:blipFill rotWithShape="1">
            <a:blip r:embed="rId5"/>
            <a:stretch>
              <a:fillRect l="-1687" b="-7767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27" name="TextovéPole 2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547616" y="3448050"/>
            <a:ext cx="4938339" cy="643061"/>
          </a:xfrm>
          <a:prstGeom prst="rect">
            <a:avLst/>
          </a:prstGeom>
          <a:blipFill rotWithShape="1">
            <a:blip r:embed="rId6"/>
            <a:stretch>
              <a:fillRect l="-247" b="-5714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28" name="TextovéPole 2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715915" y="4509118"/>
            <a:ext cx="5436344" cy="640753"/>
          </a:xfrm>
          <a:prstGeom prst="rect">
            <a:avLst/>
          </a:prstGeom>
          <a:blipFill rotWithShape="1">
            <a:blip r:embed="rId7"/>
            <a:stretch>
              <a:fillRect b="-5714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29" name="TextovéPole 2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771627" y="5607840"/>
            <a:ext cx="5886598" cy="631840"/>
          </a:xfrm>
          <a:prstGeom prst="rect">
            <a:avLst/>
          </a:prstGeom>
          <a:blipFill rotWithShape="1">
            <a:blip r:embed="rId8"/>
            <a:stretch>
              <a:fillRect l="-1658" b="-7692"/>
            </a:stretch>
          </a:blipFill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  <a:cs typeface="+mn-cs"/>
              </a:rPr>
              <a:t> </a:t>
            </a:r>
          </a:p>
        </p:txBody>
      </p:sp>
      <p:sp>
        <p:nvSpPr>
          <p:cNvPr id="10" name="Zástupný symbol pro text 7"/>
          <p:cNvSpPr txBox="1">
            <a:spLocks/>
          </p:cNvSpPr>
          <p:nvPr/>
        </p:nvSpPr>
        <p:spPr bwMode="auto">
          <a:xfrm>
            <a:off x="4271963" y="163513"/>
            <a:ext cx="464502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</a:pPr>
            <a:r>
              <a:rPr lang="cs-CZ" sz="2400"/>
              <a:t>Pozor na smíšená čísla 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000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 animBg="1"/>
      <p:bldP spid="22" grpId="0" build="p"/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r>
              <a:rPr lang="cs-CZ" sz="2400" u="sng" dirty="0" smtClean="0"/>
              <a:t>Odkazy a uvedení autorů :</a:t>
            </a:r>
          </a:p>
          <a:p>
            <a:pPr eaLnBrk="1" hangingPunct="1">
              <a:buFontTx/>
              <a:buNone/>
              <a:defRPr/>
            </a:pPr>
            <a:r>
              <a:rPr lang="cs-CZ" sz="2000" dirty="0"/>
              <a:t>1) Obrázky, náčrty a schémata:  Mgr. </a:t>
            </a:r>
            <a:r>
              <a:rPr lang="cs-CZ" sz="2000"/>
              <a:t>Michal Divíšek</a:t>
            </a:r>
          </a:p>
          <a:p>
            <a:pPr marL="0" indent="0" eaLnBrk="1" hangingPunct="1">
              <a:buFontTx/>
              <a:buNone/>
              <a:defRPr/>
            </a:pPr>
            <a:endParaRPr lang="cs-CZ" sz="1800" dirty="0" smtClean="0"/>
          </a:p>
        </p:txBody>
      </p:sp>
      <p:sp>
        <p:nvSpPr>
          <p:cNvPr id="23554" name="AutoShape 6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7740650" y="6308725"/>
            <a:ext cx="1403350" cy="549275"/>
          </a:xfrm>
          <a:prstGeom prst="actionButtonEnd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blipFill rotWithShape="1">
          <a:blip xmlns:r="http://schemas.openxmlformats.org/officeDocument/2006/relationships" r:embed="rId1"/>
          <a:stretch>
            <a:fillRect l="-1076" b="-3774"/>
          </a:stretch>
        </a:blipFill>
        <a:ln>
          <a:noFill/>
        </a:ln>
        <a:extLst>
          <a:ext uri="{91240B29-F687-4F45-9708-019B960494DF}">
            <a14:hiddenLine xmlns=""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/>
      <a:lstStyle>
        <a:defPPr>
          <a:defRPr>
            <a:noFill/>
          </a:defRPr>
        </a:defPPr>
      </a:lstStyle>
    </a:tx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1578</TotalTime>
  <Words>143</Words>
  <Application>Microsoft Office PowerPoint</Application>
  <PresentationFormat>On-screen Show (4:3)</PresentationFormat>
  <Paragraphs>64</Paragraphs>
  <Slides>5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Arial</vt:lpstr>
      <vt:lpstr>Calibri</vt:lpstr>
      <vt:lpstr>Výchozí návrh</vt:lpstr>
      <vt:lpstr>RACIONÁLNÍ ČÍSLA 7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VÁLEC</dc:title>
  <dc:creator>pc</dc:creator>
  <cp:lastModifiedBy>DUM</cp:lastModifiedBy>
  <cp:revision>151</cp:revision>
  <dcterms:created xsi:type="dcterms:W3CDTF">2011-04-20T17:56:56Z</dcterms:created>
  <dcterms:modified xsi:type="dcterms:W3CDTF">2014-03-11T20:04:35Z</dcterms:modified>
</cp:coreProperties>
</file>