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65" r:id="rId3"/>
    <p:sldId id="266" r:id="rId4"/>
    <p:sldId id="267" r:id="rId5"/>
    <p:sldId id="263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8000"/>
    <a:srgbClr val="FFCCCC"/>
    <a:srgbClr val="0000FF"/>
    <a:srgbClr val="FF3300"/>
    <a:srgbClr val="FF9966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777" autoAdjust="0"/>
  </p:normalViewPr>
  <p:slideViewPr>
    <p:cSldViewPr>
      <p:cViewPr>
        <p:scale>
          <a:sx n="100" d="100"/>
          <a:sy n="100" d="100"/>
        </p:scale>
        <p:origin x="-72" y="11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DCF1218B-9143-4C5C-B212-C4A000363AF2}" type="datetimeFigureOut">
              <a:rPr lang="cs-CZ"/>
              <a:pPr>
                <a:defRPr/>
              </a:pPr>
              <a:t>23.12.2012</a:t>
            </a:fld>
            <a:endParaRPr lang="cs-CZ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35A85F36-E4B5-4666-85EF-DAA9AA2849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4908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dirty="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C8FBBA-7A26-4ADD-BCCD-DFB6EB662A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684902-1F96-4B52-A38A-982124BD96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2AA6F5-7FF1-4C3C-9668-1AA0C0D9F6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60A8CF-6DAB-42C8-887A-72D57CC870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DB2516-C9E5-42A6-AFF6-11CE8E56BD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748A2E-228C-4B6D-9B8F-D22B0EF3BB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D3007B-C3A6-465C-BDC4-95AB17A7BF4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37EBC4-8C45-4441-99F0-8E8F2DFBD6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590E8-CE29-48CC-89E8-B72F173553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2F6811-CBCC-4605-9B83-A147C3A4D2B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7DF646-86B3-445B-A2CA-77BC62CBAD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9667B-1878-49BD-94C6-A3F683B8F0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1816AE8-C763-436C-B8ED-97706922BCC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3644900"/>
            <a:ext cx="7772400" cy="1152525"/>
          </a:xfrm>
        </p:spPr>
        <p:txBody>
          <a:bodyPr/>
          <a:lstStyle/>
          <a:p>
            <a:pPr eaLnBrk="1" hangingPunct="1"/>
            <a:r>
              <a:rPr lang="cs-CZ" dirty="0" smtClean="0"/>
              <a:t>RACIONÁLNÍ ČÍSLA 8</a:t>
            </a:r>
          </a:p>
        </p:txBody>
      </p:sp>
      <p:sp>
        <p:nvSpPr>
          <p:cNvPr id="15362" name="Rectangle 3"/>
          <p:cNvSpPr>
            <a:spLocks noGrp="1" noChangeArrowheads="1"/>
          </p:cNvSpPr>
          <p:nvPr>
            <p:ph type="subTitle" idx="1"/>
          </p:nvPr>
        </p:nvSpPr>
        <p:spPr>
          <a:xfrm flipH="1">
            <a:off x="539552" y="5157192"/>
            <a:ext cx="7885458" cy="1224558"/>
          </a:xfrm>
        </p:spPr>
        <p:txBody>
          <a:bodyPr/>
          <a:lstStyle/>
          <a:p>
            <a:pPr marL="457200" indent="-457200" eaLnBrk="1" hangingPunct="1">
              <a:buFontTx/>
              <a:buChar char="-"/>
            </a:pPr>
            <a:r>
              <a:rPr lang="cs-CZ" dirty="0" smtClean="0"/>
              <a:t>Násobení racionálních čísel 2</a:t>
            </a:r>
          </a:p>
        </p:txBody>
      </p:sp>
      <p:sp>
        <p:nvSpPr>
          <p:cNvPr id="2052" name="AutoShape 4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pic>
        <p:nvPicPr>
          <p:cNvPr id="15364" name="Obrázek 1" descr="imagesCAC265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103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181"/>
          <p:cNvSpPr txBox="1">
            <a:spLocks noChangeArrowheads="1"/>
          </p:cNvSpPr>
          <p:nvPr/>
        </p:nvSpPr>
        <p:spPr bwMode="auto">
          <a:xfrm>
            <a:off x="1835150" y="1557338"/>
            <a:ext cx="63373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cs-CZ"/>
          </a:p>
        </p:txBody>
      </p:sp>
      <p:graphicFrame>
        <p:nvGraphicFramePr>
          <p:cNvPr id="2298" name="Group 2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602948"/>
              </p:ext>
            </p:extLst>
          </p:nvPr>
        </p:nvGraphicFramePr>
        <p:xfrm>
          <a:off x="1042988" y="1484313"/>
          <a:ext cx="7129462" cy="1960562"/>
        </p:xfrm>
        <a:graphic>
          <a:graphicData uri="http://schemas.openxmlformats.org/drawingml/2006/table">
            <a:tbl>
              <a:tblPr/>
              <a:tblGrid>
                <a:gridCol w="1657350"/>
                <a:gridCol w="5472112"/>
              </a:tblGrid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2. ZŠ J. A. Komenského Milevsko, J. A. Komenského 1023, okres Písek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3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CZ.1.07/1.4.00/21.1611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ŠABLONY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IV/2  Inovace a zkvalitnění výuky prostřednictvím ICT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RACIONÁLNÍ ČÍSLA 8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SADY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2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VY_42_INOVACE_34 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6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 MATERIÁLU </a:t>
                      </a:r>
                    </a:p>
                  </a:txBody>
                  <a:tcPr marL="90000" marR="90000" marT="46801" marB="46801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Michal Divíšek</a:t>
                      </a:r>
                    </a:p>
                  </a:txBody>
                  <a:tcPr marL="90000" marR="90000" marT="46801" marB="4680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251520" y="890341"/>
                <a:ext cx="2808312" cy="5729534"/>
              </a:xfrm>
            </p:spPr>
            <p:txBody>
              <a:bodyPr/>
              <a:lstStyle/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/>
                  <a:t>Příklad  1</a:t>
                </a:r>
                <a:r>
                  <a:rPr lang="cs-CZ" sz="2400" b="1" dirty="0" smtClean="0"/>
                  <a:t> </a:t>
                </a:r>
                <a:endParaRPr lang="cs-CZ" sz="2400" dirty="0" smtClean="0"/>
              </a:p>
              <a:p>
                <a:pPr marL="0" indent="0" eaLnBrk="1" hangingPunct="1">
                  <a:buFontTx/>
                  <a:buAutoNum type="alphaLcParenR"/>
                </a:pPr>
                <a:r>
                  <a:rPr lang="cs-CZ" sz="2400" dirty="0" smtClean="0"/>
                  <a:t>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. (-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)  =</a:t>
                </a:r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b)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.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25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c) (-3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) .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</a:t>
                </a:r>
                <a:r>
                  <a:rPr lang="cs-CZ" sz="2400" dirty="0"/>
                  <a:t>.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d) </a:t>
                </a:r>
                <a:r>
                  <a:rPr lang="cs-CZ" sz="2400" dirty="0"/>
                  <a:t>- </a:t>
                </a:r>
                <a:r>
                  <a:rPr lang="cs-CZ" sz="24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 </a:t>
                </a:r>
                <a:r>
                  <a:rPr lang="cs-CZ" sz="2400" dirty="0" smtClean="0"/>
                  <a:t>.(- 0,2 )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/>
                  <a:t>e</a:t>
                </a:r>
                <a:r>
                  <a:rPr lang="cs-CZ" sz="2400" dirty="0" smtClean="0"/>
                  <a:t>)  -0,6  .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 =</a:t>
                </a:r>
                <a:endParaRPr lang="cs-CZ" sz="2400" dirty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       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251520" y="890341"/>
                <a:ext cx="2808312" cy="5729534"/>
              </a:xfrm>
              <a:blipFill rotWithShape="1">
                <a:blip r:embed="rId3"/>
                <a:stretch>
                  <a:fillRect l="-3254" t="-7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05" name="TextovéPole 28"/>
              <p:cNvSpPr txBox="1">
                <a:spLocks noChangeArrowheads="1"/>
              </p:cNvSpPr>
              <p:nvPr/>
            </p:nvSpPr>
            <p:spPr bwMode="auto">
              <a:xfrm>
                <a:off x="2339753" y="1340768"/>
                <a:ext cx="2016224" cy="625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  0,3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4105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339753" y="1340768"/>
                <a:ext cx="2016224" cy="625812"/>
              </a:xfrm>
              <a:prstGeom prst="rect">
                <a:avLst/>
              </a:prstGeom>
              <a:blipFill rotWithShape="1">
                <a:blip r:embed="rId4"/>
                <a:stretch>
                  <a:fillRect b="-6796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Zástupný symbol pro text 7"/>
          <p:cNvSpPr txBox="1">
            <a:spLocks/>
          </p:cNvSpPr>
          <p:nvPr/>
        </p:nvSpPr>
        <p:spPr>
          <a:xfrm>
            <a:off x="251520" y="319622"/>
            <a:ext cx="3779912" cy="6490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Násobíme racionální čísla.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8"/>
              <p:cNvSpPr txBox="1">
                <a:spLocks noChangeArrowheads="1"/>
              </p:cNvSpPr>
              <p:nvPr/>
            </p:nvSpPr>
            <p:spPr bwMode="auto">
              <a:xfrm>
                <a:off x="2141476" y="2422426"/>
                <a:ext cx="2178446" cy="6258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 </a:t>
                </a:r>
                <a:r>
                  <a:rPr lang="cs-CZ" sz="2400" b="1" dirty="0" smtClean="0">
                    <a:solidFill>
                      <a:srgbClr val="FF33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−</m:t>
                    </m:r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𝟎</m:t>
                    </m:r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,</m:t>
                    </m:r>
                    <m:r>
                      <a:rPr lang="cs-CZ" sz="2400" b="1" i="0" smtClean="0">
                        <a:solidFill>
                          <a:srgbClr val="FF3300"/>
                        </a:solidFill>
                        <a:latin typeface="Cambria Math"/>
                      </a:rPr>
                      <m:t>𝟑𝟓</m:t>
                    </m:r>
                  </m:oMath>
                </a14:m>
                <a:endParaRPr lang="cs-CZ" sz="2400" b="1" dirty="0">
                  <a:solidFill>
                    <a:srgbClr val="FF3300"/>
                  </a:solidFill>
                  <a:latin typeface="+mn-lt"/>
                </a:endParaRPr>
              </a:p>
            </p:txBody>
          </p:sp>
        </mc:Choice>
        <mc:Fallback xmlns="">
          <p:sp>
            <p:nvSpPr>
              <p:cNvPr id="26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141476" y="2422426"/>
                <a:ext cx="2178446" cy="625812"/>
              </a:xfrm>
              <a:prstGeom prst="rect">
                <a:avLst/>
              </a:prstGeom>
              <a:blipFill rotWithShape="1">
                <a:blip r:embed="rId5"/>
                <a:stretch>
                  <a:fillRect l="-4190" b="-776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8"/>
              <p:cNvSpPr txBox="1">
                <a:spLocks noChangeArrowheads="1"/>
              </p:cNvSpPr>
              <p:nvPr/>
            </p:nvSpPr>
            <p:spPr bwMode="auto">
              <a:xfrm>
                <a:off x="2915817" y="3486148"/>
                <a:ext cx="3528392" cy="643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.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−420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/>
                  <a:t> = </a:t>
                </a:r>
                <a:r>
                  <a:rPr lang="cs-CZ" sz="2400" dirty="0" smtClean="0"/>
                  <a:t>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-21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15817" y="3486148"/>
                <a:ext cx="3528392" cy="643061"/>
              </a:xfrm>
              <a:prstGeom prst="rect">
                <a:avLst/>
              </a:prstGeom>
              <a:blipFill rotWithShape="1">
                <a:blip r:embed="rId6"/>
                <a:stretch>
                  <a:fillRect l="-2591" b="-476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8"/>
              <p:cNvSpPr txBox="1">
                <a:spLocks noChangeArrowheads="1"/>
              </p:cNvSpPr>
              <p:nvPr/>
            </p:nvSpPr>
            <p:spPr bwMode="auto">
              <a:xfrm>
                <a:off x="2771155" y="4509118"/>
                <a:ext cx="3313013" cy="6407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2400" dirty="0" smtClean="0"/>
                      <m:t>−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.(-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  <m:r>
                          <a:rPr lang="cs-CZ" sz="2400" b="0" i="1" smtClean="0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cs-CZ" sz="2400" b="0" i="0" smtClean="0">
                        <a:latin typeface="Cambria Math"/>
                      </a:rPr>
                      <m:t>=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𝟎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,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𝟓</m:t>
                    </m:r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28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771155" y="4509118"/>
                <a:ext cx="3313013" cy="640753"/>
              </a:xfrm>
              <a:prstGeom prst="rect">
                <a:avLst/>
              </a:prstGeom>
              <a:blipFill rotWithShape="1">
                <a:blip r:embed="rId7"/>
                <a:stretch>
                  <a:fillRect b="-476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>
                <a:spLocks noChangeArrowheads="1"/>
              </p:cNvSpPr>
              <p:nvPr/>
            </p:nvSpPr>
            <p:spPr bwMode="auto">
              <a:xfrm>
                <a:off x="2546028" y="5613795"/>
                <a:ext cx="4258220" cy="6240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−42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  <m:r>
                      <m:rPr>
                        <m:nor/>
                      </m:rPr>
                      <a:rPr lang="cs-CZ" sz="2400" b="0" i="0" smtClean="0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/>
                      <m:t>−</m:t>
                    </m:r>
                    <m:r>
                      <a:rPr lang="cs-CZ" sz="2400" b="0" i="1" dirty="0" smtClean="0">
                        <a:latin typeface="Cambria Math"/>
                      </a:rPr>
                      <m:t>2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 smtClean="0">
                        <a:solidFill>
                          <a:srgbClr val="FF0000"/>
                        </a:solidFill>
                      </a:rPr>
                      <m:t>−</m:t>
                    </m:r>
                    <m:r>
                      <a:rPr lang="cs-CZ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r>
                      <a:rPr lang="cs-CZ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,</m:t>
                    </m:r>
                    <m:r>
                      <a:rPr lang="cs-CZ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546028" y="5613795"/>
                <a:ext cx="4258220" cy="624082"/>
              </a:xfrm>
              <a:prstGeom prst="rect">
                <a:avLst/>
              </a:prstGeom>
              <a:blipFill rotWithShape="1">
                <a:blip r:embed="rId8"/>
                <a:stretch>
                  <a:fillRect l="-2292" b="-7843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text 7"/>
          <p:cNvSpPr txBox="1">
            <a:spLocks/>
          </p:cNvSpPr>
          <p:nvPr/>
        </p:nvSpPr>
        <p:spPr>
          <a:xfrm>
            <a:off x="4272099" y="163514"/>
            <a:ext cx="4644256" cy="96123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Vynásob a výsledky zapiš jako desetinná čísla !</a:t>
            </a:r>
          </a:p>
        </p:txBody>
      </p:sp>
    </p:spTree>
    <p:extLst>
      <p:ext uri="{BB962C8B-B14F-4D97-AF65-F5344CB8AC3E}">
        <p14:creationId xmlns:p14="http://schemas.microsoft.com/office/powerpoint/2010/main" val="405642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251520" y="890341"/>
                <a:ext cx="4320480" cy="5729534"/>
              </a:xfrm>
            </p:spPr>
            <p:txBody>
              <a:bodyPr/>
              <a:lstStyle/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/>
                  <a:t>Příklad  2</a:t>
                </a:r>
                <a:r>
                  <a:rPr lang="cs-CZ" sz="2400" b="1" dirty="0" smtClean="0"/>
                  <a:t> </a:t>
                </a:r>
                <a:endParaRPr lang="cs-CZ" sz="2400" dirty="0" smtClean="0"/>
              </a:p>
              <a:p>
                <a:pPr marL="0" indent="0" eaLnBrk="1" hangingPunct="1">
                  <a:buFontTx/>
                  <a:buAutoNum type="alphaLcParenR"/>
                </a:pPr>
                <a:r>
                  <a:rPr lang="cs-CZ" sz="2400" dirty="0" smtClean="0"/>
                  <a:t>  - 1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. (-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) . (- 3) =</a:t>
                </a:r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b)  - 2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. 0,4 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c) (-1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) .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.( -2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)</m:t>
                    </m:r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d) </a:t>
                </a:r>
                <a:r>
                  <a:rPr lang="cs-CZ" sz="2400" dirty="0"/>
                  <a:t>- </a:t>
                </a:r>
                <a:r>
                  <a:rPr lang="cs-CZ" sz="2400" dirty="0" smtClean="0"/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/>
                  <a:t>  </a:t>
                </a:r>
                <a:r>
                  <a:rPr lang="cs-CZ" sz="2400" dirty="0" smtClean="0"/>
                  <a:t>.(- 0,2 ) .4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/>
                  <a:t>e</a:t>
                </a:r>
                <a:r>
                  <a:rPr lang="cs-CZ" sz="2400" dirty="0" smtClean="0"/>
                  <a:t>)  -0,6  . 3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. 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=</a:t>
                </a:r>
                <a:endParaRPr lang="cs-CZ" sz="2400" dirty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       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251520" y="890341"/>
                <a:ext cx="4320480" cy="5729534"/>
              </a:xfrm>
              <a:blipFill rotWithShape="1">
                <a:blip r:embed="rId3"/>
                <a:stretch>
                  <a:fillRect l="-2116" t="-7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Zástupný symbol pro text 7"/>
          <p:cNvSpPr txBox="1">
            <a:spLocks/>
          </p:cNvSpPr>
          <p:nvPr/>
        </p:nvSpPr>
        <p:spPr>
          <a:xfrm>
            <a:off x="251520" y="319622"/>
            <a:ext cx="3779912" cy="6490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Násobíme racionální čísla.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8"/>
              <p:cNvSpPr txBox="1">
                <a:spLocks noChangeArrowheads="1"/>
              </p:cNvSpPr>
              <p:nvPr/>
            </p:nvSpPr>
            <p:spPr bwMode="auto">
              <a:xfrm>
                <a:off x="3199631" y="3457573"/>
                <a:ext cx="4938339" cy="643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sz="2400" dirty="0" smtClean="0"/>
                  <a:t> .</a:t>
                </a:r>
                <a14:m>
                  <m:oMath xmlns:m="http://schemas.openxmlformats.org/officeDocument/2006/math">
                    <m:r>
                      <a:rPr lang="cs-CZ" sz="2400" b="0" i="0" smtClean="0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 .</m:t>
                    </m:r>
                    <m:r>
                      <m:rPr>
                        <m:nor/>
                      </m:rPr>
                      <a:rPr lang="cs-CZ" sz="2400" dirty="0"/>
                      <m:t>(−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  <m:r>
                      <m:rPr>
                        <m:nor/>
                      </m:rPr>
                      <a:rPr lang="cs-CZ" sz="2400" dirty="0"/>
                      <m:t>)</m:t>
                    </m:r>
                  </m:oMath>
                </a14:m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240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2400" dirty="0"/>
                  <a:t> = </a:t>
                </a:r>
                <a:r>
                  <a:rPr lang="cs-CZ" sz="2400" dirty="0" smtClean="0"/>
                  <a:t>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8</a:t>
                </a:r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99631" y="3457573"/>
                <a:ext cx="4938339" cy="643061"/>
              </a:xfrm>
              <a:prstGeom prst="rect">
                <a:avLst/>
              </a:prstGeom>
              <a:blipFill rotWithShape="1">
                <a:blip r:embed="rId4"/>
                <a:stretch>
                  <a:fillRect l="-1975" b="-47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8"/>
              <p:cNvSpPr txBox="1">
                <a:spLocks noChangeArrowheads="1"/>
              </p:cNvSpPr>
              <p:nvPr/>
            </p:nvSpPr>
            <p:spPr bwMode="auto">
              <a:xfrm>
                <a:off x="3250828" y="4522438"/>
                <a:ext cx="5436344" cy="6407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r>
                      <m:rPr>
                        <m:nor/>
                      </m:rPr>
                      <a:rPr lang="cs-CZ" sz="2400" dirty="0" smtClean="0"/>
                      <m:t>−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. ( -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) .4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88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50</m:t>
                        </m:r>
                      </m:den>
                    </m:f>
                    <m:r>
                      <a:rPr lang="cs-CZ" sz="2400" b="0" i="0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44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25</m:t>
                        </m:r>
                      </m:den>
                    </m:f>
                    <m:r>
                      <a:rPr lang="cs-CZ" sz="2400" b="1" i="1" smtClean="0">
                        <a:latin typeface="Cambria Math"/>
                      </a:rPr>
                      <m:t>=</m:t>
                    </m:r>
                    <m:r>
                      <a:rPr lang="cs-CZ" sz="2400" b="1" i="1" smtClean="0">
                        <a:solidFill>
                          <a:srgbClr val="FF0000"/>
                        </a:solidFill>
                        <a:latin typeface="Cambria Math"/>
                      </a:rPr>
                      <m:t>𝟏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𝟏𝟗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𝟐𝟓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8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50828" y="4522438"/>
                <a:ext cx="5436344" cy="640753"/>
              </a:xfrm>
              <a:prstGeom prst="rect">
                <a:avLst/>
              </a:prstGeom>
              <a:blipFill rotWithShape="1">
                <a:blip r:embed="rId5"/>
                <a:stretch>
                  <a:fillRect b="-571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>
                <a:spLocks noChangeArrowheads="1"/>
              </p:cNvSpPr>
              <p:nvPr/>
            </p:nvSpPr>
            <p:spPr bwMode="auto">
              <a:xfrm>
                <a:off x="2915816" y="5589240"/>
                <a:ext cx="5886598" cy="63203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 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  <m:r>
                          <a:rPr lang="cs-CZ" sz="2400" i="1">
                            <a:latin typeface="Cambria Math"/>
                          </a:rPr>
                          <m:t> 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−210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80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/>
                      <m:t>−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8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=</m:t>
                    </m:r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  <m:r>
                      <m:rPr>
                        <m:nor/>
                      </m:rPr>
                      <a:rPr lang="cs-CZ" sz="2400" dirty="0" smtClean="0">
                        <a:solidFill>
                          <a:srgbClr val="FF0000"/>
                        </a:solidFill>
                      </a:rPr>
                      <m:t>−</m:t>
                    </m:r>
                    <m:r>
                      <a:rPr lang="cs-CZ" sz="2400" b="1" i="1" dirty="0" smtClean="0">
                        <a:solidFill>
                          <a:srgbClr val="FF0000"/>
                        </a:solidFill>
                        <a:latin typeface="Cambria Math"/>
                      </a:rPr>
                      <m:t>𝟐</m:t>
                    </m:r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15816" y="5589240"/>
                <a:ext cx="5886598" cy="632033"/>
              </a:xfrm>
              <a:prstGeom prst="rect">
                <a:avLst/>
              </a:prstGeom>
              <a:blipFill rotWithShape="1">
                <a:blip r:embed="rId6"/>
                <a:stretch>
                  <a:fillRect l="-1553" b="-7692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text 7"/>
          <p:cNvSpPr txBox="1">
            <a:spLocks/>
          </p:cNvSpPr>
          <p:nvPr/>
        </p:nvSpPr>
        <p:spPr>
          <a:xfrm>
            <a:off x="4272099" y="163514"/>
            <a:ext cx="4644256" cy="96123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Vynásob a výsledky zapiš jako</a:t>
            </a:r>
          </a:p>
          <a:p>
            <a:pPr marL="0" indent="0">
              <a:buFontTx/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        zlomek 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28"/>
              <p:cNvSpPr txBox="1">
                <a:spLocks noChangeArrowheads="1"/>
              </p:cNvSpPr>
              <p:nvPr/>
            </p:nvSpPr>
            <p:spPr bwMode="auto">
              <a:xfrm>
                <a:off x="3203848" y="1340767"/>
                <a:ext cx="5806849" cy="643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. 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) .(-3)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−42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/>
                  <a:t> = </a:t>
                </a:r>
                <a:r>
                  <a:rPr lang="cs-CZ" sz="2400" dirty="0" smtClean="0"/>
                  <a:t>-2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0" smtClean="0">
                            <a:latin typeface="Cambria Math"/>
                          </a:rPr>
                          <m:t>20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𝟏𝟎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11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203848" y="1340767"/>
                <a:ext cx="5806849" cy="643061"/>
              </a:xfrm>
              <a:prstGeom prst="rect">
                <a:avLst/>
              </a:prstGeom>
              <a:blipFill rotWithShape="1">
                <a:blip r:embed="rId7"/>
                <a:stretch>
                  <a:fillRect l="-1681" b="-571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ovéPole 28"/>
              <p:cNvSpPr txBox="1">
                <a:spLocks noChangeArrowheads="1"/>
              </p:cNvSpPr>
              <p:nvPr/>
            </p:nvSpPr>
            <p:spPr bwMode="auto">
              <a:xfrm>
                <a:off x="2915816" y="2420888"/>
                <a:ext cx="5806849" cy="6430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 smtClean="0"/>
                  <a:t> 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2400" dirty="0" smtClean="0"/>
                  <a:t> .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−104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200</m:t>
                        </m:r>
                      </m:den>
                    </m:f>
                  </m:oMath>
                </a14:m>
                <a:r>
                  <a:rPr lang="cs-CZ" sz="2400" dirty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−26</m:t>
                        </m:r>
                      </m:num>
                      <m:den>
                        <m:r>
                          <a:rPr lang="cs-CZ" sz="2400" b="0" i="0" smtClean="0">
                            <a:latin typeface="Cambria Math"/>
                          </a:rPr>
                          <m:t>50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𝟐𝟓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3300"/>
                  </a:solidFill>
                </a:endParaRPr>
              </a:p>
            </p:txBody>
          </p:sp>
        </mc:Choice>
        <mc:Fallback xmlns="">
          <p:sp>
            <p:nvSpPr>
              <p:cNvPr id="12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15816" y="2420888"/>
                <a:ext cx="5806849" cy="643061"/>
              </a:xfrm>
              <a:prstGeom prst="rect">
                <a:avLst/>
              </a:prstGeom>
              <a:blipFill rotWithShape="1">
                <a:blip r:embed="rId8"/>
                <a:stretch>
                  <a:fillRect l="-1574" b="-4717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65115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1000"/>
                            </p:stCondLst>
                            <p:childTnLst>
                              <p:par>
                                <p:cTn id="3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0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075" name="Rectangle 3"/>
              <p:cNvSpPr>
                <a:spLocks noGrp="1" noChangeArrowheads="1"/>
              </p:cNvSpPr>
              <p:nvPr>
                <p:ph type="body" sz="half" idx="1"/>
              </p:nvPr>
            </p:nvSpPr>
            <p:spPr>
              <a:xfrm>
                <a:off x="107504" y="884436"/>
                <a:ext cx="4320480" cy="5729534"/>
              </a:xfrm>
            </p:spPr>
            <p:txBody>
              <a:bodyPr/>
              <a:lstStyle/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/>
                  <a:t>Příklad  2</a:t>
                </a:r>
                <a:r>
                  <a:rPr lang="cs-CZ" sz="2400" b="1" dirty="0" smtClean="0"/>
                  <a:t> </a:t>
                </a:r>
                <a:endParaRPr lang="cs-CZ" sz="2400" dirty="0" smtClean="0"/>
              </a:p>
              <a:p>
                <a:pPr marL="0" indent="0" eaLnBrk="1" hangingPunct="1">
                  <a:buFontTx/>
                  <a:buAutoNum type="alphaLcParenR"/>
                </a:pPr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sz="2400" dirty="0"/>
                          <m:t>1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+ (−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</a:rPr>
                          <m:t>)</m:t>
                        </m:r>
                      </m:e>
                    </m:d>
                  </m:oMath>
                </a14:m>
                <a:r>
                  <a:rPr lang="cs-CZ" sz="2400" dirty="0" smtClean="0"/>
                  <a:t> .(- 3) =  </a:t>
                </a:r>
              </a:p>
              <a:p>
                <a:pPr marL="0" indent="0" eaLnBrk="1" hangingPunct="1">
                  <a:buNone/>
                </a:pPr>
                <a:endParaRPr lang="cs-CZ" sz="2400" dirty="0" smtClean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b) - 2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.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dirty="0" smtClean="0">
                            <a:latin typeface="Cambria Math"/>
                          </a:rPr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− 0,8</m:t>
                        </m:r>
                        <m:r>
                          <a:rPr lang="cs-CZ" sz="2400" b="0" i="1" dirty="0" smtClean="0">
                            <a:latin typeface="Cambria Math"/>
                          </a:rPr>
                          <m:t> </m:t>
                        </m:r>
                      </m:e>
                    </m:d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c)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sz="2400" dirty="0"/>
                          <m:t>(−1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)+2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 smtClean="0"/>
                  <a:t>.( -2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/>
                  <a:t>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 smtClean="0"/>
                  <a:t>d)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sz="2400" dirty="0"/>
                          <m:t> − 2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− (− 0,2 )</m:t>
                        </m:r>
                      </m:e>
                    </m:d>
                  </m:oMath>
                </a14:m>
                <a:r>
                  <a:rPr lang="cs-CZ" sz="2400" dirty="0" smtClean="0"/>
                  <a:t>. 0,4 = </a:t>
                </a:r>
              </a:p>
              <a:p>
                <a:pPr marL="0" indent="0" eaLnBrk="1" hangingPunct="1">
                  <a:buNone/>
                </a:pPr>
                <a:endParaRPr lang="cs-CZ" sz="2400" dirty="0"/>
              </a:p>
              <a:p>
                <a:pPr marL="0" indent="0" eaLnBrk="1" hangingPunct="1">
                  <a:buNone/>
                </a:pPr>
                <a:r>
                  <a:rPr lang="cs-CZ" sz="2400" dirty="0"/>
                  <a:t>e</a:t>
                </a:r>
                <a:r>
                  <a:rPr lang="cs-CZ" sz="2400" dirty="0" smtClean="0"/>
                  <a:t>) -0,6.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sz="2400" b="0" i="0" dirty="0" smtClean="0">
                            <a:latin typeface="Cambria Math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cs-CZ" sz="2400" dirty="0"/>
                          <m:t>2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− 0,</m:t>
                        </m:r>
                        <m:r>
                          <m:rPr>
                            <m:nor/>
                          </m:rPr>
                          <a:rPr lang="cs-CZ" sz="2400" b="0" i="0" dirty="0" smtClean="0"/>
                          <m:t>4</m:t>
                        </m:r>
                        <m:r>
                          <m:rPr>
                            <m:nor/>
                          </m:rPr>
                          <a:rPr lang="cs-CZ" sz="2400" dirty="0"/>
                          <m:t> )</m:t>
                        </m:r>
                      </m:e>
                    </m:d>
                  </m:oMath>
                </a14:m>
                <a:r>
                  <a:rPr lang="cs-CZ" sz="2400" dirty="0" smtClean="0"/>
                  <a:t> =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       </a:t>
                </a:r>
              </a:p>
              <a:p>
                <a:pPr marL="0" indent="0" eaLnBrk="1" hangingPunct="1">
                  <a:buFontTx/>
                  <a:buNone/>
                </a:pPr>
                <a:r>
                  <a:rPr lang="cs-CZ" sz="2400" b="1" u="sng" dirty="0" smtClean="0">
                    <a:solidFill>
                      <a:srgbClr val="00B05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3075" name="Rectangle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1"/>
              </p:nvPr>
            </p:nvSpPr>
            <p:spPr>
              <a:xfrm>
                <a:off x="107504" y="884436"/>
                <a:ext cx="4320480" cy="5729534"/>
              </a:xfrm>
              <a:blipFill rotWithShape="1">
                <a:blip r:embed="rId3"/>
                <a:stretch>
                  <a:fillRect l="-2260" t="-7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89" name="AutoShape 17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8172450" y="6381750"/>
            <a:ext cx="971550" cy="476250"/>
          </a:xfrm>
          <a:prstGeom prst="actionButtonForwardNex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2" name="Zástupný symbol pro text 7"/>
          <p:cNvSpPr txBox="1">
            <a:spLocks/>
          </p:cNvSpPr>
          <p:nvPr/>
        </p:nvSpPr>
        <p:spPr>
          <a:xfrm>
            <a:off x="251520" y="319622"/>
            <a:ext cx="3779912" cy="64901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Násobíme racionální čísla. </a:t>
            </a:r>
          </a:p>
        </p:txBody>
      </p:sp>
      <p:sp>
        <p:nvSpPr>
          <p:cNvPr id="10" name="Zástupný symbol pro text 7"/>
          <p:cNvSpPr txBox="1">
            <a:spLocks/>
          </p:cNvSpPr>
          <p:nvPr/>
        </p:nvSpPr>
        <p:spPr>
          <a:xfrm>
            <a:off x="4427984" y="403821"/>
            <a:ext cx="4644256" cy="48061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FontTx/>
              <a:buNone/>
            </a:pPr>
            <a:r>
              <a:rPr lang="cs-CZ" sz="2400" dirty="0" smtClean="0"/>
              <a:t>Pozor na závorky  !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28"/>
              <p:cNvSpPr txBox="1">
                <a:spLocks noChangeArrowheads="1"/>
              </p:cNvSpPr>
              <p:nvPr/>
            </p:nvSpPr>
            <p:spPr bwMode="auto">
              <a:xfrm>
                <a:off x="3036007" y="1340768"/>
                <a:ext cx="6474332" cy="6571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7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4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r>
                          <m:rPr>
                            <m:nor/>
                          </m:rPr>
                          <a:rPr lang="cs-CZ" sz="2400" b="0" i="0" dirty="0" smtClean="0"/>
                          <m:t>−</m:t>
                        </m:r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/>
                  <a:t> .(</a:t>
                </a:r>
                <a:r>
                  <a:rPr lang="cs-CZ" sz="2400" dirty="0" smtClean="0"/>
                  <a:t>-3)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35−8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/>
                  <a:t>.(-3) </a:t>
                </a:r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27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.(−3)</m:t>
                    </m:r>
                  </m:oMath>
                </a14:m>
                <a:r>
                  <a:rPr lang="cs-CZ" sz="2400" dirty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−81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-4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1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36007" y="1340768"/>
                <a:ext cx="6474332" cy="657168"/>
              </a:xfrm>
              <a:prstGeom prst="rect">
                <a:avLst/>
              </a:prstGeom>
              <a:blipFill rotWithShape="1">
                <a:blip r:embed="rId4"/>
                <a:stretch>
                  <a:fillRect b="-4630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28"/>
              <p:cNvSpPr txBox="1">
                <a:spLocks noChangeArrowheads="1"/>
              </p:cNvSpPr>
              <p:nvPr/>
            </p:nvSpPr>
            <p:spPr bwMode="auto">
              <a:xfrm>
                <a:off x="2771800" y="2420888"/>
                <a:ext cx="7344816" cy="642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.</m:t>
                    </m:r>
                    <m:r>
                      <a:rPr lang="cs-CZ" sz="2400" i="1">
                        <a:latin typeface="Cambria Math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r>
                          <m:rPr>
                            <m:nor/>
                          </m:rPr>
                          <a:rPr lang="cs-CZ" sz="2400" b="0" i="0" dirty="0" smtClean="0"/>
                          <m:t>−</m:t>
                        </m:r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8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/>
                  <a:t>=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. </m:t>
                    </m:r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dirty="0" smtClean="0">
                            <a:latin typeface="Cambria Math"/>
                          </a:rPr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6−8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e>
                    </m:d>
                  </m:oMath>
                </a14:m>
                <a:r>
                  <a:rPr lang="cs-CZ" sz="2400" dirty="0" smtClean="0"/>
                  <a:t>= 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13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. </m:t>
                    </m:r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10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40</m:t>
                        </m:r>
                      </m:den>
                    </m:f>
                  </m:oMath>
                </a14:m>
                <a:r>
                  <a:rPr lang="cs-CZ" sz="2400" dirty="0"/>
                  <a:t> </a:t>
                </a:r>
                <a:r>
                  <a:rPr lang="cs-CZ" sz="2400" dirty="0" smtClean="0"/>
                  <a:t>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𝟏𝟑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3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771800" y="2420888"/>
                <a:ext cx="7344816" cy="642355"/>
              </a:xfrm>
              <a:prstGeom prst="rect">
                <a:avLst/>
              </a:prstGeom>
              <a:blipFill rotWithShape="1">
                <a:blip r:embed="rId5"/>
                <a:stretch>
                  <a:fillRect l="-1328" b="-660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28"/>
              <p:cNvSpPr txBox="1">
                <a:spLocks noChangeArrowheads="1"/>
              </p:cNvSpPr>
              <p:nvPr/>
            </p:nvSpPr>
            <p:spPr bwMode="auto">
              <a:xfrm>
                <a:off x="3032956" y="3501008"/>
                <a:ext cx="6474332" cy="642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cs-CZ" sz="2400" dirty="0"/>
                          <m:t>−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3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r>
                          <m:rPr>
                            <m:nor/>
                          </m:rPr>
                          <a:rPr lang="cs-CZ" sz="2400" b="0" i="0" dirty="0" smtClean="0"/>
                          <m:t>+</m:t>
                        </m:r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1</m:t>
                            </m:r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/>
                  <a:t>.(</a:t>
                </a:r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 smtClean="0"/>
                  <a:t>)</a:t>
                </a:r>
                <a14:m>
                  <m:oMath xmlns:m="http://schemas.openxmlformats.org/officeDocument/2006/math">
                    <m:r>
                      <a:rPr lang="cs-CZ" sz="240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−2</m:t>
                            </m:r>
                            <m:r>
                              <a:rPr lang="cs-CZ" sz="2400" i="1">
                                <a:latin typeface="Cambria Math"/>
                              </a:rPr>
                              <m:t>5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+36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15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/>
                  <a:t>.(-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sz="2400" dirty="0"/>
                  <a:t>)</a:t>
                </a:r>
                <a14:m>
                  <m:oMath xmlns:m="http://schemas.openxmlformats.org/officeDocument/2006/math"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11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15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.(−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5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2</m:t>
                        </m:r>
                      </m:den>
                    </m:f>
                    <m:r>
                      <m:rPr>
                        <m:nor/>
                      </m:rPr>
                      <a:rPr lang="cs-CZ" sz="2400" dirty="0"/>
                      <m:t>)</m:t>
                    </m:r>
                  </m:oMath>
                </a14:m>
                <a:r>
                  <a:rPr lang="cs-CZ" sz="2400" dirty="0"/>
                  <a:t>=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𝟔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4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32956" y="3501008"/>
                <a:ext cx="6474332" cy="642355"/>
              </a:xfrm>
              <a:prstGeom prst="rect">
                <a:avLst/>
              </a:prstGeom>
              <a:blipFill rotWithShape="1">
                <a:blip r:embed="rId6"/>
                <a:stretch>
                  <a:fillRect b="-660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28"/>
              <p:cNvSpPr txBox="1">
                <a:spLocks noChangeArrowheads="1"/>
              </p:cNvSpPr>
              <p:nvPr/>
            </p:nvSpPr>
            <p:spPr bwMode="auto">
              <a:xfrm>
                <a:off x="3512946" y="4653136"/>
                <a:ext cx="6474332" cy="642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−11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b="0" i="0" dirty="0" smtClean="0"/>
                          <m:t>+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2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 smtClean="0"/>
                  <a:t>.</a:t>
                </a:r>
                <a:r>
                  <a:rPr lang="cs-CZ" sz="2400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</m:t>
                        </m:r>
                        <m:r>
                          <a:rPr lang="cs-CZ" sz="2400" i="1">
                            <a:latin typeface="Cambria Math"/>
                          </a:rPr>
                          <m:t>0</m:t>
                        </m:r>
                      </m:den>
                    </m:f>
                    <m:r>
                      <a:rPr lang="cs-CZ" sz="240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i="1">
                                <a:latin typeface="Cambria Math"/>
                              </a:rPr>
                              <m:t>−</m:t>
                            </m:r>
                            <m:r>
                              <a:rPr lang="cs-CZ" sz="2400" b="0" i="1" smtClean="0">
                                <a:latin typeface="Cambria Math"/>
                              </a:rPr>
                              <m:t>22+2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</m:e>
                    </m:d>
                  </m:oMath>
                </a14:m>
                <a:r>
                  <a:rPr lang="cs-CZ" sz="2400" dirty="0"/>
                  <a:t> 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 </m:t>
                    </m:r>
                  </m:oMath>
                </a14:m>
                <a:r>
                  <a:rPr lang="cs-CZ" sz="2400" dirty="0" smtClean="0"/>
                  <a:t>= </a:t>
                </a:r>
                <a:r>
                  <a:rPr lang="cs-CZ" sz="2400" dirty="0"/>
                  <a:t>-</a:t>
                </a:r>
                <a:r>
                  <a:rPr lang="cs-CZ" sz="24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20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m:rPr>
                        <m:nor/>
                      </m:rPr>
                      <a:rPr lang="cs-CZ" sz="2400" b="0" i="0" dirty="0" smtClean="0"/>
                      <m:t> </m:t>
                    </m:r>
                  </m:oMath>
                </a14:m>
                <a:r>
                  <a:rPr lang="cs-CZ" sz="2400" dirty="0"/>
                  <a:t>.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i="1">
                            <a:latin typeface="Cambria Math"/>
                          </a:rPr>
                          <m:t>4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b="1" dirty="0" smtClean="0">
                    <a:solidFill>
                      <a:srgbClr val="FF0000"/>
                    </a:solidFill>
                  </a:rPr>
                  <a:t> </a:t>
                </a:r>
                <a:r>
                  <a:rPr lang="cs-CZ" sz="2400" dirty="0" smtClean="0"/>
                  <a:t>= </a:t>
                </a:r>
                <a:r>
                  <a:rPr lang="cs-CZ" sz="2400" dirty="0" smtClean="0">
                    <a:solidFill>
                      <a:srgbClr val="FF0000"/>
                    </a:solidFill>
                  </a:rPr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𝟓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5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512946" y="4653136"/>
                <a:ext cx="6474332" cy="642355"/>
              </a:xfrm>
              <a:prstGeom prst="rect">
                <a:avLst/>
              </a:prstGeom>
              <a:blipFill rotWithShape="1">
                <a:blip r:embed="rId7"/>
                <a:stretch>
                  <a:fillRect b="-660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28"/>
              <p:cNvSpPr txBox="1">
                <a:spLocks noChangeArrowheads="1"/>
              </p:cNvSpPr>
              <p:nvPr/>
            </p:nvSpPr>
            <p:spPr bwMode="auto">
              <a:xfrm>
                <a:off x="2944391" y="5720406"/>
                <a:ext cx="7344816" cy="6423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</a:defRPr>
                </a:lvl9pPr>
              </a:lstStyle>
              <a:p>
                <a:pPr eaLnBrk="1" hangingPunct="1"/>
                <a:r>
                  <a:rPr lang="cs-CZ" sz="2400" dirty="0" smtClean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b="0" i="1" smtClean="0">
                        <a:latin typeface="Cambria Math"/>
                      </a:rPr>
                      <m:t>.</m:t>
                    </m:r>
                    <m:r>
                      <a:rPr lang="cs-CZ" sz="2400" i="1">
                        <a:latin typeface="Cambria Math"/>
                      </a:rPr>
                      <m:t> </m:t>
                    </m:r>
                    <m:d>
                      <m:dPr>
                        <m:begChr m:val="["/>
                        <m:endChr m:val="]"/>
                        <m:ctrlPr>
                          <a:rPr lang="cs-CZ" sz="2400" i="1" dirty="0" smtClean="0">
                            <a:latin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13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5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r>
                          <m:rPr>
                            <m:nor/>
                          </m:rPr>
                          <a:rPr lang="cs-CZ" sz="2400" b="0" i="0" dirty="0" smtClean="0"/>
                          <m:t>−</m:t>
                        </m:r>
                        <m:r>
                          <m:rPr>
                            <m:nor/>
                          </m:rPr>
                          <a:rPr lang="cs-CZ" sz="2400" dirty="0"/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4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e>
                    </m:d>
                  </m:oMath>
                </a14:m>
                <a:r>
                  <a:rPr lang="cs-CZ" sz="2400" dirty="0"/>
                  <a:t>=</a:t>
                </a:r>
                <a:r>
                  <a:rPr lang="cs-CZ" sz="2400" dirty="0" smtClean="0"/>
                  <a:t> </a:t>
                </a:r>
                <a:r>
                  <a:rPr lang="cs-CZ" sz="2400" dirty="0"/>
                  <a:t>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. </m:t>
                    </m:r>
                    <m:d>
                      <m:dPr>
                        <m:begChr m:val="["/>
                        <m:endChr m:val="]"/>
                        <m:ctrlPr>
                          <a:rPr lang="cs-CZ" sz="2400" i="1" dirty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0" i="1" dirty="0" smtClean="0">
                            <a:latin typeface="Cambria Math"/>
                          </a:rPr>
                          <m:t> </m:t>
                        </m:r>
                        <m:f>
                          <m:fPr>
                            <m:ctrlPr>
                              <a:rPr lang="cs-CZ" sz="2400" i="1">
                                <a:latin typeface="Cambria Math"/>
                              </a:rPr>
                            </m:ctrlPr>
                          </m:fPr>
                          <m:num>
                            <m:r>
                              <a:rPr lang="cs-CZ" sz="2400" b="0" i="1" smtClean="0">
                                <a:latin typeface="Cambria Math"/>
                              </a:rPr>
                              <m:t>26−4</m:t>
                            </m:r>
                          </m:num>
                          <m:den>
                            <m:r>
                              <a:rPr lang="cs-CZ" sz="2400" b="0" i="1" smtClean="0">
                                <a:latin typeface="Cambria Math"/>
                              </a:rPr>
                              <m:t>10</m:t>
                            </m:r>
                          </m:den>
                        </m:f>
                        <m:r>
                          <a:rPr lang="cs-CZ" sz="2400" b="0" i="1" smtClean="0">
                            <a:latin typeface="Cambria Math"/>
                          </a:rPr>
                          <m:t> </m:t>
                        </m:r>
                      </m:e>
                    </m:d>
                  </m:oMath>
                </a14:m>
                <a:r>
                  <a:rPr lang="cs-CZ" sz="2400" dirty="0" smtClean="0"/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24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2400" i="1">
                        <a:latin typeface="Cambria Math"/>
                      </a:rPr>
                      <m:t>.</m:t>
                    </m:r>
                    <m:r>
                      <a:rPr lang="cs-CZ" sz="2400" b="0" i="1" smtClean="0">
                        <a:latin typeface="Cambria Math"/>
                      </a:rPr>
                      <m:t>  </m:t>
                    </m:r>
                    <m:f>
                      <m:fPr>
                        <m:ctrlPr>
                          <a:rPr lang="cs-CZ" sz="24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latin typeface="Cambria Math"/>
                          </a:rPr>
                          <m:t>22</m:t>
                        </m:r>
                      </m:num>
                      <m:den>
                        <m:r>
                          <a:rPr lang="cs-CZ" sz="2400" i="1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2400" dirty="0" smtClean="0"/>
                  <a:t> =  </a:t>
                </a:r>
                <a:r>
                  <a:rPr lang="cs-CZ" sz="2400" b="1" dirty="0" smtClean="0">
                    <a:solidFill>
                      <a:srgbClr val="FF0000"/>
                    </a:solidFill>
                  </a:rPr>
                  <a:t>-1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𝟖</m:t>
                        </m:r>
                      </m:num>
                      <m:den>
                        <m:r>
                          <a:rPr lang="cs-CZ" sz="24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𝟐𝟓</m:t>
                        </m:r>
                      </m:den>
                    </m:f>
                  </m:oMath>
                </a14:m>
                <a:endParaRPr lang="cs-CZ" sz="24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16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2944391" y="5720406"/>
                <a:ext cx="7344816" cy="642355"/>
              </a:xfrm>
              <a:prstGeom prst="rect">
                <a:avLst/>
              </a:prstGeom>
              <a:blipFill rotWithShape="1">
                <a:blip r:embed="rId8"/>
                <a:stretch>
                  <a:fillRect l="-1245" b="-660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25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10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10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10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000"/>
                            </p:stCondLst>
                            <p:childTnLst>
                              <p:par>
                                <p:cTn id="3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1000"/>
                                        <p:tgtEl>
                                          <p:spTgt spid="307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9" grpId="0" animBg="1"/>
      <p:bldP spid="22" grpId="0" build="p"/>
      <p:bldP spid="10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cs-CZ" sz="2400" u="sng" dirty="0" smtClean="0"/>
              <a:t>Odkazy a uvedení autorů :</a:t>
            </a:r>
          </a:p>
          <a:p>
            <a:pPr eaLnBrk="1" hangingPunct="1">
              <a:buFontTx/>
              <a:buNone/>
              <a:defRPr/>
            </a:pPr>
            <a:r>
              <a:rPr lang="cs-CZ" sz="2000" dirty="0"/>
              <a:t>1) Obrázky, náčrty a schémata:  Mgr. </a:t>
            </a:r>
            <a:r>
              <a:rPr lang="cs-CZ" sz="2000"/>
              <a:t>Michal Divíšek</a:t>
            </a:r>
          </a:p>
          <a:p>
            <a:pPr marL="0" indent="0" eaLnBrk="1" hangingPunct="1">
              <a:buFontTx/>
              <a:buNone/>
              <a:defRPr/>
            </a:pPr>
            <a:endParaRPr lang="cs-CZ" sz="1800" dirty="0" smtClean="0"/>
          </a:p>
        </p:txBody>
      </p:sp>
      <p:sp>
        <p:nvSpPr>
          <p:cNvPr id="21506" name="AutoShape 6">
            <a:hlinkClick r:id="" action="ppaction://hlinkshowjump?jump=endshow" highlightClick="1"/>
          </p:cNvPr>
          <p:cNvSpPr>
            <a:spLocks noChangeArrowheads="1"/>
          </p:cNvSpPr>
          <p:nvPr/>
        </p:nvSpPr>
        <p:spPr bwMode="auto">
          <a:xfrm>
            <a:off x="7740650" y="6308725"/>
            <a:ext cx="1403350" cy="549275"/>
          </a:xfrm>
          <a:prstGeom prst="actionButtonEnd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blipFill rotWithShape="1">
          <a:blip xmlns:r="http://schemas.openxmlformats.org/officeDocument/2006/relationships" r:embed="rId1"/>
          <a:stretch>
            <a:fillRect l="-1076" b="-3774"/>
          </a:stretch>
        </a:blipFill>
        <a:ln>
          <a:noFill/>
        </a:ln>
        <a:extLs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miter lim="800000"/>
              <a:headEnd/>
              <a:tailEnd/>
            </a14:hiddenLine>
          </a:ext>
        </a:extLst>
      </a:spPr>
      <a:bodyPr/>
      <a:lstStyle>
        <a:defPPr>
          <a:defRPr>
            <a:noFill/>
          </a:defRPr>
        </a:defPPr>
      </a:lstStyle>
    </a:txDef>
  </a:objectDefaults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1640</TotalTime>
  <Words>914</Words>
  <Application>Microsoft Office PowerPoint</Application>
  <PresentationFormat>Předvádění na obrazovce (4:3)</PresentationFormat>
  <Paragraphs>80</Paragraphs>
  <Slides>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Výchozí návrh</vt:lpstr>
      <vt:lpstr>RACIONÁLNÍ ČÍSLA 8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VÁLEC</dc:title>
  <dc:creator>pc</dc:creator>
  <cp:lastModifiedBy>Notebook4</cp:lastModifiedBy>
  <cp:revision>159</cp:revision>
  <dcterms:created xsi:type="dcterms:W3CDTF">2011-04-20T17:56:56Z</dcterms:created>
  <dcterms:modified xsi:type="dcterms:W3CDTF">2012-12-23T20:00:15Z</dcterms:modified>
</cp:coreProperties>
</file>