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7" r:id="rId3"/>
    <p:sldId id="268" r:id="rId4"/>
    <p:sldId id="265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3300"/>
    <a:srgbClr val="008000"/>
    <a:srgbClr val="FFCCCC"/>
    <a:srgbClr val="0000FF"/>
    <a:srgbClr val="FF99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77" autoAdjust="0"/>
  </p:normalViewPr>
  <p:slideViewPr>
    <p:cSldViewPr>
      <p:cViewPr>
        <p:scale>
          <a:sx n="100" d="100"/>
          <a:sy n="100" d="100"/>
        </p:scale>
        <p:origin x="-72" y="12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CF1218B-9143-4C5C-B212-C4A000363AF2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5A85F36-E4B5-4666-85EF-DAA9AA284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08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8FBBA-7A26-4ADD-BCCD-DFB6EB662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84902-1F96-4B52-A38A-982124BD9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AA6F5-7FF1-4C3C-9668-1AA0C0D9F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0A8CF-6DAB-42C8-887A-72D57CC87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B2516-C9E5-42A6-AFF6-11CE8E56B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48A2E-228C-4B6D-9B8F-D22B0EF3B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3007B-C3A6-465C-BDC4-95AB17A7B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7EBC4-8C45-4441-99F0-8E8F2DFBD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590E8-CE29-48CC-89E8-B72F17355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F6811-CBCC-4605-9B83-A147C3A4D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DF646-86B3-445B-A2CA-77BC62CBA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9667B-1878-49BD-94C6-A3F683B8F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1816AE8-C763-436C-B8ED-97706922B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dirty="0" smtClean="0"/>
              <a:t>RACIONÁLNÍ ČÍSLA 9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 flipH="1">
            <a:off x="539552" y="5157192"/>
            <a:ext cx="7885458" cy="1224558"/>
          </a:xfrm>
        </p:spPr>
        <p:txBody>
          <a:bodyPr/>
          <a:lstStyle/>
          <a:p>
            <a:pPr marL="457200" indent="-457200" eaLnBrk="1" hangingPunct="1">
              <a:buFontTx/>
              <a:buChar char="-"/>
            </a:pPr>
            <a:r>
              <a:rPr lang="cs-CZ" dirty="0" smtClean="0"/>
              <a:t>Dělení racionálních čísel 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530602"/>
              </p:ext>
            </p:extLst>
          </p:nvPr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RACIONÁLNÍ ČÍSLA 9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VY_42_INOVACE_35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6063" y="260648"/>
            <a:ext cx="8451850" cy="720229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/>
              <a:t>Dělení racionálních čísel  </a:t>
            </a:r>
            <a:r>
              <a:rPr lang="cs-CZ" sz="2400" b="1" dirty="0" smtClean="0"/>
              <a:t>- platí tato pomůcka :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( Je naprosto stejná jako pro součin. )</a:t>
            </a: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88330" y="980877"/>
            <a:ext cx="8451850" cy="431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15000"/>
              </a:lnSpc>
            </a:pPr>
            <a:r>
              <a:rPr lang="cs-CZ" sz="2400" dirty="0" smtClean="0"/>
              <a:t>Podíl </a:t>
            </a:r>
            <a:r>
              <a:rPr lang="cs-CZ" sz="2400" dirty="0"/>
              <a:t>dvou kladných čísel je číslo kladné.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3"/>
              <p:cNvSpPr txBox="1">
                <a:spLocks noChangeArrowheads="1"/>
              </p:cNvSpPr>
              <p:nvPr/>
            </p:nvSpPr>
            <p:spPr bwMode="auto">
              <a:xfrm>
                <a:off x="450230" y="1412776"/>
                <a:ext cx="8451850" cy="9338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 eaLnBrk="1" hangingPunct="1">
                  <a:lnSpc>
                    <a:spcPct val="115000"/>
                  </a:lnSpc>
                  <a:buNone/>
                </a:pPr>
                <a:r>
                  <a:rPr lang="cs-CZ" sz="3600" b="1" dirty="0" smtClean="0">
                    <a:solidFill>
                      <a:srgbClr val="FF3300"/>
                    </a:solidFill>
                  </a:rPr>
                  <a:t>+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: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+    =    +</a:t>
                </a:r>
                <a:r>
                  <a:rPr lang="cs-CZ" sz="2400" b="1" dirty="0">
                    <a:solidFill>
                      <a:srgbClr val="FF330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 :</a:t>
                </a:r>
                <a:r>
                  <a:rPr lang="cs-CZ" b="1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/>
                  <a:t>  </a:t>
                </a:r>
                <a:r>
                  <a:rPr lang="cs-CZ" b="1" dirty="0" smtClean="0"/>
                  <a:t>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 =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endParaRPr lang="cs-CZ" sz="2400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6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0230" y="1412776"/>
                <a:ext cx="8451850" cy="933874"/>
              </a:xfrm>
              <a:prstGeom prst="rect">
                <a:avLst/>
              </a:prstGeom>
              <a:blipFill rotWithShape="1">
                <a:blip r:embed="rId3"/>
                <a:stretch>
                  <a:fillRect l="-2237" b="-10458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66986" y="2492896"/>
            <a:ext cx="8451850" cy="431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15000"/>
              </a:lnSpc>
            </a:pPr>
            <a:r>
              <a:rPr lang="cs-CZ" sz="2400" dirty="0" smtClean="0"/>
              <a:t>Podíl </a:t>
            </a:r>
            <a:r>
              <a:rPr lang="cs-CZ" sz="2400" dirty="0"/>
              <a:t>kladného a záporného čísla je číslo záporné.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3"/>
              <p:cNvSpPr txBox="1">
                <a:spLocks noChangeArrowheads="1"/>
              </p:cNvSpPr>
              <p:nvPr/>
            </p:nvSpPr>
            <p:spPr bwMode="auto">
              <a:xfrm>
                <a:off x="323528" y="2857364"/>
                <a:ext cx="8712968" cy="9864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 eaLnBrk="1" hangingPunct="1">
                  <a:lnSpc>
                    <a:spcPct val="115000"/>
                  </a:lnSpc>
                  <a:buNone/>
                </a:pPr>
                <a:r>
                  <a:rPr lang="cs-CZ" sz="3600" b="1" dirty="0" smtClean="0">
                    <a:solidFill>
                      <a:srgbClr val="FF3300"/>
                    </a:solidFill>
                  </a:rPr>
                  <a:t>+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: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    -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=    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-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: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)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)</a:t>
                </a:r>
                <a:r>
                  <a:rPr lang="cs-CZ" b="1" dirty="0" smtClean="0"/>
                  <a:t> =-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endParaRPr lang="cs-CZ" sz="2400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8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3528" y="2857364"/>
                <a:ext cx="8712968" cy="986458"/>
              </a:xfrm>
              <a:prstGeom prst="rect">
                <a:avLst/>
              </a:prstGeom>
              <a:blipFill rotWithShape="1">
                <a:blip r:embed="rId4"/>
                <a:stretch>
                  <a:fillRect l="-2099" b="-4321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342975" y="3951337"/>
            <a:ext cx="8451850" cy="431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15000"/>
              </a:lnSpc>
            </a:pPr>
            <a:r>
              <a:rPr lang="cs-CZ" sz="2400" dirty="0" smtClean="0"/>
              <a:t>Podíl </a:t>
            </a:r>
            <a:r>
              <a:rPr lang="cs-CZ" sz="2400" dirty="0"/>
              <a:t>záporného a kladného čísla je číslo záporné.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Rectangle 3"/>
              <p:cNvSpPr txBox="1">
                <a:spLocks noChangeArrowheads="1"/>
              </p:cNvSpPr>
              <p:nvPr/>
            </p:nvSpPr>
            <p:spPr bwMode="auto">
              <a:xfrm>
                <a:off x="342975" y="4276738"/>
                <a:ext cx="8451850" cy="9864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 eaLnBrk="1" hangingPunct="1">
                  <a:lnSpc>
                    <a:spcPct val="115000"/>
                  </a:lnSpc>
                  <a:buNone/>
                </a:pPr>
                <a:r>
                  <a:rPr lang="cs-CZ" sz="3600" b="1" dirty="0" smtClean="0">
                    <a:solidFill>
                      <a:srgbClr val="FF3300"/>
                    </a:solidFill>
                  </a:rPr>
                  <a:t>-    :    +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=    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-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             </a:t>
                </a:r>
                <a:r>
                  <a:rPr lang="cs-CZ" sz="2400" b="1" dirty="0"/>
                  <a:t>-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 </a:t>
                </a:r>
                <a:r>
                  <a:rPr lang="cs-CZ" b="1" dirty="0" smtClean="0"/>
                  <a:t>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 </a:t>
                </a:r>
                <a:r>
                  <a:rPr lang="cs-CZ" b="1" dirty="0"/>
                  <a:t>= -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/>
                  <a:t>  </a:t>
                </a:r>
                <a:r>
                  <a:rPr lang="cs-CZ" b="1" dirty="0" smtClean="0"/>
                  <a:t>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 =</a:t>
                </a:r>
                <a:r>
                  <a:rPr lang="cs-CZ" b="1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endParaRPr lang="cs-CZ" sz="2400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10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2975" y="4276738"/>
                <a:ext cx="8451850" cy="986458"/>
              </a:xfrm>
              <a:prstGeom prst="rect">
                <a:avLst/>
              </a:prstGeom>
              <a:blipFill rotWithShape="1">
                <a:blip r:embed="rId5"/>
                <a:stretch>
                  <a:fillRect l="-2163" b="-496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323528" y="5445224"/>
            <a:ext cx="8451850" cy="431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15000"/>
              </a:lnSpc>
            </a:pPr>
            <a:r>
              <a:rPr lang="cs-CZ" sz="2400" dirty="0" smtClean="0"/>
              <a:t>Podíl </a:t>
            </a:r>
            <a:r>
              <a:rPr lang="cs-CZ" sz="2400" dirty="0"/>
              <a:t>dvou záporných čísel je číslo kladné.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3"/>
              <p:cNvSpPr txBox="1">
                <a:spLocks noChangeArrowheads="1"/>
              </p:cNvSpPr>
              <p:nvPr/>
            </p:nvSpPr>
            <p:spPr bwMode="auto">
              <a:xfrm>
                <a:off x="450230" y="5733256"/>
                <a:ext cx="8586266" cy="9864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 eaLnBrk="1" hangingPunct="1">
                  <a:lnSpc>
                    <a:spcPct val="115000"/>
                  </a:lnSpc>
                  <a:buNone/>
                </a:pPr>
                <a:r>
                  <a:rPr lang="cs-CZ" sz="3600" b="1" dirty="0" smtClean="0">
                    <a:solidFill>
                      <a:srgbClr val="FF3300"/>
                    </a:solidFill>
                  </a:rPr>
                  <a:t>- 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: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    -    </a:t>
                </a:r>
                <a:r>
                  <a:rPr lang="cs-CZ" sz="3600" b="1" dirty="0">
                    <a:solidFill>
                      <a:srgbClr val="FF3300"/>
                    </a:solidFill>
                  </a:rPr>
                  <a:t>=    </a:t>
                </a:r>
                <a:r>
                  <a:rPr lang="cs-CZ" sz="3600" b="1" dirty="0" smtClean="0">
                    <a:solidFill>
                      <a:srgbClr val="FF3300"/>
                    </a:solidFill>
                  </a:rPr>
                  <a:t>+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       </a:t>
                </a:r>
                <a:r>
                  <a:rPr lang="cs-CZ" sz="2400" b="1" dirty="0" smtClean="0"/>
                  <a:t>-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 </a:t>
                </a:r>
                <a:r>
                  <a:rPr lang="cs-CZ" b="1" dirty="0" smtClean="0"/>
                  <a:t>:(-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) =</a:t>
                </a:r>
                <a:r>
                  <a:rPr lang="cs-CZ" sz="4000" b="1" dirty="0"/>
                  <a:t> </a:t>
                </a:r>
                <a:r>
                  <a:rPr lang="cs-CZ" sz="4000" b="1" dirty="0" smtClean="0"/>
                  <a:t>-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/>
                  <a:t>  </a:t>
                </a:r>
                <a:r>
                  <a:rPr lang="cs-CZ" b="1" dirty="0" smtClean="0"/>
                  <a:t>.(-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endParaRPr lang="cs-CZ" sz="2400" dirty="0" smtClean="0"/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lnSpc>
                    <a:spcPct val="80000"/>
                  </a:lnSpc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12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0230" y="5733256"/>
                <a:ext cx="8586266" cy="986458"/>
              </a:xfrm>
              <a:prstGeom prst="rect">
                <a:avLst/>
              </a:prstGeom>
              <a:blipFill rotWithShape="1">
                <a:blip r:embed="rId6"/>
                <a:stretch>
                  <a:fillRect l="-2202" b="-8642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771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  <p:bldP spid="3089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8313" y="333375"/>
            <a:ext cx="8451850" cy="374332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u="sng" dirty="0" smtClean="0"/>
              <a:t>Pamatuješ na pomůcku pro tvé počítání ?</a:t>
            </a:r>
          </a:p>
          <a:p>
            <a:pPr marL="0" indent="0" eaLnBrk="1" hangingPunct="1">
              <a:buFontTx/>
              <a:buNone/>
            </a:pPr>
            <a:r>
              <a:rPr lang="cs-CZ" sz="2400" u="sng" dirty="0" smtClean="0"/>
              <a:t>  Znáš ji již od součinu ! :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dirty="0" smtClean="0">
                <a:solidFill>
                  <a:srgbClr val="FF3300"/>
                </a:solidFill>
              </a:rPr>
              <a:t>+ :+ = +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dirty="0" smtClean="0">
                <a:solidFill>
                  <a:srgbClr val="FF3300"/>
                </a:solidFill>
              </a:rPr>
              <a:t>+ : - = -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dirty="0" smtClean="0">
                <a:solidFill>
                  <a:srgbClr val="FF3300"/>
                </a:solidFill>
              </a:rPr>
              <a:t>- : + = -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dirty="0" smtClean="0">
                <a:solidFill>
                  <a:srgbClr val="FF3300"/>
                </a:solidFill>
              </a:rPr>
              <a:t>- : -  = +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dirty="0" smtClean="0"/>
              <a:t>Pomůcka rovněž platí i pro více činitelů !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3"/>
              <p:cNvSpPr txBox="1">
                <a:spLocks noChangeArrowheads="1"/>
              </p:cNvSpPr>
              <p:nvPr/>
            </p:nvSpPr>
            <p:spPr bwMode="auto">
              <a:xfrm>
                <a:off x="506264" y="4137025"/>
                <a:ext cx="2952750" cy="20891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20000"/>
                  </a:spcBef>
                </a:pPr>
                <a:r>
                  <a:rPr lang="cs-CZ" sz="2400" b="1" u="sng" dirty="0" smtClean="0"/>
                  <a:t>Příklad 1</a:t>
                </a:r>
              </a:p>
              <a:p>
                <a:pPr eaLnBrk="1" hangingPunct="1">
                  <a:spcBef>
                    <a:spcPct val="20000"/>
                  </a:spcBef>
                  <a:buFontTx/>
                  <a:buAutoNum type="alphaLcParenR"/>
                </a:pP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a:rPr lang="cs-CZ" sz="2400" b="0" i="0" smtClean="0">
                        <a:latin typeface="Cambria Math"/>
                      </a:rPr>
                      <m:t>: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(-8) =</a:t>
                </a:r>
              </a:p>
              <a:p>
                <a:pPr eaLnBrk="1" hangingPunct="1">
                  <a:spcBef>
                    <a:spcPct val="20000"/>
                  </a:spcBef>
                  <a:buFontTx/>
                  <a:buAutoNum type="alphaLcParenR"/>
                </a:pPr>
                <a:r>
                  <a:rPr lang="cs-CZ" sz="2400" dirty="0"/>
                  <a:t> -5 </a:t>
                </a:r>
                <a:r>
                  <a:rPr lang="cs-CZ" sz="2400" dirty="0" smtClean="0"/>
                  <a:t>:(-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) </a:t>
                </a:r>
                <a:r>
                  <a:rPr lang="cs-CZ" sz="2400" dirty="0"/>
                  <a:t>=</a:t>
                </a:r>
              </a:p>
              <a:p>
                <a:pPr eaLnBrk="1" hangingPunct="1">
                  <a:spcBef>
                    <a:spcPct val="20000"/>
                  </a:spcBef>
                  <a:buFontTx/>
                  <a:buAutoNum type="alphaLcParenR"/>
                </a:pPr>
                <a:r>
                  <a:rPr lang="cs-CZ" sz="2400" dirty="0"/>
                  <a:t>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):(-2) </a:t>
                </a:r>
                <a:r>
                  <a:rPr lang="cs-CZ" sz="2400" dirty="0"/>
                  <a:t>=</a:t>
                </a:r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b="1" u="sng" dirty="0">
                    <a:solidFill>
                      <a:srgbClr val="00B050"/>
                    </a:solidFill>
                  </a:rPr>
                  <a:t>        </a:t>
                </a:r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b="1" u="sng" dirty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7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6264" y="4137025"/>
                <a:ext cx="2952750" cy="2089150"/>
              </a:xfrm>
              <a:prstGeom prst="rect">
                <a:avLst/>
              </a:prstGeom>
              <a:blipFill rotWithShape="1">
                <a:blip r:embed="rId3"/>
                <a:stretch>
                  <a:fillRect l="-3099" t="-2047" b="-1403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3"/>
              <p:cNvSpPr txBox="1">
                <a:spLocks noChangeArrowheads="1"/>
              </p:cNvSpPr>
              <p:nvPr/>
            </p:nvSpPr>
            <p:spPr bwMode="auto">
              <a:xfrm>
                <a:off x="4424808" y="4562324"/>
                <a:ext cx="4088097" cy="2209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20000"/>
                  </a:spcBef>
                </a:pPr>
                <a:r>
                  <a:rPr lang="cs-CZ" sz="2400" dirty="0" smtClean="0"/>
                  <a:t>d)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:(-0,3 </a:t>
                </a:r>
                <a:r>
                  <a:rPr lang="cs-CZ" sz="2400" dirty="0"/>
                  <a:t>) =</a:t>
                </a:r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dirty="0"/>
                  <a:t>e) -7 </a:t>
                </a:r>
                <a:r>
                  <a:rPr lang="cs-CZ" sz="2400" dirty="0" smtClean="0"/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    </a:t>
                </a:r>
                <a:r>
                  <a:rPr lang="cs-CZ" sz="2400" dirty="0"/>
                  <a:t>=</a:t>
                </a:r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dirty="0"/>
                  <a:t>f)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:(-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) </a:t>
                </a:r>
                <a:r>
                  <a:rPr lang="cs-CZ" sz="2400" dirty="0" smtClean="0"/>
                  <a:t>=</a:t>
                </a:r>
                <a:endParaRPr lang="cs-CZ" sz="2400" dirty="0"/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b="1" u="sng" dirty="0">
                    <a:solidFill>
                      <a:srgbClr val="00B050"/>
                    </a:solidFill>
                  </a:rPr>
                  <a:t>        </a:t>
                </a:r>
              </a:p>
              <a:p>
                <a:pPr eaLnBrk="1" hangingPunct="1">
                  <a:spcBef>
                    <a:spcPct val="20000"/>
                  </a:spcBef>
                </a:pPr>
                <a:r>
                  <a:rPr lang="cs-CZ" sz="2400" b="1" u="sng" dirty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8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24808" y="4562324"/>
                <a:ext cx="4088097" cy="2209800"/>
              </a:xfrm>
              <a:prstGeom prst="rect">
                <a:avLst/>
              </a:prstGeom>
              <a:blipFill rotWithShape="1">
                <a:blip r:embed="rId4"/>
                <a:stretch>
                  <a:fillRect l="-2388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ástupný symbol pro text 7"/>
          <p:cNvSpPr txBox="1">
            <a:spLocks/>
          </p:cNvSpPr>
          <p:nvPr/>
        </p:nvSpPr>
        <p:spPr>
          <a:xfrm>
            <a:off x="3649823" y="1520788"/>
            <a:ext cx="4863083" cy="151216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FontTx/>
              <a:buNone/>
            </a:pPr>
            <a:r>
              <a:rPr lang="cs-CZ" sz="2400" dirty="0" smtClean="0"/>
              <a:t>Stejně jako u součinu platí, </a:t>
            </a:r>
            <a:r>
              <a:rPr lang="cs-CZ" sz="2400" dirty="0"/>
              <a:t>že stačí lichý počet znamínek </a:t>
            </a:r>
            <a:r>
              <a:rPr lang="cs-CZ" sz="2400" b="1" dirty="0" smtClean="0">
                <a:solidFill>
                  <a:srgbClr val="FF3300"/>
                </a:solidFill>
              </a:rPr>
              <a:t>–</a:t>
            </a:r>
          </a:p>
          <a:p>
            <a:pPr marL="0" indent="0" eaLnBrk="1" hangingPunct="1">
              <a:buFontTx/>
              <a:buNone/>
            </a:pPr>
            <a:r>
              <a:rPr lang="cs-CZ" sz="2400" dirty="0" smtClean="0"/>
              <a:t> </a:t>
            </a:r>
            <a:r>
              <a:rPr lang="cs-CZ" sz="2400" dirty="0"/>
              <a:t>a výsledek je také </a:t>
            </a:r>
            <a:r>
              <a:rPr lang="cs-CZ" sz="2400" b="1" dirty="0">
                <a:solidFill>
                  <a:srgbClr val="FF3300"/>
                </a:solidFill>
              </a:rPr>
              <a:t>–</a:t>
            </a:r>
            <a:r>
              <a:rPr lang="cs-CZ" sz="2400" dirty="0"/>
              <a:t> </a:t>
            </a:r>
            <a:r>
              <a:rPr lang="cs-CZ" sz="2400" dirty="0" smtClean="0"/>
              <a:t>!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28"/>
              <p:cNvSpPr txBox="1">
                <a:spLocks noChangeArrowheads="1"/>
              </p:cNvSpPr>
              <p:nvPr/>
            </p:nvSpPr>
            <p:spPr bwMode="auto">
              <a:xfrm>
                <a:off x="2123728" y="4566741"/>
                <a:ext cx="230108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dirty="0" smtClean="0">
                        <a:latin typeface="Cambria Math"/>
                      </a:rPr>
                      <m:t>.</m:t>
                    </m:r>
                    <m:r>
                      <a:rPr lang="cs-CZ" sz="2400" b="0" i="1" dirty="0" smtClean="0">
                        <a:latin typeface="Cambria Math"/>
                      </a:rPr>
                      <m:t>(</m:t>
                    </m:r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 smtClean="0"/>
                  <a:t>) =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-</a:t>
                </a:r>
                <a:r>
                  <a:rPr lang="cs-CZ" sz="2400" b="1" dirty="0">
                    <a:solidFill>
                      <a:srgbClr val="FF0000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23728" y="4566741"/>
                <a:ext cx="2301081" cy="624082"/>
              </a:xfrm>
              <a:prstGeom prst="rect">
                <a:avLst/>
              </a:prstGeom>
              <a:blipFill rotWithShape="1">
                <a:blip r:embed="rId5"/>
                <a:stretch>
                  <a:fillRect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28"/>
              <p:cNvSpPr txBox="1">
                <a:spLocks noChangeArrowheads="1"/>
              </p:cNvSpPr>
              <p:nvPr/>
            </p:nvSpPr>
            <p:spPr bwMode="auto">
              <a:xfrm>
                <a:off x="2150418" y="5228894"/>
                <a:ext cx="2301081" cy="6258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-5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0" dirty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  <m:r>
                      <a:rPr lang="cs-CZ" sz="2400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(</m:t>
                    </m:r>
                    <m:r>
                      <m:rPr>
                        <m:nor/>
                      </m:rPr>
                      <a:rPr lang="cs-CZ" sz="2400" dirty="0">
                        <a:solidFill>
                          <a:schemeClr val="tx1"/>
                        </a:solidFill>
                      </a:rPr>
                      <m:t>−</m:t>
                    </m:r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) </a:t>
                </a:r>
                <a:r>
                  <a:rPr lang="cs-CZ" sz="2400" dirty="0" smtClean="0"/>
                  <a:t>=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25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50418" y="5228894"/>
                <a:ext cx="2301081" cy="625812"/>
              </a:xfrm>
              <a:prstGeom prst="rect">
                <a:avLst/>
              </a:prstGeom>
              <a:blipFill rotWithShape="1">
                <a:blip r:embed="rId6"/>
                <a:stretch>
                  <a:fillRect l="-531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28"/>
              <p:cNvSpPr txBox="1">
                <a:spLocks noChangeArrowheads="1"/>
              </p:cNvSpPr>
              <p:nvPr/>
            </p:nvSpPr>
            <p:spPr bwMode="auto">
              <a:xfrm>
                <a:off x="2308473" y="5819473"/>
                <a:ext cx="230108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atin typeface="Cambria Math"/>
                      </a:rPr>
                      <m:t>.</m:t>
                    </m:r>
                    <m:r>
                      <a:rPr lang="cs-CZ" sz="2400" b="0" i="1" dirty="0" smtClean="0">
                        <a:latin typeface="Cambria Math"/>
                      </a:rPr>
                      <m:t>(</m:t>
                    </m:r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) =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0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08473" y="5819473"/>
                <a:ext cx="2301081" cy="624082"/>
              </a:xfrm>
              <a:prstGeom prst="rect">
                <a:avLst/>
              </a:prstGeom>
              <a:blipFill rotWithShape="1">
                <a:blip r:embed="rId7"/>
                <a:stretch>
                  <a:fillRect l="-4244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8"/>
              <p:cNvSpPr txBox="1">
                <a:spLocks noChangeArrowheads="1"/>
              </p:cNvSpPr>
              <p:nvPr/>
            </p:nvSpPr>
            <p:spPr bwMode="auto">
              <a:xfrm>
                <a:off x="6252852" y="4557518"/>
                <a:ext cx="376979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dirty="0" smtClean="0">
                        <a:latin typeface="Cambria Math"/>
                      </a:rPr>
                      <m:t>.</m:t>
                    </m:r>
                    <m:r>
                      <a:rPr lang="cs-CZ" sz="2400" b="0" i="1" dirty="0" smtClean="0">
                        <a:latin typeface="Cambria Math"/>
                      </a:rPr>
                      <m:t>(</m:t>
                    </m:r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)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=-</a:t>
                </a:r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30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-</a:t>
                </a:r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52852" y="4557518"/>
                <a:ext cx="3769791" cy="624082"/>
              </a:xfrm>
              <a:prstGeom prst="rect">
                <a:avLst/>
              </a:prstGeom>
              <a:blipFill rotWithShape="1">
                <a:blip r:embed="rId8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8"/>
              <p:cNvSpPr txBox="1">
                <a:spLocks noChangeArrowheads="1"/>
              </p:cNvSpPr>
              <p:nvPr/>
            </p:nvSpPr>
            <p:spPr bwMode="auto">
              <a:xfrm>
                <a:off x="6287554" y="5181600"/>
                <a:ext cx="376979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-7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0" dirty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  <m:r>
                      <a:rPr lang="cs-CZ" sz="2400" b="0" i="0" dirty="0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</a:t>
                </a:r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 35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2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87554" y="5181600"/>
                <a:ext cx="3769791" cy="624082"/>
              </a:xfrm>
              <a:prstGeom prst="rect">
                <a:avLst/>
              </a:prstGeom>
              <a:blipFill rotWithShape="1">
                <a:blip r:embed="rId9"/>
                <a:stretch>
                  <a:fillRect l="-2423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8"/>
              <p:cNvSpPr txBox="1">
                <a:spLocks noChangeArrowheads="1"/>
              </p:cNvSpPr>
              <p:nvPr/>
            </p:nvSpPr>
            <p:spPr bwMode="auto">
              <a:xfrm>
                <a:off x="6156176" y="5795855"/>
                <a:ext cx="376979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  <a:cs typeface="Arial" charset="0"/>
                  </a:rPr>
                  <a:t>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/>
                  <a:t>)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 </a:t>
                </a:r>
                <a:r>
                  <a:rPr lang="cs-CZ" sz="2400" dirty="0" smtClean="0">
                    <a:solidFill>
                      <a:schemeClr val="tx1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3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156176" y="5795855"/>
                <a:ext cx="3769791" cy="624082"/>
              </a:xfrm>
              <a:prstGeom prst="rect">
                <a:avLst/>
              </a:prstGeom>
              <a:blipFill rotWithShape="1">
                <a:blip r:embed="rId10"/>
                <a:stretch>
                  <a:fillRect l="-324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0807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000"/>
                            </p:stCondLst>
                            <p:childTnLst>
                              <p:par>
                                <p:cTn id="6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1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1"/>
              </p:nvPr>
            </p:nvSpPr>
            <p:spPr>
              <a:xfrm>
                <a:off x="251520" y="890341"/>
                <a:ext cx="2808312" cy="5729534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 2</a:t>
                </a:r>
                <a:r>
                  <a:rPr lang="cs-CZ" sz="2400" b="1" dirty="0" smtClean="0"/>
                  <a:t> </a:t>
                </a:r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: (-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) 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b)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:</a:t>
                </a:r>
                <a:r>
                  <a:rPr lang="cs-CZ" sz="2400" dirty="0" smtClean="0"/>
                  <a:t> 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   =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c) (-1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) </a:t>
                </a:r>
                <a:r>
                  <a:rPr lang="cs-CZ" sz="2400" dirty="0"/>
                  <a:t>: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   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d)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 </a:t>
                </a:r>
                <a:r>
                  <a:rPr lang="cs-CZ" sz="2400" dirty="0" smtClean="0"/>
                  <a:t>:(- 3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) 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/>
                  <a:t>e</a:t>
                </a:r>
                <a:r>
                  <a:rPr lang="cs-CZ" sz="2400" dirty="0" smtClean="0"/>
                  <a:t>)  -1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 :</a:t>
                </a:r>
                <a:r>
                  <a:rPr lang="cs-CZ" sz="2400" dirty="0" smtClean="0"/>
                  <a:t>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   =</a:t>
                </a:r>
                <a:endParaRPr lang="cs-CZ" sz="2400" dirty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1"/>
              </p:nvPr>
            </p:nvSpPr>
            <p:spPr>
              <a:xfrm>
                <a:off x="251520" y="890341"/>
                <a:ext cx="2808312" cy="5729534"/>
              </a:xfrm>
              <a:blipFill rotWithShape="1">
                <a:blip r:embed="rId3"/>
                <a:stretch>
                  <a:fillRect l="-3254" t="-7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05" name="TextovéPole 28"/>
              <p:cNvSpPr txBox="1">
                <a:spLocks noChangeArrowheads="1"/>
              </p:cNvSpPr>
              <p:nvPr/>
            </p:nvSpPr>
            <p:spPr bwMode="auto">
              <a:xfrm>
                <a:off x="2602707" y="1340768"/>
                <a:ext cx="5209653" cy="6496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: </a:t>
                </a:r>
                <a:r>
                  <a:rPr lang="cs-CZ" sz="2400" dirty="0"/>
                  <a:t>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) </a:t>
                </a:r>
                <a:r>
                  <a:rPr lang="cs-CZ" sz="2400" dirty="0" smtClean="0"/>
                  <a:t>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:r>
                  <a:rPr lang="cs-CZ" sz="2400" dirty="0"/>
                  <a:t>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sz="2400" dirty="0"/>
                  <a:t>)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>
                        <a:solidFill>
                          <a:schemeClr val="tx1"/>
                        </a:solidFill>
                      </a:rPr>
                      <m:t>=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33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33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33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05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02707" y="1340768"/>
                <a:ext cx="5209653" cy="649665"/>
              </a:xfrm>
              <a:prstGeom prst="rect">
                <a:avLst/>
              </a:prstGeom>
              <a:blipFill rotWithShape="1">
                <a:blip r:embed="rId4"/>
                <a:stretch>
                  <a:fillRect l="-1871" b="-467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text 7"/>
          <p:cNvSpPr txBox="1">
            <a:spLocks/>
          </p:cNvSpPr>
          <p:nvPr/>
        </p:nvSpPr>
        <p:spPr>
          <a:xfrm>
            <a:off x="323528" y="163514"/>
            <a:ext cx="8748712" cy="64901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Násobíme racionální čísla.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8"/>
              <p:cNvSpPr txBox="1">
                <a:spLocks noChangeArrowheads="1"/>
              </p:cNvSpPr>
              <p:nvPr/>
            </p:nvSpPr>
            <p:spPr bwMode="auto">
              <a:xfrm>
                <a:off x="2547616" y="2420888"/>
                <a:ext cx="5418806" cy="6258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: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 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400" dirty="0" smtClean="0"/>
                  <a:t>  = </a:t>
                </a:r>
                <a:r>
                  <a:rPr lang="cs-CZ" sz="2400" b="1" dirty="0" smtClean="0">
                    <a:solidFill>
                      <a:srgbClr val="FF33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330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0" smtClean="0">
                        <a:solidFill>
                          <a:srgbClr val="FF3300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26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47616" y="2420888"/>
                <a:ext cx="5418806" cy="625812"/>
              </a:xfrm>
              <a:prstGeom prst="rect">
                <a:avLst/>
              </a:prstGeom>
              <a:blipFill rotWithShape="1">
                <a:blip r:embed="rId5"/>
                <a:stretch>
                  <a:fillRect l="-1800" b="-6796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8"/>
              <p:cNvSpPr txBox="1">
                <a:spLocks noChangeArrowheads="1"/>
              </p:cNvSpPr>
              <p:nvPr/>
            </p:nvSpPr>
            <p:spPr bwMode="auto">
              <a:xfrm>
                <a:off x="2547616" y="3448050"/>
                <a:ext cx="4938339" cy="6430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)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sz="2400" dirty="0" smtClean="0"/>
                  <a:t> 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2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47616" y="3448050"/>
                <a:ext cx="4938339" cy="643061"/>
              </a:xfrm>
              <a:prstGeom prst="rect">
                <a:avLst/>
              </a:prstGeom>
              <a:blipFill rotWithShape="1">
                <a:blip r:embed="rId6"/>
                <a:stretch>
                  <a:fillRect l="-247" b="-571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8"/>
              <p:cNvSpPr txBox="1">
                <a:spLocks noChangeArrowheads="1"/>
              </p:cNvSpPr>
              <p:nvPr/>
            </p:nvSpPr>
            <p:spPr bwMode="auto">
              <a:xfrm>
                <a:off x="2489361" y="4580731"/>
                <a:ext cx="5436344" cy="64075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: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 smtClean="0"/>
                  <a:t>) =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400" dirty="0"/>
                  <a:t>)</a:t>
                </a:r>
                <a:r>
                  <a:rPr lang="cs-CZ" sz="2400" dirty="0" smtClean="0"/>
                  <a:t>=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40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28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89361" y="4580731"/>
                <a:ext cx="5436344" cy="640753"/>
              </a:xfrm>
              <a:prstGeom prst="rect">
                <a:avLst/>
              </a:prstGeom>
              <a:blipFill rotWithShape="1">
                <a:blip r:embed="rId7"/>
                <a:stretch>
                  <a:fillRect b="-471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9" name="TextovéPole 28"/>
              <p:cNvSpPr txBox="1">
                <a:spLocks noChangeArrowheads="1"/>
              </p:cNvSpPr>
              <p:nvPr/>
            </p:nvSpPr>
            <p:spPr bwMode="auto">
              <a:xfrm>
                <a:off x="2547616" y="5517232"/>
                <a:ext cx="6110609" cy="64921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=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r>
                      <m:rPr>
                        <m:nor/>
                      </m:rPr>
                      <a:rPr lang="cs-CZ" sz="2400" dirty="0" smtClean="0">
                        <a:solidFill>
                          <a:srgbClr val="FF0000"/>
                        </a:solidFill>
                      </a:rPr>
                      <m:t>−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47616" y="5517232"/>
                <a:ext cx="6110609" cy="649217"/>
              </a:xfrm>
              <a:prstGeom prst="rect">
                <a:avLst/>
              </a:prstGeom>
              <a:blipFill rotWithShape="1">
                <a:blip r:embed="rId8"/>
                <a:stretch>
                  <a:fillRect l="-1597" b="-3738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text 7"/>
          <p:cNvSpPr txBox="1">
            <a:spLocks/>
          </p:cNvSpPr>
          <p:nvPr/>
        </p:nvSpPr>
        <p:spPr>
          <a:xfrm>
            <a:off x="4272099" y="163514"/>
            <a:ext cx="4644256" cy="64901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Pozor na smíšená čísla !</a:t>
            </a:r>
          </a:p>
        </p:txBody>
      </p:sp>
    </p:spTree>
    <p:extLst>
      <p:ext uri="{BB962C8B-B14F-4D97-AF65-F5344CB8AC3E}">
        <p14:creationId xmlns:p14="http://schemas.microsoft.com/office/powerpoint/2010/main" val="405642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2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</a:t>
            </a:r>
            <a:r>
              <a:rPr lang="cs-CZ" sz="2000"/>
              <a:t>Michal Divíšek</a:t>
            </a:r>
            <a:endParaRPr lang="cs-CZ" sz="2000" dirty="0"/>
          </a:p>
        </p:txBody>
      </p:sp>
      <p:sp>
        <p:nvSpPr>
          <p:cNvPr id="21506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blipFill rotWithShape="1">
          <a:blip xmlns:r="http://schemas.openxmlformats.org/officeDocument/2006/relationships" r:embed="rId1"/>
          <a:stretch>
            <a:fillRect l="-1076" b="-3774"/>
          </a:stretch>
        </a:blipFill>
        <a:ln>
          <a:noFill/>
        </a:ln>
        <a:extLs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a:spPr>
      <a:bodyPr/>
      <a:lstStyle>
        <a:defPPr>
          <a:defRPr>
            <a:noFill/>
          </a:defRPr>
        </a:defPPr>
      </a:lstStyle>
    </a:tx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1659</TotalTime>
  <Words>802</Words>
  <Application>Microsoft Office PowerPoint</Application>
  <PresentationFormat>Předvádění na obrazovce (4:3)</PresentationFormat>
  <Paragraphs>111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RACIONÁLNÍ ČÍSLA 9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Notebook4</cp:lastModifiedBy>
  <cp:revision>157</cp:revision>
  <dcterms:created xsi:type="dcterms:W3CDTF">2011-04-20T17:56:56Z</dcterms:created>
  <dcterms:modified xsi:type="dcterms:W3CDTF">2012-12-23T20:08:13Z</dcterms:modified>
</cp:coreProperties>
</file>