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84" r:id="rId3"/>
    <p:sldId id="285" r:id="rId4"/>
    <p:sldId id="261" r:id="rId5"/>
    <p:sldId id="266" r:id="rId6"/>
    <p:sldId id="269" r:id="rId7"/>
    <p:sldId id="277" r:id="rId8"/>
    <p:sldId id="278" r:id="rId9"/>
    <p:sldId id="268" r:id="rId10"/>
    <p:sldId id="263" r:id="rId11"/>
    <p:sldId id="280" r:id="rId12"/>
    <p:sldId id="267" r:id="rId13"/>
    <p:sldId id="276" r:id="rId14"/>
    <p:sldId id="281" r:id="rId15"/>
    <p:sldId id="283" r:id="rId16"/>
    <p:sldId id="260" r:id="rId17"/>
    <p:sldId id="27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34" autoAdjust="0"/>
    <p:restoredTop sz="94660"/>
  </p:normalViewPr>
  <p:slideViewPr>
    <p:cSldViewPr>
      <p:cViewPr>
        <p:scale>
          <a:sx n="81" d="100"/>
          <a:sy n="81" d="100"/>
        </p:scale>
        <p:origin x="-318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VY_32_INOVACE_NEKOVOVÉ_NEROSTY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LinFactNeighborX="-238" custLinFactNeighborY="45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Neživá příroda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87852" y="259228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VY_32_INOVACE_NEKOVOVÉ_NEROSTY</a:t>
          </a:r>
          <a:endParaRPr lang="cs-CZ" sz="2000" kern="1200" dirty="0" smtClean="0"/>
        </a:p>
      </dsp:txBody>
      <dsp:txXfrm>
        <a:off x="287852" y="2592288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c/Selpologne.jpg" TargetMode="External"/><Relationship Id="rId3" Type="http://schemas.openxmlformats.org/officeDocument/2006/relationships/image" Target="../media/image3.png"/><Relationship Id="rId7" Type="http://schemas.microsoft.com/office/2007/relationships/hdphoto" Target="../media/hdphoto2.wdp"/><Relationship Id="rId2" Type="http://schemas.openxmlformats.org/officeDocument/2006/relationships/hyperlink" Target="//upload.wikimedia.org/wikipedia/commons/a/a7/Cullinan_copie_1(R%C3%A9publique_d'Afrique_du_Sud)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hyperlink" Target="//upload.wikimedia.org/wikipedia/commons/c/ce/Quartz_Br%C3%A9sil.jpg" TargetMode="External"/><Relationship Id="rId10" Type="http://schemas.microsoft.com/office/2007/relationships/hdphoto" Target="../media/hdphoto3.wdp"/><Relationship Id="rId4" Type="http://schemas.microsoft.com/office/2007/relationships/hdphoto" Target="../media/hdphoto1.wdp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microsoft.com/office/2007/relationships/hdphoto" Target="../media/hdphoto4.wdp"/><Relationship Id="rId2" Type="http://schemas.openxmlformats.org/officeDocument/2006/relationships/hyperlink" Target="//upload.wikimedia.org/wikipedia/commons/c/ce/Quartz_Br%C3%A9sil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hyperlink" Target="//upload.wikimedia.org/wikipedia/commons/4/43/Agate_-_Krusne_Hory_-_Cerny_potok_Locality.jpg" TargetMode="Externa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microsoft.com/office/2007/relationships/hdphoto" Target="../media/hdphoto6.wdp"/><Relationship Id="rId2" Type="http://schemas.openxmlformats.org/officeDocument/2006/relationships/hyperlink" Target="//upload.wikimedia.org/wikipedia/commons/d/d3/Uncut_Rose_Quartz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hyperlink" Target="//upload.wikimedia.org/wikipedia/commons/a/a3/Am%C3%A9thystre_sceptre2.jpg" TargetMode="External"/><Relationship Id="rId4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microsoft.com/office/2007/relationships/hdphoto" Target="../media/hdphoto8.wdp"/><Relationship Id="rId2" Type="http://schemas.openxmlformats.org/officeDocument/2006/relationships/hyperlink" Target="//upload.wikimedia.org/wikipedia/commons/e/e8/Citrine_1_(Russie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hyperlink" Target="//upload.wikimedia.org/wikipedia/commons/4/42/Jasper.pebble.600pix.jpg" TargetMode="External"/><Relationship Id="rId4" Type="http://schemas.microsoft.com/office/2007/relationships/hdphoto" Target="../media/hdphoto7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microsoft.com/office/2007/relationships/hdphoto" Target="../media/hdphoto9.wdp"/><Relationship Id="rId2" Type="http://schemas.openxmlformats.org/officeDocument/2006/relationships/hyperlink" Target="//upload.wikimedia.org/wikipedia/commons/a/a7/Cullinan_copie_1(R%C3%A9publique_d'Afrique_du_Sud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hyperlink" Target="//upload.wikimedia.org/wikipedia/commons/8/87/Cullinan_Diamond_and_some_of_its_cuts_-_copy.jpg" TargetMode="Externa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image" Target="../media/image12.gif"/><Relationship Id="rId7" Type="http://schemas.openxmlformats.org/officeDocument/2006/relationships/image" Target="../media/image14.png"/><Relationship Id="rId2" Type="http://schemas.openxmlformats.org/officeDocument/2006/relationships/hyperlink" Target="//upload.wikimedia.org/wikipedia/commons/2/20/AEW_diamond_solo_white.gi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1/15/Hope_Diamond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6/6f/Brillanten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eliczka.eu/pl/11979/4700/Wieliczka-m&#283;sto_na_soli.html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youtube.com/watch?v=W9Dz9VlLI-c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8196728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1024467" y="2492896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</a:t>
            </a:r>
            <a:r>
              <a:rPr lang="cs-CZ" dirty="0" smtClean="0"/>
              <a:t>představuje </a:t>
            </a:r>
            <a:r>
              <a:rPr lang="cs-CZ" dirty="0" smtClean="0"/>
              <a:t>žákům </a:t>
            </a:r>
            <a:r>
              <a:rPr lang="cs-CZ" dirty="0" smtClean="0"/>
              <a:t>nekovové </a:t>
            </a:r>
            <a:r>
              <a:rPr lang="cs-CZ" dirty="0" smtClean="0"/>
              <a:t>nerosty, jejich </a:t>
            </a:r>
            <a:r>
              <a:rPr lang="cs-CZ" dirty="0" smtClean="0"/>
              <a:t>výskyt (podobu), těžbu</a:t>
            </a:r>
            <a:endParaRPr lang="cs-CZ" dirty="0" smtClean="0"/>
          </a:p>
          <a:p>
            <a:pPr algn="just"/>
            <a:r>
              <a:rPr lang="cs-CZ" dirty="0" smtClean="0"/>
              <a:t>Je určen pro žáky 5. ročníku.</a:t>
            </a:r>
          </a:p>
          <a:p>
            <a:pPr algn="just"/>
            <a:r>
              <a:rPr lang="cs-CZ" dirty="0" smtClean="0"/>
              <a:t>Časová dotace – 25 minut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Snímky 4-13 jsou výkladové, s fotografiemi nerostů, snímek 12 odkazuje na solný důl </a:t>
            </a:r>
            <a:r>
              <a:rPr lang="cs-CZ" dirty="0" err="1" smtClean="0"/>
              <a:t>Wieliczka</a:t>
            </a:r>
            <a:endParaRPr lang="cs-CZ" dirty="0" smtClean="0"/>
          </a:p>
          <a:p>
            <a:pPr algn="just"/>
            <a:r>
              <a:rPr lang="cs-CZ" dirty="0" err="1" smtClean="0"/>
              <a:t>Slide</a:t>
            </a:r>
            <a:r>
              <a:rPr lang="cs-CZ" dirty="0" smtClean="0"/>
              <a:t> 15 – zábavné procvičení s překvapením. Postupné odkrývání políček s otázkou, pokud je odpověď správná (kontrola učitele), může dítě kliknutím odsunout část schovaného obrázku. Po odkrytí celého obrázku kliknutím na ikonu „informace“ děti shlédnou video </a:t>
            </a:r>
            <a:r>
              <a:rPr lang="cs-CZ" dirty="0" smtClean="0"/>
              <a:t>s deseti </a:t>
            </a:r>
            <a:r>
              <a:rPr lang="cs-CZ" dirty="0" smtClean="0"/>
              <a:t>největšími diamanty světa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 smtClean="0"/>
              <a:t>obsahuje </a:t>
            </a:r>
            <a:r>
              <a:rPr lang="cs-CZ" dirty="0" smtClean="0"/>
              <a:t>17 stran </a:t>
            </a:r>
            <a:r>
              <a:rPr lang="cs-CZ" dirty="0" smtClean="0"/>
              <a:t>a je určen k </a:t>
            </a:r>
            <a:r>
              <a:rPr lang="cs-CZ" dirty="0" smtClean="0"/>
              <a:t>inovativní </a:t>
            </a:r>
            <a:r>
              <a:rPr lang="cs-CZ" dirty="0" smtClean="0"/>
              <a:t>výuce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743252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12976"/>
            <a:ext cx="8229600" cy="1252728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NEKOVOVÉ NEROSTY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2084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 nekovové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05447" y="1715616"/>
            <a:ext cx="1212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Křemen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30225" y="3140968"/>
            <a:ext cx="1279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Diamant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204864"/>
            <a:ext cx="21084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Sůl kamenná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8" name="Picture 2" descr="Soubor:Cullinan copie 1(République d'Afrique du Sud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578" b="89831" l="10000" r="92375">
                        <a14:foregroundMark x1="41250" y1="3766" x2="42125" y2="14689"/>
                        <a14:foregroundMark x1="92375" y1="66102" x2="87375" y2="67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821578"/>
            <a:ext cx="4251441" cy="282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Soubor:Quartz Brésil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667" b="97667" l="3409" r="96591">
                        <a14:foregroundMark x1="59375" y1="15333" x2="57670" y2="2833"/>
                        <a14:foregroundMark x1="87358" y1="73833" x2="96591" y2="74833"/>
                        <a14:foregroundMark x1="93324" y1="65333" x2="95313" y2="64000"/>
                        <a14:foregroundMark x1="32813" y1="87333" x2="31676" y2="97833"/>
                        <a14:foregroundMark x1="3409" y1="59333" x2="9517" y2="58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65" y="2137689"/>
            <a:ext cx="3030276" cy="258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Selpologne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575" y="1967335"/>
            <a:ext cx="3955660" cy="3600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00720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jeden z nejrozšířenějších nerostů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156" y="938717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Křemen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0720" y="5374869"/>
            <a:ext cx="7445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vzácné odrůdy(polodrahokamy) šperkařství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0720" y="2482660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součást různých hornin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600721" y="4287688"/>
            <a:ext cx="69313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použití: sklářský průmysl (jedna ze surovin pro výrobu skla)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720" y="3200508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většinou bílý, ale i čirý, růžový, žlutý,  fialový, hnědý, černý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5517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61795" y="836712"/>
            <a:ext cx="36204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Odrůdy křemene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6058907" y="185438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achát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flipH="1">
            <a:off x="1593129" y="185438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křišťál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" name="Picture 2" descr="Soubor:Quartz Brési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67" b="97667" l="3409" r="96591">
                        <a14:foregroundMark x1="59375" y1="15333" x2="57670" y2="2833"/>
                        <a14:foregroundMark x1="87358" y1="73833" x2="96591" y2="74833"/>
                        <a14:foregroundMark x1="93324" y1="65333" x2="95313" y2="64000"/>
                        <a14:foregroundMark x1="32813" y1="87333" x2="31676" y2="97833"/>
                        <a14:foregroundMark x1="3409" y1="59333" x2="9517" y2="58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3" y="2636912"/>
            <a:ext cx="4068419" cy="346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Soubor:Agate - Krusne Hory - Cerny potok Locality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064" b="96435" l="10000" r="90000">
                        <a14:foregroundMark x1="48500" y1="15760" x2="46375" y2="2251"/>
                        <a14:foregroundMark x1="54750" y1="88555" x2="55375" y2="964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154285"/>
            <a:ext cx="4427812" cy="2950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38811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flipH="1">
            <a:off x="1619672" y="1844825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růženín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6164424" y="184482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ametyst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050" name="Picture 2" descr="Soubor:Uncut Rose Quartz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60" y="2420888"/>
            <a:ext cx="4464495" cy="3968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Améthystre sceptre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44825"/>
            <a:ext cx="3784104" cy="4644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73770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flipH="1">
            <a:off x="1979712" y="188429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citrín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6164424" y="184482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jaspis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074" name="Picture 2" descr="Soubor:Citrine 1 (Russie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825" b="97928" l="10000" r="90000">
                        <a14:foregroundMark x1="59125" y1="3013" x2="58125" y2="15254"/>
                        <a14:foregroundMark x1="67250" y1="97928" x2="60750" y2="807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39081"/>
            <a:ext cx="4860032" cy="322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Jasper.pebble.600pix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170" b="96160" l="10000" r="90000">
                        <a14:foregroundMark x1="34074" y1="2504" x2="35556" y2="10351"/>
                        <a14:foregroundMark x1="21667" y1="17028" x2="19074" y2="17362"/>
                        <a14:foregroundMark x1="62037" y1="87646" x2="64074" y2="94825"/>
                        <a14:foregroundMark x1="66481" y1="96160" x2="66111" y2="92988"/>
                        <a14:foregroundMark x1="21296" y1="25876" x2="21296" y2="25876"/>
                        <a14:foregroundMark x1="21296" y1="25876" x2="18889" y2="258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64904"/>
            <a:ext cx="3366028" cy="3733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9163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83156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nejvzácnější, nejdražší, nejtvrdší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156" y="938717"/>
            <a:ext cx="26206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Diamant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3156" y="5321080"/>
            <a:ext cx="74452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hmotnost uváděna v karátech (diamant o hmotnosti 1g má 5 karátů)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3156" y="2469213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barvy: čirý, modrý, růžový, žlutý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156" y="3173614"/>
            <a:ext cx="6544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šperkařství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(vysoký lesk, jasnost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), průmysl (speciální řezáky, vrtáky – z méně kvalitních diamantů)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3156" y="4616679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naleziště– jižní Afrika, Rusko, Kanada, Austrálie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802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1194" y="407707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Diamanty z něj vybroušené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253637"/>
            <a:ext cx="29390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Surový diamant (největší -  3106 karátů)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9" name="Picture 2" descr="Soubor:Cullinan copie 1(République d'Afrique du Sud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578" b="89831" l="10000" r="92375">
                        <a14:foregroundMark x1="41250" y1="3766" x2="42125" y2="14689"/>
                        <a14:foregroundMark x1="92375" y1="66102" x2="87375" y2="67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342" y="1043018"/>
            <a:ext cx="4251441" cy="282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Soubor:Cullinan Diamond and some of its cuts - copy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03" b="89855" l="6500" r="90000">
                        <a14:foregroundMark x1="11625" y1="30918" x2="6500" y2="28744"/>
                        <a14:foregroundMark x1="12625" y1="25362" x2="11625" y2="20531"/>
                        <a14:foregroundMark x1="34750" y1="24879" x2="52125" y2="24396"/>
                        <a14:foregroundMark x1="60750" y1="17874" x2="70125" y2="32126"/>
                        <a14:foregroundMark x1="80500" y1="15459" x2="84125" y2="34300"/>
                        <a14:foregroundMark x1="86750" y1="28744" x2="78625" y2="20290"/>
                        <a14:foregroundMark x1="35875" y1="84783" x2="46250" y2="81159"/>
                        <a14:foregroundMark x1="50875" y1="82850" x2="59625" y2="73188"/>
                        <a14:foregroundMark x1="58750" y1="80193" x2="57375" y2="76329"/>
                        <a14:foregroundMark x1="54000" y1="71256" x2="52250" y2="75604"/>
                        <a14:foregroundMark x1="55250" y1="70773" x2="54875" y2="70773"/>
                        <a14:foregroundMark x1="54875" y1="70773" x2="54875" y2="70773"/>
                        <a14:foregroundMark x1="66000" y1="71256" x2="74000" y2="67874"/>
                        <a14:foregroundMark x1="86500" y1="61836" x2="80250" y2="64251"/>
                        <a14:foregroundMark x1="70250" y1="64734" x2="71000" y2="67874"/>
                        <a14:foregroundMark x1="43875" y1="12319" x2="43875" y2="14251"/>
                        <a14:foregroundMark x1="58875" y1="68357" x2="56875" y2="73671"/>
                        <a14:foregroundMark x1="26875" y1="85990" x2="21250" y2="86715"/>
                        <a14:backgroundMark x1="52750" y1="78019" x2="51250" y2="82126"/>
                        <a14:backgroundMark x1="58500" y1="69324" x2="59500" y2="71014"/>
                        <a14:backgroundMark x1="54250" y1="80918" x2="52000" y2="78261"/>
                        <a14:backgroundMark x1="52375" y1="81884" x2="50625" y2="80193"/>
                        <a14:backgroundMark x1="51375" y1="81884" x2="51375" y2="818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1794"/>
          <a:stretch/>
        </p:blipFill>
        <p:spPr bwMode="auto">
          <a:xfrm rot="229907">
            <a:off x="2546656" y="4084115"/>
            <a:ext cx="6301686" cy="189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4467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0189" y="1253636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Brilianty, vybroušené diamanty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(</a:t>
            </a:r>
            <a:r>
              <a:rPr lang="cs-CZ" sz="2400" dirty="0" err="1" smtClean="0">
                <a:solidFill>
                  <a:srgbClr val="0070C0"/>
                </a:solidFill>
              </a:rPr>
              <a:t>brilliant</a:t>
            </a:r>
            <a:r>
              <a:rPr lang="cs-CZ" sz="2400" dirty="0" smtClean="0">
                <a:solidFill>
                  <a:srgbClr val="0070C0"/>
                </a:solidFill>
              </a:rPr>
              <a:t> = fr. zářící, jasný)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6146" name="Picture 2" descr="Soubor:AEW diamond solo white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85322"/>
            <a:ext cx="2497316" cy="200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Brillanten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01" y="2852936"/>
            <a:ext cx="4533900" cy="380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oubor:Hope Diamond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655" b="41891" l="23773" r="761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227" r="17305" b="53454"/>
          <a:stretch/>
        </p:blipFill>
        <p:spPr bwMode="auto">
          <a:xfrm>
            <a:off x="5436096" y="3573016"/>
            <a:ext cx="2494343" cy="266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45201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83156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bezbarvý nerost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156" y="938717"/>
            <a:ext cx="4132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Sůl kamenná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3156" y="2504895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ložiska soli vznikla odpařením mořské vody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156" y="3244978"/>
            <a:ext cx="6544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nezbytná součást potravy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3156" y="3985061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průmyslová surovina – chemický průmysl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1758" y="4725143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Naleziště v naší blízkosti: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Polsko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, Rakousko, Slovensko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607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83156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1.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Těžba v solných dolech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156" y="938717"/>
            <a:ext cx="4132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Získávání soli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1592" y="2587614"/>
            <a:ext cx="75741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2.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Louhováním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(podzemní ložisko, vrtem se do něj přivede  voda, sůl se rozpustí, roztok se vyčerpá na povrch, po odpaření se sůl zpracovává)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156" y="4149080"/>
            <a:ext cx="6544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3. Z mořské vody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odpařováním v mělkých nádržích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(sůl se pak čistí)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571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závěr malý test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2276872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Na následujícím snímku postupně odkrývej jednotlivé čtverce a odpovídej. Po odkrytí obrázku klikni na ikonu „informace“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3279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sen\AppData\Local\Microsoft\Windows\Temporary Internet Files\Content.IE5\Y4AYN048\MC90044170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-315416"/>
            <a:ext cx="8006208" cy="700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Informace 2">
            <a:hlinkClick r:id="rId4" highlightClick="1"/>
          </p:cNvPr>
          <p:cNvSpPr/>
          <p:nvPr/>
        </p:nvSpPr>
        <p:spPr>
          <a:xfrm>
            <a:off x="4283968" y="5610439"/>
            <a:ext cx="711985" cy="711985"/>
          </a:xfrm>
          <a:prstGeom prst="actionButtonInformation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Nejrozšířenější nekovový nerost</a:t>
            </a:r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Nejtvrdší nerost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Kde v blízkosti ČR najdeme naleziště soli(státy)?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Kde jsou naleziště diamantů?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Který nerost je nezbytnou součástí potravy?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Jakými způsoby se získává sůl?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Nerost užívaný ve sklářském průmyslu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Nerost užívaný na vrtání, řezání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 jakých jednotkách se uvádí hmotnost diamantů?</a:t>
            </a:r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Citrín, jaspis, ametyst… odrůdy kterého nerostu?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Které nekovové nerosty jsou využívány ve šperkařství?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Které diamanty jsou nejcennější? Těžké nebo čiré?</a:t>
            </a:r>
            <a:endParaRPr lang="cs-CZ" sz="2000" b="1" dirty="0"/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2612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" grpId="0" animBg="1"/>
      <p:bldP spid="10" grpId="0" animBg="1"/>
      <p:bldP spid="11" grpId="0" animBg="1"/>
      <p:bldP spid="12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54" grpId="0" animBg="1"/>
      <p:bldP spid="13" grpId="0" animBg="1"/>
      <p:bldP spid="14" grpId="0" animBg="1"/>
      <p:bldP spid="1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7408333" cy="4896544"/>
          </a:xfrm>
        </p:spPr>
        <p:txBody>
          <a:bodyPr>
            <a:normAutofit fontScale="70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dirty="0" smtClean="0"/>
              <a:t>Přírodověda pro 5. roč., SPN, 2011</a:t>
            </a:r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endParaRPr lang="cs-CZ" dirty="0"/>
          </a:p>
          <a:p>
            <a:r>
              <a:rPr lang="cs-CZ" dirty="0" smtClean="0"/>
              <a:t>DESCOUENS</a:t>
            </a:r>
            <a:r>
              <a:rPr lang="cs-CZ" dirty="0"/>
              <a:t>, </a:t>
            </a:r>
            <a:r>
              <a:rPr lang="cs-CZ" dirty="0" err="1"/>
              <a:t>Didier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http://cs.wikipedia.org/wiki/Soubor:Quartz_Br%C3%A9sil.jpg </a:t>
            </a:r>
            <a:endParaRPr lang="cs-CZ" dirty="0" smtClean="0"/>
          </a:p>
          <a:p>
            <a:r>
              <a:rPr lang="cs-CZ" dirty="0" smtClean="0"/>
              <a:t>GÉRY</a:t>
            </a:r>
            <a:r>
              <a:rPr lang="cs-CZ" dirty="0"/>
              <a:t>, </a:t>
            </a:r>
            <a:r>
              <a:rPr lang="cs-CZ" dirty="0" err="1"/>
              <a:t>Parent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http://cs.wikipedia.org/wiki/Soubor:Cullinan_copie_1(R%C3%A9publique_d%27Afrique_du_Sud).jpg</a:t>
            </a:r>
            <a:endParaRPr lang="cs-CZ" dirty="0" smtClean="0"/>
          </a:p>
          <a:p>
            <a:r>
              <a:rPr lang="cs-CZ" dirty="0" smtClean="0"/>
              <a:t>DESCOUENS</a:t>
            </a:r>
            <a:r>
              <a:rPr lang="cs-CZ" dirty="0"/>
              <a:t>, </a:t>
            </a:r>
            <a:r>
              <a:rPr lang="cs-CZ" dirty="0" err="1"/>
              <a:t>Didier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http://cs.wikipedia.org/wiki/Soubor:Selpologne.jpg </a:t>
            </a:r>
          </a:p>
          <a:p>
            <a:r>
              <a:rPr lang="cs-CZ" dirty="0" smtClean="0"/>
              <a:t>FISER</a:t>
            </a:r>
            <a:r>
              <a:rPr lang="cs-CZ" dirty="0"/>
              <a:t>, </a:t>
            </a:r>
            <a:r>
              <a:rPr lang="cs-CZ" dirty="0" err="1"/>
              <a:t>Jiri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http://cs.wikipedia.org/wiki/Soubor:Agate_-_Krusne_Hory_-_Cerny_potok_Locality.jpg </a:t>
            </a:r>
            <a:endParaRPr lang="cs-CZ" dirty="0" smtClean="0"/>
          </a:p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http://cs.wikipedia.org/wiki/Soubor:Uncut_Rose_Quartz.jpg </a:t>
            </a:r>
            <a:endParaRPr lang="cs-CZ" dirty="0" smtClean="0"/>
          </a:p>
          <a:p>
            <a:r>
              <a:rPr lang="cs-CZ" dirty="0" smtClean="0"/>
              <a:t>DESCOUENS</a:t>
            </a:r>
            <a:r>
              <a:rPr lang="cs-CZ" dirty="0"/>
              <a:t>, </a:t>
            </a:r>
            <a:r>
              <a:rPr lang="cs-CZ" dirty="0" err="1"/>
              <a:t>Didier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http://cs.wikipedia.org/wiki/Soubor:Am%C3%A9thystre_sceptre2.jpg </a:t>
            </a:r>
            <a:endParaRPr lang="cs-CZ" dirty="0" smtClean="0"/>
          </a:p>
          <a:p>
            <a:r>
              <a:rPr lang="cs-CZ" dirty="0" smtClean="0"/>
              <a:t>GÉRY</a:t>
            </a:r>
            <a:r>
              <a:rPr lang="cs-CZ" dirty="0"/>
              <a:t>, </a:t>
            </a:r>
            <a:r>
              <a:rPr lang="cs-CZ" dirty="0" err="1"/>
              <a:t>Parent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http://cs.wikipedia.org/wiki/Soubor:Citrine_1_(Russie).jpg </a:t>
            </a:r>
          </a:p>
          <a:p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7408333" cy="489654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http://cs.wikipedia.org/wiki/Soubor:Jasper.pebble.600pix.jpg 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http://cs.wikipedia.org/wiki/Soubor:Cullinan_Diamond_and_some_of_its_cuts_-_copy.jpg </a:t>
            </a:r>
            <a:endParaRPr lang="cs-CZ" dirty="0" smtClean="0"/>
          </a:p>
          <a:p>
            <a:r>
              <a:rPr lang="cs-CZ" dirty="0" smtClean="0"/>
              <a:t>BLACK </a:t>
            </a:r>
            <a:r>
              <a:rPr lang="cs-CZ" dirty="0"/>
              <a:t>MOON.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</a:t>
            </a:r>
            <a:r>
              <a:rPr lang="cs-CZ" dirty="0" smtClean="0"/>
              <a:t>cs.wikipedia.org/wiki/Soubor:AEW_diamond_solo_white.gif</a:t>
            </a:r>
          </a:p>
          <a:p>
            <a:r>
              <a:rPr lang="cs-CZ" dirty="0" smtClean="0"/>
              <a:t>SARTO</a:t>
            </a:r>
            <a:r>
              <a:rPr lang="cs-CZ" dirty="0"/>
              <a:t>, Mario.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</a:t>
            </a:r>
            <a:r>
              <a:rPr lang="cs-CZ" dirty="0" smtClean="0"/>
              <a:t>cs.wikipedia.org/wiki/Soubor:Brillanten.jpg</a:t>
            </a:r>
          </a:p>
          <a:p>
            <a:r>
              <a:rPr lang="cs-CZ" dirty="0" smtClean="0"/>
              <a:t>BJORGEN</a:t>
            </a:r>
            <a:r>
              <a:rPr lang="cs-CZ" dirty="0"/>
              <a:t>, David. </a:t>
            </a:r>
            <a:r>
              <a:rPr lang="cs-CZ" i="1" dirty="0"/>
              <a:t>Wikipedia.cz</a:t>
            </a:r>
            <a:r>
              <a:rPr lang="cs-CZ" dirty="0"/>
              <a:t> [online]. [cit. 3.10.2013]. Dostupný na WWW: http://cs.wikipedia.org/wiki/Soubor:Hope_Diamond.jpg</a:t>
            </a:r>
            <a:endParaRPr lang="cs-CZ" dirty="0" smtClean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dirty="0" smtClean="0">
                <a:solidFill>
                  <a:srgbClr val="073E87"/>
                </a:solidFill>
              </a:rPr>
              <a:t>Galerie: microsoft.office.com</a:t>
            </a:r>
            <a:endParaRPr lang="cs-CZ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3755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910</TotalTime>
  <Words>774</Words>
  <Application>Microsoft Office PowerPoint</Application>
  <PresentationFormat>Předvádění na obrazovce (4:3)</PresentationFormat>
  <Paragraphs>116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NEKOVOVÉ NEROSTY</vt:lpstr>
      <vt:lpstr>Nerosty nekovové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Na závěr malý test</vt:lpstr>
      <vt:lpstr>Prezentace aplikace PowerPoint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75</cp:revision>
  <dcterms:created xsi:type="dcterms:W3CDTF">2013-05-10T12:01:16Z</dcterms:created>
  <dcterms:modified xsi:type="dcterms:W3CDTF">2014-03-12T00:18:14Z</dcterms:modified>
</cp:coreProperties>
</file>