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2390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589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595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1691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5212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992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2033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6289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30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777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140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4331B-213A-4B86-BE9A-23DEFD325367}" type="datetimeFigureOut">
              <a:rPr lang="cs-CZ" smtClean="0"/>
              <a:t>11. 3. 2014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EF4C5-0AD5-4FB5-B22F-C8F6629F7AF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607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824771"/>
              </p:ext>
            </p:extLst>
          </p:nvPr>
        </p:nvGraphicFramePr>
        <p:xfrm>
          <a:off x="750310" y="2060848"/>
          <a:ext cx="7926145" cy="3837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Běžná denní činnost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Běžná denní činnost, vstávání, oblékání, snídaně,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školní činnost, oběd, volnočasové aktivity, večeře, příprava na další den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Anglický jazyk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Jiří Černý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Čeština/angličtina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Automechanik (obory H)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materiály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SŠST Ústí nad Labem, Čelakovského 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Denní činnost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VY_32_INOVACE_05_083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2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869160"/>
            <a:ext cx="1572999" cy="179567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5576" y="90872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Dnešním tématem budou běžné denní činnosti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 rot="1170052">
            <a:off x="5180794" y="203790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neboli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195736" y="3356992"/>
            <a:ext cx="49929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DAILY ROUTINES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332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764704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VSTÁVÁNÍ</a:t>
            </a:r>
            <a:endParaRPr lang="cs-CZ" sz="3200" b="1" dirty="0"/>
          </a:p>
        </p:txBody>
      </p:sp>
      <p:sp>
        <p:nvSpPr>
          <p:cNvPr id="5" name="Obdélník 4"/>
          <p:cNvSpPr/>
          <p:nvPr/>
        </p:nvSpPr>
        <p:spPr>
          <a:xfrm rot="650873">
            <a:off x="1965885" y="328613"/>
            <a:ext cx="32126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Getting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up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0103">
            <a:off x="6624598" y="118722"/>
            <a:ext cx="2450794" cy="167619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 rot="21097370">
            <a:off x="7698229" y="1387202"/>
            <a:ext cx="11100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err="1" smtClean="0"/>
              <a:t>morning</a:t>
            </a:r>
            <a:endParaRPr lang="cs-CZ" sz="2000" b="1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0655">
            <a:off x="1093457" y="2846029"/>
            <a:ext cx="1020362" cy="371703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313" y="2996952"/>
            <a:ext cx="2447549" cy="121920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1936">
            <a:off x="1761112" y="1828029"/>
            <a:ext cx="3622218" cy="1367387"/>
          </a:xfrm>
          <a:prstGeom prst="rect">
            <a:avLst/>
          </a:prstGeom>
          <a:ln>
            <a:noFill/>
          </a:ln>
          <a:effectLst>
            <a:outerShdw blurRad="292100" dist="127000" dir="4860000" algn="tl" rotWithShape="0">
              <a:srgbClr val="333333"/>
            </a:outerShdw>
          </a:effec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153608"/>
            <a:ext cx="4076155" cy="3620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6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764704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OBLÉKÁNÍ</a:t>
            </a:r>
            <a:endParaRPr lang="cs-CZ" sz="3200" b="1" dirty="0"/>
          </a:p>
        </p:txBody>
      </p:sp>
      <p:sp>
        <p:nvSpPr>
          <p:cNvPr id="5" name="Obdélník 4"/>
          <p:cNvSpPr/>
          <p:nvPr/>
        </p:nvSpPr>
        <p:spPr>
          <a:xfrm rot="21000063">
            <a:off x="2845733" y="370001"/>
            <a:ext cx="35303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Dressing up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99652"/>
            <a:ext cx="2031183" cy="621233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628800"/>
            <a:ext cx="2151903" cy="5083481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642931" y="2335020"/>
            <a:ext cx="5175969" cy="95410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non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OBLEČTE SI SVOU POSTAVU 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 VYUŽITÍM NÁSLEDUJÍCÍCH SLOV</a:t>
            </a:r>
            <a:endParaRPr lang="cs-CZ" sz="2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2153" y="6073521"/>
            <a:ext cx="6126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CAP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2037" y="2174731"/>
            <a:ext cx="6086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HAT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6584" y="1392755"/>
            <a:ext cx="859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SCARF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275" y="3334531"/>
            <a:ext cx="10201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BLOUSE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3484" y="4502224"/>
            <a:ext cx="8057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SHIRT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275" y="4868241"/>
            <a:ext cx="10109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T-SHIRT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9171" y="3734324"/>
            <a:ext cx="16031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UNDERWEAR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9781" y="5268351"/>
            <a:ext cx="1303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TROUSERS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7883" y="2939083"/>
            <a:ext cx="7569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SOCK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9781" y="4134434"/>
            <a:ext cx="1274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STOCKING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3903" y="1753438"/>
            <a:ext cx="7848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SKIRT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31964" y="5668461"/>
            <a:ext cx="11258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CLOTHES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31964" y="2539933"/>
            <a:ext cx="668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SUIT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376269" y="2335021"/>
            <a:ext cx="7961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košile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365170" y="1588174"/>
            <a:ext cx="1082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ponožka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361264" y="4866518"/>
            <a:ext cx="859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čepice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376269" y="2636912"/>
            <a:ext cx="776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oblek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376269" y="3414791"/>
            <a:ext cx="6807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triko</a:t>
            </a:r>
            <a:endParaRPr lang="cs-CZ" sz="20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361533" y="1953493"/>
            <a:ext cx="16473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/>
              <a:t>s</a:t>
            </a:r>
            <a:r>
              <a:rPr lang="cs-CZ" sz="2000" b="1" dirty="0" smtClean="0"/>
              <a:t>podní prádlo</a:t>
            </a:r>
            <a:endParaRPr lang="cs-CZ" sz="20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361264" y="3734641"/>
            <a:ext cx="12046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punčochy</a:t>
            </a:r>
            <a:endParaRPr lang="cs-CZ" sz="20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4365170" y="4499086"/>
            <a:ext cx="9798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kalhoty</a:t>
            </a:r>
            <a:endParaRPr lang="cs-CZ" sz="20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376269" y="3005711"/>
            <a:ext cx="10454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klobouk</a:t>
            </a:r>
            <a:endParaRPr lang="cs-CZ" sz="2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376269" y="4101942"/>
            <a:ext cx="10263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halenka</a:t>
            </a:r>
            <a:endParaRPr lang="cs-CZ" sz="2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365170" y="1245128"/>
            <a:ext cx="621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šaty</a:t>
            </a:r>
            <a:endParaRPr lang="cs-CZ" sz="20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376269" y="5203196"/>
            <a:ext cx="7498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šátek</a:t>
            </a:r>
            <a:endParaRPr lang="cs-CZ" sz="20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376269" y="5576993"/>
            <a:ext cx="8162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/>
              <a:t>sukně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60495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7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500"/>
                            </p:stCondLst>
                            <p:childTnLst>
                              <p:par>
                                <p:cTn id="1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000"/>
                            </p:stCondLst>
                            <p:childTnLst>
                              <p:par>
                                <p:cTn id="1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525"/>
                            </p:stCondLst>
                            <p:childTnLst>
                              <p:par>
                                <p:cTn id="1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4025"/>
                            </p:stCondLst>
                            <p:childTnLst>
                              <p:par>
                                <p:cTn id="1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4525"/>
                            </p:stCondLst>
                            <p:childTnLst>
                              <p:par>
                                <p:cTn id="1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25"/>
                            </p:stCondLst>
                            <p:childTnLst>
                              <p:par>
                                <p:cTn id="1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525"/>
                            </p:stCondLst>
                            <p:childTnLst>
                              <p:par>
                                <p:cTn id="1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6025"/>
                            </p:stCondLst>
                            <p:childTnLst>
                              <p:par>
                                <p:cTn id="16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6525"/>
                            </p:stCondLst>
                            <p:childTnLst>
                              <p:par>
                                <p:cTn id="17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7025"/>
                            </p:stCondLst>
                            <p:childTnLst>
                              <p:par>
                                <p:cTn id="18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7525"/>
                            </p:stCondLst>
                            <p:childTnLst>
                              <p:par>
                                <p:cTn id="19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8025"/>
                            </p:stCondLst>
                            <p:childTnLst>
                              <p:par>
                                <p:cTn id="19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animBg="1"/>
      <p:bldP spid="2" grpId="1" animBg="1"/>
      <p:bldP spid="3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320994">
            <a:off x="2786226" y="2743829"/>
            <a:ext cx="40655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I´m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at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school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11560" y="620688"/>
            <a:ext cx="3090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latin typeface="Arial Black" panose="020B0A04020102020204" pitchFamily="34" charset="0"/>
              </a:rPr>
              <a:t>What</a:t>
            </a:r>
            <a:r>
              <a:rPr lang="cs-CZ" dirty="0" smtClean="0">
                <a:latin typeface="Arial Black" panose="020B0A04020102020204" pitchFamily="34" charset="0"/>
              </a:rPr>
              <a:t> </a:t>
            </a:r>
            <a:r>
              <a:rPr lang="cs-CZ" dirty="0" err="1" smtClean="0">
                <a:latin typeface="Arial Black" panose="020B0A04020102020204" pitchFamily="34" charset="0"/>
              </a:rPr>
              <a:t>am</a:t>
            </a:r>
            <a:r>
              <a:rPr lang="cs-CZ" dirty="0" smtClean="0">
                <a:latin typeface="Arial Black" panose="020B0A04020102020204" pitchFamily="34" charset="0"/>
              </a:rPr>
              <a:t> I </a:t>
            </a:r>
            <a:r>
              <a:rPr lang="cs-CZ" dirty="0" err="1" smtClean="0">
                <a:latin typeface="Arial Black" panose="020B0A04020102020204" pitchFamily="34" charset="0"/>
              </a:rPr>
              <a:t>doing</a:t>
            </a:r>
            <a:r>
              <a:rPr lang="cs-CZ" dirty="0" smtClean="0">
                <a:latin typeface="Arial Black" panose="020B0A04020102020204" pitchFamily="34" charset="0"/>
              </a:rPr>
              <a:t> </a:t>
            </a:r>
            <a:r>
              <a:rPr lang="cs-CZ" dirty="0" err="1" smtClean="0">
                <a:latin typeface="Arial Black" panose="020B0A04020102020204" pitchFamily="34" charset="0"/>
              </a:rPr>
              <a:t>here</a:t>
            </a:r>
            <a:r>
              <a:rPr lang="cs-CZ" dirty="0" smtClean="0">
                <a:latin typeface="Arial Black" panose="020B0A04020102020204" pitchFamily="34" charset="0"/>
              </a:rPr>
              <a:t> ?</a:t>
            </a:r>
            <a:endParaRPr lang="cs-CZ" dirty="0">
              <a:latin typeface="Arial Black" panose="020B0A040201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5792" y="4509120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Můžeš vyjmenovat své oblíbené předměty…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556415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Můžeš popsat svou oblíbenou hodinu…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11960" y="6021288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Můžeš popsat strukturu vyučovací hodiny…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7984" y="2186977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Můžeš popsat svou činnost o přestávce…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2307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21115809">
            <a:off x="300393" y="534222"/>
            <a:ext cx="81390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I´m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on my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way</a:t>
            </a:r>
            <a:r>
              <a:rPr lang="cs-CZ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to </a:t>
            </a:r>
            <a:r>
              <a:rPr lang="cs-CZ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home</a:t>
            </a:r>
            <a:endParaRPr lang="cs-CZ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from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school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835696" y="3068960"/>
            <a:ext cx="574497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dirty="0" smtClean="0">
                <a:latin typeface="Arial Black" panose="020B0A04020102020204" pitchFamily="34" charset="0"/>
              </a:rPr>
              <a:t>Jak se dostaneš</a:t>
            </a:r>
          </a:p>
          <a:p>
            <a:pPr algn="ctr"/>
            <a:r>
              <a:rPr lang="cs-CZ" sz="4800" dirty="0" smtClean="0">
                <a:latin typeface="Arial Black" panose="020B0A04020102020204" pitchFamily="34" charset="0"/>
              </a:rPr>
              <a:t> ze školy domů ?</a:t>
            </a:r>
            <a:endParaRPr lang="cs-CZ" sz="4800" dirty="0">
              <a:latin typeface="Arial Black" panose="020B0A04020102020204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0269" y="3586940"/>
            <a:ext cx="13254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trolejbus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7223" y="2639207"/>
            <a:ext cx="7056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vlak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0261" y="3100872"/>
            <a:ext cx="12252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autobus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7203" y="4073351"/>
            <a:ext cx="7715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auto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4556042"/>
            <a:ext cx="13662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motocykl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2172" y="5060505"/>
            <a:ext cx="728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kolo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7223" y="2132855"/>
            <a:ext cx="914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chůze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4695" y="5522847"/>
            <a:ext cx="10340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trajekt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297045" y="1411385"/>
            <a:ext cx="797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ferry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68063" y="1902022"/>
            <a:ext cx="638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bus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64288" y="2363687"/>
            <a:ext cx="14652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trolleybus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8236051" y="2838869"/>
            <a:ext cx="5724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car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695936" y="3405985"/>
            <a:ext cx="10543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bicycle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479369" y="4037787"/>
            <a:ext cx="1513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motorbike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128714" y="5113444"/>
            <a:ext cx="787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train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516704" y="4598840"/>
            <a:ext cx="11719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walking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699792" y="4535016"/>
            <a:ext cx="1261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50800" dist="25400" dir="2700000" algn="tl" rotWithShape="0">
                    <a:prstClr val="black">
                      <a:alpha val="98000"/>
                    </a:prstClr>
                  </a:outerShdw>
                </a:effectLst>
              </a:rPr>
              <a:t>b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50800" dist="25400" dir="2700000" algn="tl" rotWithShape="0">
                    <a:prstClr val="black">
                      <a:alpha val="98000"/>
                    </a:prstClr>
                  </a:outerShdw>
                </a:effectLst>
              </a:rPr>
              <a:t>us stop</a:t>
            </a:r>
            <a:endParaRPr lang="cs-CZ" sz="2400" b="1" dirty="0">
              <a:solidFill>
                <a:srgbClr val="FF0000"/>
              </a:solidFill>
              <a:effectLst>
                <a:outerShdw blurRad="50800" dist="25400" dir="2700000" algn="tl" rotWithShape="0">
                  <a:prstClr val="black">
                    <a:alpha val="98000"/>
                  </a:prst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237459" y="4765848"/>
            <a:ext cx="10713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50800" dist="25400" dir="2700000" algn="tl" rotWithShape="0">
                    <a:prstClr val="black">
                      <a:alpha val="98000"/>
                    </a:prstClr>
                  </a:outerShdw>
                </a:effectLst>
              </a:rPr>
              <a:t>station</a:t>
            </a:r>
            <a:endParaRPr lang="cs-CZ" sz="2400" b="1" dirty="0">
              <a:solidFill>
                <a:srgbClr val="FF0000"/>
              </a:solidFill>
              <a:effectLst>
                <a:outerShdw blurRad="50800" dist="25400" dir="2700000" algn="tl" rotWithShape="0">
                  <a:prstClr val="black">
                    <a:alpha val="98000"/>
                  </a:prst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095577" y="4786874"/>
            <a:ext cx="1108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effectLst>
                  <a:outerShdw blurRad="50800" dist="25400" dir="2700000" algn="tl" rotWithShape="0">
                    <a:prstClr val="black">
                      <a:alpha val="98000"/>
                    </a:prstClr>
                  </a:outerShdw>
                </a:effectLst>
              </a:rPr>
              <a:t>railway</a:t>
            </a:r>
            <a:endParaRPr lang="cs-CZ" sz="2400" b="1" dirty="0">
              <a:solidFill>
                <a:srgbClr val="FF0000"/>
              </a:solidFill>
              <a:effectLst>
                <a:outerShdw blurRad="50800" dist="25400" dir="2700000" algn="tl" rotWithShape="0">
                  <a:prstClr val="black">
                    <a:alpha val="98000"/>
                  </a:prstClr>
                </a:outerShdw>
              </a:effectLst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027656" y="5113444"/>
            <a:ext cx="1067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effectLst>
                  <a:outerShdw blurRad="50800" dist="25400" dir="2700000" algn="tl" rotWithShape="0">
                    <a:prstClr val="black">
                      <a:alpha val="98000"/>
                    </a:prstClr>
                  </a:outerShdw>
                </a:effectLst>
              </a:rPr>
              <a:t>airport</a:t>
            </a:r>
            <a:endParaRPr lang="cs-CZ" sz="2400" b="1" dirty="0">
              <a:solidFill>
                <a:srgbClr val="FF0000"/>
              </a:solidFill>
              <a:effectLst>
                <a:outerShdw blurRad="50800" dist="25400" dir="2700000" algn="tl" rotWithShape="0">
                  <a:prstClr val="black">
                    <a:alpha val="98000"/>
                  </a:prst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968787" y="5248539"/>
            <a:ext cx="7906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  <a:effectLst>
                  <a:outerShdw blurRad="50800" dist="25400" dir="2700000" algn="tl" rotWithShape="0">
                    <a:prstClr val="black">
                      <a:alpha val="98000"/>
                    </a:prstClr>
                  </a:outerShdw>
                </a:effectLst>
              </a:rPr>
              <a:t>dock</a:t>
            </a:r>
            <a:endParaRPr lang="cs-CZ" sz="2400" b="1" dirty="0">
              <a:solidFill>
                <a:srgbClr val="FF0000"/>
              </a:solidFill>
              <a:effectLst>
                <a:outerShdw blurRad="50800" dist="25400" dir="2700000" algn="tl" rotWithShape="0">
                  <a:prstClr val="black">
                    <a:alpha val="98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336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0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0"/>
                            </p:stCondLst>
                            <p:childTnLst>
                              <p:par>
                                <p:cTn id="9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550"/>
                            </p:stCondLst>
                            <p:childTnLst>
                              <p:par>
                                <p:cTn id="1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50"/>
                            </p:stCondLst>
                            <p:childTnLst>
                              <p:par>
                                <p:cTn id="1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055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1050"/>
                            </p:stCondLst>
                            <p:childTnLst>
                              <p:par>
                                <p:cTn id="1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249313">
            <a:off x="300393" y="949720"/>
            <a:ext cx="81390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These are my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hobbies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331640" y="2836386"/>
            <a:ext cx="64922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dirty="0" smtClean="0">
                <a:latin typeface="Arial Black" panose="020B0A04020102020204" pitchFamily="34" charset="0"/>
              </a:rPr>
              <a:t>Co děláš po škole?</a:t>
            </a:r>
            <a:endParaRPr lang="cs-CZ" sz="4800" dirty="0">
              <a:latin typeface="Arial Black" panose="020B0A04020102020204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11560" y="4665330"/>
            <a:ext cx="16609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sport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rgbClr val="00B05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139952" y="5373216"/>
            <a:ext cx="18646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music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rgbClr val="00B05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19872" y="4043909"/>
            <a:ext cx="10068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art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rgbClr val="00B05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96136" y="4043909"/>
            <a:ext cx="28650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street art</a:t>
            </a:r>
            <a:endParaRPr lang="cs-CZ" sz="4000" dirty="0">
              <a:ln>
                <a:solidFill>
                  <a:schemeClr val="tx1"/>
                </a:solidFill>
              </a:ln>
              <a:solidFill>
                <a:srgbClr val="00B05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07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"/>
                            </p:stCondLst>
                            <p:childTnLst>
                              <p:par>
                                <p:cTn id="12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21389302">
            <a:off x="560188" y="2741292"/>
            <a:ext cx="81390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Time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to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prepare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to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school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90821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44008" y="260648"/>
            <a:ext cx="43758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Dinner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time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451257" y="2740559"/>
            <a:ext cx="83855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>
                <a:latin typeface="Arial Black" panose="020B0A04020102020204" pitchFamily="34" charset="0"/>
              </a:rPr>
              <a:t>What</a:t>
            </a:r>
            <a:r>
              <a:rPr lang="cs-CZ" sz="3600" dirty="0" smtClean="0">
                <a:latin typeface="Arial Black" panose="020B0A04020102020204" pitchFamily="34" charset="0"/>
              </a:rPr>
              <a:t> do </a:t>
            </a:r>
            <a:r>
              <a:rPr lang="cs-CZ" sz="3600" dirty="0" err="1" smtClean="0">
                <a:latin typeface="Arial Black" panose="020B0A04020102020204" pitchFamily="34" charset="0"/>
              </a:rPr>
              <a:t>you</a:t>
            </a:r>
            <a:r>
              <a:rPr lang="cs-CZ" sz="3600" dirty="0" smtClean="0">
                <a:latin typeface="Arial Black" panose="020B0A04020102020204" pitchFamily="34" charset="0"/>
              </a:rPr>
              <a:t> </a:t>
            </a:r>
            <a:r>
              <a:rPr lang="cs-CZ" sz="3600" dirty="0" err="1" smtClean="0">
                <a:latin typeface="Arial Black" panose="020B0A04020102020204" pitchFamily="34" charset="0"/>
              </a:rPr>
              <a:t>eat</a:t>
            </a:r>
            <a:r>
              <a:rPr lang="cs-CZ" sz="3600" dirty="0" smtClean="0">
                <a:latin typeface="Arial Black" panose="020B0A04020102020204" pitchFamily="34" charset="0"/>
              </a:rPr>
              <a:t> in </a:t>
            </a:r>
            <a:r>
              <a:rPr lang="cs-CZ" sz="3600" dirty="0" err="1" smtClean="0">
                <a:latin typeface="Arial Black" panose="020B0A04020102020204" pitchFamily="34" charset="0"/>
              </a:rPr>
              <a:t>the</a:t>
            </a:r>
            <a:r>
              <a:rPr lang="cs-CZ" sz="3600" dirty="0" smtClean="0">
                <a:latin typeface="Arial Black" panose="020B0A04020102020204" pitchFamily="34" charset="0"/>
              </a:rPr>
              <a:t> </a:t>
            </a:r>
            <a:r>
              <a:rPr lang="cs-CZ" sz="3600" dirty="0" err="1" smtClean="0">
                <a:latin typeface="Arial Black" panose="020B0A04020102020204" pitchFamily="34" charset="0"/>
              </a:rPr>
              <a:t>evening</a:t>
            </a:r>
            <a:r>
              <a:rPr lang="cs-CZ" sz="3600" dirty="0" smtClean="0">
                <a:latin typeface="Arial Black" panose="020B0A04020102020204" pitchFamily="34" charset="0"/>
              </a:rPr>
              <a:t> ?</a:t>
            </a:r>
            <a:endParaRPr lang="cs-CZ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84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21398397">
            <a:off x="2098717" y="2698677"/>
            <a:ext cx="45918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Time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to </a:t>
            </a:r>
            <a:r>
              <a:rPr lang="cs-CZ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sleep</a:t>
            </a:r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85555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Přímá spojnice 5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10" name="Přímá spojnice 9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05247" y="1772816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Použitý obrazový materiál pochází z fotoarchivu autora.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81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299</Words>
  <Application>Microsoft Office PowerPoint</Application>
  <PresentationFormat>Předvádění na obrazovce (4:3)</PresentationFormat>
  <Paragraphs>118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Cerny</dc:creator>
  <cp:lastModifiedBy>Karel Filas, Ing.</cp:lastModifiedBy>
  <cp:revision>19</cp:revision>
  <dcterms:created xsi:type="dcterms:W3CDTF">2013-12-11T18:22:56Z</dcterms:created>
  <dcterms:modified xsi:type="dcterms:W3CDTF">2014-03-11T22:34:11Z</dcterms:modified>
</cp:coreProperties>
</file>