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2" r:id="rId4"/>
    <p:sldId id="263" r:id="rId5"/>
    <p:sldId id="260" r:id="rId6"/>
    <p:sldId id="261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00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2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66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8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960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08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7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18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9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081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9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280764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Otázka v anglické větě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Stavba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anglické věty, slovosled, přítomný čas prostý, pomocné sloveso DO,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Jiří Černý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Čeština/angličtina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Automechanik (obory H)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Otázka, přítomný prostý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VY_32_INOVACE_05_089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9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7738" y="2967335"/>
            <a:ext cx="80523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OTÁZKA V </a:t>
            </a:r>
            <a:r>
              <a:rPr lang="cs-CZ" sz="4800" b="1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ANGLICKÉ VĚTĚ</a:t>
            </a:r>
            <a:endParaRPr lang="en-GB" sz="4800" b="1" baseline="30000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Arial Black" panose="020B0A04020102020204" pitchFamily="34" charset="0"/>
            </a:endParaRPr>
          </a:p>
          <a:p>
            <a:pPr algn="ctr"/>
            <a:r>
              <a:rPr lang="en-GB" sz="4800" b="1" baseline="30000" dirty="0" err="1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neboli</a:t>
            </a:r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800" b="1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um</a:t>
            </a:r>
            <a:r>
              <a:rPr lang="cs-CZ" sz="4800" b="1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ě</a:t>
            </a:r>
            <a:r>
              <a:rPr lang="en-GB" sz="4800" b="1" baseline="30000" dirty="0" err="1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ní</a:t>
            </a:r>
            <a:r>
              <a:rPr lang="en-GB" sz="4800" b="1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800" b="1" baseline="30000" dirty="0" err="1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zeptat</a:t>
            </a:r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 se </a:t>
            </a:r>
            <a:r>
              <a:rPr lang="en-GB" sz="4800" b="1" baseline="30000" dirty="0" err="1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na</a:t>
            </a:r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800" b="1" baseline="30000" dirty="0" err="1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cokoliv</a:t>
            </a:r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...</a:t>
            </a:r>
            <a:endParaRPr lang="cs-CZ" sz="4800" b="1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99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3990772" cy="77970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GB" sz="4000" b="1" spc="50" baseline="3000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přítomný</a:t>
            </a:r>
            <a:r>
              <a:rPr lang="en-GB" sz="4000" b="1" spc="50" baseline="3000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000" b="1" spc="50" baseline="3000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čas</a:t>
            </a:r>
            <a:r>
              <a:rPr lang="en-GB" sz="4000" b="1" spc="50" baseline="3000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000" b="1" spc="50" baseline="3000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prostý</a:t>
            </a:r>
            <a:endParaRPr lang="en-GB" sz="4000" b="1" spc="50" baseline="3000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anose="020B0A04020102020204" pitchFamily="34" charset="0"/>
            </a:endParaRP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21568" y="721216"/>
            <a:ext cx="446449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aseline="30000" dirty="0" err="1">
                <a:latin typeface="Arial Black" panose="020B0A04020102020204" pitchFamily="34" charset="0"/>
              </a:rPr>
              <a:t>Otázka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čase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přítomném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prostém</a:t>
            </a:r>
            <a:r>
              <a:rPr lang="en-GB" baseline="30000" dirty="0">
                <a:latin typeface="Arial Black" panose="020B0A04020102020204" pitchFamily="34" charset="0"/>
              </a:rPr>
              <a:t> je </a:t>
            </a:r>
            <a:r>
              <a:rPr lang="en-GB" baseline="30000" dirty="0" err="1">
                <a:latin typeface="Arial Black" panose="020B0A04020102020204" pitchFamily="34" charset="0"/>
              </a:rPr>
              <a:t>trochu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těžší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než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přítomném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čase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průběhovém</a:t>
            </a:r>
            <a:r>
              <a:rPr lang="en-GB" baseline="30000" dirty="0">
                <a:latin typeface="Arial Black" panose="020B0A04020102020204" pitchFamily="34" charset="0"/>
              </a:rPr>
              <a:t>, </a:t>
            </a:r>
            <a:r>
              <a:rPr lang="en-GB" baseline="30000" dirty="0" smtClean="0">
                <a:latin typeface="Arial Black" panose="020B0A04020102020204" pitchFamily="34" charset="0"/>
              </a:rPr>
              <a:t>ale </a:t>
            </a:r>
            <a:r>
              <a:rPr lang="en-GB" baseline="30000" dirty="0" err="1" smtClean="0">
                <a:latin typeface="Arial Black" panose="020B0A04020102020204" pitchFamily="34" charset="0"/>
              </a:rPr>
              <a:t>není</a:t>
            </a:r>
            <a:r>
              <a:rPr lang="cs-CZ" baseline="30000" dirty="0" smtClean="0">
                <a:latin typeface="Arial Black" panose="020B0A04020102020204" pitchFamily="34" charset="0"/>
              </a:rPr>
              <a:t> to</a:t>
            </a:r>
            <a:r>
              <a:rPr lang="en-GB" baseline="30000" dirty="0" smtClean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žádné</a:t>
            </a:r>
            <a:r>
              <a:rPr lang="en-GB" baseline="30000" dirty="0">
                <a:latin typeface="Arial Black" panose="020B0A04020102020204" pitchFamily="34" charset="0"/>
              </a:rPr>
              <a:t> drama. A </a:t>
            </a:r>
            <a:r>
              <a:rPr lang="en-GB" baseline="30000" dirty="0" err="1">
                <a:latin typeface="Arial Black" panose="020B0A04020102020204" pitchFamily="34" charset="0"/>
              </a:rPr>
              <a:t>hlavně</a:t>
            </a:r>
            <a:r>
              <a:rPr lang="en-GB" baseline="30000" dirty="0">
                <a:latin typeface="Arial Black" panose="020B0A04020102020204" pitchFamily="34" charset="0"/>
              </a:rPr>
              <a:t>, </a:t>
            </a:r>
            <a:r>
              <a:rPr lang="en-GB" baseline="30000" dirty="0" err="1">
                <a:latin typeface="Arial Black" panose="020B0A04020102020204" pitchFamily="34" charset="0"/>
              </a:rPr>
              <a:t>pokud</a:t>
            </a:r>
            <a:r>
              <a:rPr lang="en-GB" baseline="30000" dirty="0">
                <a:latin typeface="Arial Black" panose="020B0A04020102020204" pitchFamily="34" charset="0"/>
              </a:rPr>
              <a:t> se </a:t>
            </a:r>
            <a:r>
              <a:rPr lang="en-GB" baseline="30000" dirty="0" err="1">
                <a:latin typeface="Arial Black" panose="020B0A04020102020204" pitchFamily="34" charset="0"/>
              </a:rPr>
              <a:t>naučíte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tuto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větnou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konstrukci</a:t>
            </a:r>
            <a:r>
              <a:rPr lang="en-GB" baseline="30000" dirty="0">
                <a:latin typeface="Arial Black" panose="020B0A04020102020204" pitchFamily="34" charset="0"/>
              </a:rPr>
              <a:t>, </a:t>
            </a:r>
            <a:r>
              <a:rPr lang="en-GB" baseline="30000" dirty="0" err="1" smtClean="0">
                <a:latin typeface="Arial Black" panose="020B0A04020102020204" pitchFamily="34" charset="0"/>
              </a:rPr>
              <a:t>už</a:t>
            </a:r>
            <a:r>
              <a:rPr lang="en-GB" baseline="30000" dirty="0" smtClean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Vás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angličtině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nic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moc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horšího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nepřekvapí</a:t>
            </a:r>
            <a:r>
              <a:rPr lang="en-GB" baseline="30000" dirty="0">
                <a:latin typeface="Arial Black" panose="020B0A04020102020204" pitchFamily="34" charset="0"/>
              </a:rPr>
              <a:t>. To je </a:t>
            </a:r>
            <a:r>
              <a:rPr lang="en-GB" baseline="30000" dirty="0" err="1">
                <a:latin typeface="Arial Black" panose="020B0A04020102020204" pitchFamily="34" charset="0"/>
              </a:rPr>
              <a:t>dobrá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zpráva</a:t>
            </a:r>
            <a:r>
              <a:rPr lang="en-GB" baseline="30000" dirty="0">
                <a:latin typeface="Arial Black" panose="020B0A04020102020204" pitchFamily="34" charset="0"/>
              </a:rPr>
              <a:t>, ne?</a:t>
            </a:r>
          </a:p>
          <a:p>
            <a:pPr algn="just"/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3501008"/>
            <a:ext cx="64087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aseline="30000" dirty="0" err="1">
                <a:latin typeface="Arial Black" panose="020B0A04020102020204" pitchFamily="34" charset="0"/>
              </a:rPr>
              <a:t>Už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víme</a:t>
            </a:r>
            <a:r>
              <a:rPr lang="en-GB" sz="2400" baseline="30000" dirty="0">
                <a:latin typeface="Arial Black" panose="020B0A04020102020204" pitchFamily="34" charset="0"/>
              </a:rPr>
              <a:t>, </a:t>
            </a:r>
            <a:r>
              <a:rPr lang="en-GB" sz="2400" baseline="30000" dirty="0" err="1">
                <a:latin typeface="Arial Black" panose="020B0A04020102020204" pitchFamily="34" charset="0"/>
              </a:rPr>
              <a:t>že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otázka</a:t>
            </a:r>
            <a:r>
              <a:rPr lang="en-GB" sz="2400" baseline="30000" dirty="0">
                <a:latin typeface="Arial Black" panose="020B0A04020102020204" pitchFamily="34" charset="0"/>
              </a:rPr>
              <a:t> v </a:t>
            </a:r>
            <a:r>
              <a:rPr lang="en-GB" sz="2400" baseline="30000" dirty="0" err="1">
                <a:latin typeface="Arial Black" panose="020B0A04020102020204" pitchFamily="34" charset="0"/>
              </a:rPr>
              <a:t>průběhovém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čase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vznikne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prohozením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míst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mezi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slovesem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="1" baseline="30000" dirty="0">
                <a:latin typeface="Arial Black" panose="020B0A04020102020204" pitchFamily="34" charset="0"/>
              </a:rPr>
              <a:t>BÝT</a:t>
            </a:r>
            <a:r>
              <a:rPr lang="en-GB" sz="2400" baseline="30000" dirty="0">
                <a:latin typeface="Arial Black" panose="020B0A04020102020204" pitchFamily="34" charset="0"/>
              </a:rPr>
              <a:t> a </a:t>
            </a:r>
            <a:r>
              <a:rPr lang="en-GB" sz="2400" b="1" baseline="30000" dirty="0" err="1">
                <a:latin typeface="Arial Black" panose="020B0A04020102020204" pitchFamily="34" charset="0"/>
              </a:rPr>
              <a:t>osobním</a:t>
            </a:r>
            <a:r>
              <a:rPr lang="en-GB" sz="2400" b="1" baseline="30000" dirty="0">
                <a:latin typeface="Arial Black" panose="020B0A04020102020204" pitchFamily="34" charset="0"/>
              </a:rPr>
              <a:t> </a:t>
            </a:r>
            <a:r>
              <a:rPr lang="en-GB" sz="2400" b="1" baseline="30000" dirty="0" err="1">
                <a:latin typeface="Arial Black" panose="020B0A04020102020204" pitchFamily="34" charset="0"/>
              </a:rPr>
              <a:t>zájmenem</a:t>
            </a:r>
            <a:r>
              <a:rPr lang="en-GB" sz="2400" baseline="30000" dirty="0">
                <a:latin typeface="Arial Black" panose="020B0A04020102020204" pitchFamily="34" charset="0"/>
              </a:rPr>
              <a:t>. </a:t>
            </a:r>
            <a:r>
              <a:rPr lang="en-GB" sz="2400" baseline="30000" dirty="0" smtClean="0">
                <a:latin typeface="Arial Black" panose="020B0A04020102020204" pitchFamily="34" charset="0"/>
              </a:rPr>
              <a:t>Ale </a:t>
            </a:r>
            <a:r>
              <a:rPr lang="en-GB" sz="2400" baseline="30000" dirty="0" err="1">
                <a:latin typeface="Arial Black" panose="020B0A04020102020204" pitchFamily="34" charset="0"/>
              </a:rPr>
              <a:t>jak</a:t>
            </a:r>
            <a:r>
              <a:rPr lang="en-GB" sz="2400" baseline="30000" dirty="0">
                <a:latin typeface="Arial Black" panose="020B0A04020102020204" pitchFamily="34" charset="0"/>
              </a:rPr>
              <a:t> je to v </a:t>
            </a:r>
            <a:r>
              <a:rPr lang="en-GB" sz="2400" baseline="30000" dirty="0" err="1">
                <a:latin typeface="Arial Black" panose="020B0A04020102020204" pitchFamily="34" charset="0"/>
              </a:rPr>
              <a:t>čase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prostém</a:t>
            </a:r>
            <a:r>
              <a:rPr lang="en-GB" sz="2400" baseline="30000" dirty="0">
                <a:latin typeface="Arial Black" panose="020B0A04020102020204" pitchFamily="34" charset="0"/>
              </a:rPr>
              <a:t>, </a:t>
            </a:r>
            <a:r>
              <a:rPr lang="en-GB" sz="2400" baseline="30000" dirty="0" err="1">
                <a:latin typeface="Arial Black" panose="020B0A04020102020204" pitchFamily="34" charset="0"/>
              </a:rPr>
              <a:t>kde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sloveso</a:t>
            </a:r>
            <a:r>
              <a:rPr lang="en-GB" sz="2400" baseline="30000" dirty="0">
                <a:latin typeface="Arial Black" panose="020B0A04020102020204" pitchFamily="34" charset="0"/>
              </a:rPr>
              <a:t> BÝT </a:t>
            </a:r>
            <a:r>
              <a:rPr lang="en-GB" sz="2400" baseline="30000" dirty="0" err="1">
                <a:latin typeface="Arial Black" panose="020B0A04020102020204" pitchFamily="34" charset="0"/>
              </a:rPr>
              <a:t>není</a:t>
            </a:r>
            <a:r>
              <a:rPr lang="en-GB" sz="2400" baseline="30000" dirty="0">
                <a:latin typeface="Arial Black" panose="020B0A04020102020204" pitchFamily="34" charset="0"/>
              </a:rPr>
              <a:t> ? V </a:t>
            </a:r>
            <a:r>
              <a:rPr lang="en-GB" sz="2400" baseline="30000" dirty="0" err="1">
                <a:latin typeface="Arial Black" panose="020B0A04020102020204" pitchFamily="34" charset="0"/>
              </a:rPr>
              <a:t>tomto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případě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si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angličtina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pomáhá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tzv</a:t>
            </a:r>
            <a:r>
              <a:rPr lang="en-GB" sz="2400" baseline="30000" dirty="0">
                <a:latin typeface="Arial Black" panose="020B0A04020102020204" pitchFamily="34" charset="0"/>
              </a:rPr>
              <a:t>. </a:t>
            </a:r>
            <a:r>
              <a:rPr lang="en-GB" sz="2400" baseline="30000" dirty="0" err="1">
                <a:latin typeface="Arial Black" panose="020B0A04020102020204" pitchFamily="34" charset="0"/>
              </a:rPr>
              <a:t>pomocným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 smtClean="0">
                <a:latin typeface="Arial Black" panose="020B0A04020102020204" pitchFamily="34" charset="0"/>
              </a:rPr>
              <a:t>slovesem</a:t>
            </a:r>
            <a:r>
              <a:rPr lang="en-GB" sz="2400" baseline="30000" dirty="0" smtClean="0">
                <a:latin typeface="Arial Black" panose="020B0A04020102020204" pitchFamily="34" charset="0"/>
              </a:rPr>
              <a:t> </a:t>
            </a:r>
            <a:r>
              <a:rPr lang="en-GB" sz="2400" b="1" baseline="30000" dirty="0">
                <a:latin typeface="Arial Black" panose="020B0A04020102020204" pitchFamily="34" charset="0"/>
              </a:rPr>
              <a:t>DO</a:t>
            </a:r>
            <a:r>
              <a:rPr lang="en-GB" sz="2400" baseline="30000" dirty="0">
                <a:latin typeface="Arial Black" panose="020B0A04020102020204" pitchFamily="34" charset="0"/>
              </a:rPr>
              <a:t>, </a:t>
            </a:r>
            <a:r>
              <a:rPr lang="en-GB" sz="2400" baseline="30000" dirty="0" err="1">
                <a:latin typeface="Arial Black" panose="020B0A04020102020204" pitchFamily="34" charset="0"/>
              </a:rPr>
              <a:t>ve</a:t>
            </a:r>
            <a:r>
              <a:rPr lang="en-GB" sz="2400" baseline="30000" dirty="0">
                <a:latin typeface="Arial Black" panose="020B0A04020102020204" pitchFamily="34" charset="0"/>
              </a:rPr>
              <a:t> 3. </a:t>
            </a:r>
            <a:r>
              <a:rPr lang="en-GB" sz="2400" baseline="30000" dirty="0" err="1">
                <a:latin typeface="Arial Black" panose="020B0A04020102020204" pitchFamily="34" charset="0"/>
              </a:rPr>
              <a:t>osobě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jednotného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čísla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tvarem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="1" baseline="30000" dirty="0">
                <a:latin typeface="Arial Black" panose="020B0A04020102020204" pitchFamily="34" charset="0"/>
              </a:rPr>
              <a:t>DOES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i="1" baseline="30000" dirty="0">
                <a:latin typeface="Arial Black" panose="020B0A04020102020204" pitchFamily="34" charset="0"/>
              </a:rPr>
              <a:t>(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ano</a:t>
            </a:r>
            <a:r>
              <a:rPr lang="en-GB" sz="2400" i="1" baseline="30000" dirty="0">
                <a:latin typeface="Arial Black" panose="020B0A04020102020204" pitchFamily="34" charset="0"/>
              </a:rPr>
              <a:t>, to je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nám</a:t>
            </a:r>
            <a:r>
              <a:rPr lang="en-GB" sz="2400" i="1" baseline="30000" dirty="0">
                <a:latin typeface="Arial Black" panose="020B0A04020102020204" pitchFamily="34" charset="0"/>
              </a:rPr>
              <a:t>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už</a:t>
            </a:r>
            <a:r>
              <a:rPr lang="en-GB" sz="2400" i="1" baseline="30000" dirty="0">
                <a:latin typeface="Arial Black" panose="020B0A04020102020204" pitchFamily="34" charset="0"/>
              </a:rPr>
              <a:t> ta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známá</a:t>
            </a:r>
            <a:r>
              <a:rPr lang="en-GB" sz="2400" i="1" baseline="30000" dirty="0">
                <a:latin typeface="Arial Black" panose="020B0A04020102020204" pitchFamily="34" charset="0"/>
              </a:rPr>
              <a:t> a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jediná</a:t>
            </a:r>
            <a:r>
              <a:rPr lang="en-GB" sz="2400" i="1" baseline="30000" dirty="0">
                <a:latin typeface="Arial Black" panose="020B0A04020102020204" pitchFamily="34" charset="0"/>
              </a:rPr>
              <a:t>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vyjímka</a:t>
            </a:r>
            <a:r>
              <a:rPr lang="en-GB" sz="2400" i="1" baseline="30000" dirty="0">
                <a:latin typeface="Arial Black" panose="020B0A04020102020204" pitchFamily="34" charset="0"/>
              </a:rPr>
              <a:t>)</a:t>
            </a:r>
            <a:r>
              <a:rPr lang="en-GB" sz="2400" baseline="30000" dirty="0">
                <a:latin typeface="Arial Black" panose="020B0A04020102020204" pitchFamily="34" charset="0"/>
              </a:rPr>
              <a:t>. </a:t>
            </a:r>
            <a:r>
              <a:rPr lang="en-GB" sz="2400" baseline="30000" dirty="0" smtClean="0">
                <a:latin typeface="Arial Black" panose="020B0A04020102020204" pitchFamily="34" charset="0"/>
              </a:rPr>
              <a:t>A </a:t>
            </a:r>
            <a:r>
              <a:rPr lang="en-GB" sz="2400" baseline="30000" dirty="0" err="1">
                <a:latin typeface="Arial Black" panose="020B0A04020102020204" pitchFamily="34" charset="0"/>
              </a:rPr>
              <a:t>potom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už</a:t>
            </a:r>
            <a:r>
              <a:rPr lang="en-GB" sz="2400" baseline="30000" dirty="0">
                <a:latin typeface="Arial Black" panose="020B0A04020102020204" pitchFamily="34" charset="0"/>
              </a:rPr>
              <a:t> je to </a:t>
            </a:r>
            <a:r>
              <a:rPr lang="en-GB" sz="2400" baseline="30000" dirty="0" err="1">
                <a:latin typeface="Arial Black" panose="020B0A04020102020204" pitchFamily="34" charset="0"/>
              </a:rPr>
              <a:t>vlastně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všechno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stejné</a:t>
            </a:r>
            <a:r>
              <a:rPr lang="en-GB" sz="2400" baseline="30000" dirty="0">
                <a:latin typeface="Arial Black" panose="020B0A04020102020204" pitchFamily="34" charset="0"/>
              </a:rPr>
              <a:t>. </a:t>
            </a:r>
            <a:r>
              <a:rPr lang="en-GB" sz="2400" baseline="30000" dirty="0" err="1">
                <a:latin typeface="Arial Black" panose="020B0A04020102020204" pitchFamily="34" charset="0"/>
              </a:rPr>
              <a:t>Podívejte</a:t>
            </a:r>
            <a:r>
              <a:rPr lang="en-GB" sz="2400" baseline="30000" dirty="0">
                <a:latin typeface="Arial Black" panose="020B0A04020102020204" pitchFamily="34" charset="0"/>
              </a:rPr>
              <a:t> se </a:t>
            </a:r>
            <a:r>
              <a:rPr lang="en-GB" sz="2400" baseline="30000" dirty="0" err="1">
                <a:latin typeface="Arial Black" panose="020B0A04020102020204" pitchFamily="34" charset="0"/>
              </a:rPr>
              <a:t>sami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na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větu</a:t>
            </a:r>
            <a:r>
              <a:rPr lang="en-GB" sz="2400" baseline="30000" dirty="0">
                <a:latin typeface="Arial Black" panose="020B0A04020102020204" pitchFamily="34" charset="0"/>
              </a:rPr>
              <a:t> “</a:t>
            </a:r>
            <a:r>
              <a:rPr lang="en-GB" sz="2400" baseline="30000" dirty="0" err="1">
                <a:latin typeface="Arial Black" panose="020B0A04020102020204" pitchFamily="34" charset="0"/>
              </a:rPr>
              <a:t>Chodím</a:t>
            </a:r>
            <a:r>
              <a:rPr lang="en-GB" sz="2400" baseline="30000" dirty="0">
                <a:latin typeface="Arial Black" panose="020B0A04020102020204" pitchFamily="34" charset="0"/>
              </a:rPr>
              <a:t> do </a:t>
            </a:r>
            <a:r>
              <a:rPr lang="en-GB" sz="2400" baseline="30000" dirty="0" err="1">
                <a:latin typeface="Arial Black" panose="020B0A04020102020204" pitchFamily="34" charset="0"/>
              </a:rPr>
              <a:t>školy</a:t>
            </a:r>
            <a:r>
              <a:rPr lang="en-GB" sz="2400" baseline="30000" dirty="0">
                <a:latin typeface="Arial Black" panose="020B0A04020102020204" pitchFamily="34" charset="0"/>
              </a:rPr>
              <a:t> v </a:t>
            </a:r>
            <a:r>
              <a:rPr lang="en-GB" sz="2400" baseline="30000" dirty="0" err="1">
                <a:latin typeface="Arial Black" panose="020B0A04020102020204" pitchFamily="34" charset="0"/>
              </a:rPr>
              <a:t>Ústí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nad</a:t>
            </a:r>
            <a:r>
              <a:rPr lang="en-GB" sz="2400" baseline="30000" dirty="0">
                <a:latin typeface="Arial Black" panose="020B0A04020102020204" pitchFamily="34" charset="0"/>
              </a:rPr>
              <a:t> Labem”.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93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04328" y="2564904"/>
            <a:ext cx="87171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OSOBA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08039" y="25649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39153" y="2564904"/>
            <a:ext cx="3175741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SLOVESO V ZÁKLADNÍM TVARU</a:t>
            </a:r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22194" y="2292291"/>
            <a:ext cx="864339" cy="92333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DALŠÍ </a:t>
            </a:r>
          </a:p>
          <a:p>
            <a:pPr algn="ctr"/>
            <a:r>
              <a:rPr lang="cs-CZ" b="1" dirty="0" smtClean="0"/>
              <a:t>VĚTNÉ </a:t>
            </a:r>
          </a:p>
          <a:p>
            <a:pPr algn="ctr"/>
            <a:r>
              <a:rPr lang="cs-CZ" b="1" dirty="0" smtClean="0"/>
              <a:t>ČLENY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14894" y="25649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196752"/>
            <a:ext cx="7541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Připomeňme si základní vzorec stavby anglické věty v přítomném čase prostém.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0039" y="4221088"/>
            <a:ext cx="75482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>
                <a:latin typeface="Arial Black" panose="020B0A04020102020204" pitchFamily="34" charset="0"/>
              </a:rPr>
              <a:t>A můžeme se vrhnout na otázku. Tady je vzorec, o kterém </a:t>
            </a:r>
          </a:p>
          <a:p>
            <a:pPr algn="just"/>
            <a:r>
              <a:rPr lang="cs-CZ" dirty="0" smtClean="0">
                <a:latin typeface="Arial Black" panose="020B0A04020102020204" pitchFamily="34" charset="0"/>
              </a:rPr>
              <a:t>jsme před chvílí mluvili. Ano, ten s tím prohozením</a:t>
            </a:r>
            <a:endParaRPr lang="cs-CZ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04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600"/>
                            </p:stCondLst>
                            <p:childTnLst>
                              <p:par>
                                <p:cTn id="48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 animBg="1"/>
      <p:bldP spid="11" grpId="0" animBg="1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38114" y="1032350"/>
            <a:ext cx="87171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OSOBA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73519" y="739962"/>
            <a:ext cx="1461106" cy="95410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POMOCNÉ </a:t>
            </a:r>
          </a:p>
          <a:p>
            <a:pPr algn="ctr"/>
            <a:r>
              <a:rPr lang="cs-CZ" b="1" dirty="0" smtClean="0"/>
              <a:t>SLOVESO 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DO,DOES</a:t>
            </a:r>
            <a:endParaRPr lang="cs-CZ" sz="2000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60074" y="1032349"/>
            <a:ext cx="3175741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SLOVESO V ZÁKLADNÍM TVARU</a:t>
            </a:r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88466" y="755350"/>
            <a:ext cx="864339" cy="92333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DALŠÍ </a:t>
            </a:r>
          </a:p>
          <a:p>
            <a:pPr algn="ctr"/>
            <a:r>
              <a:rPr lang="cs-CZ" b="1" dirty="0" smtClean="0"/>
              <a:t>VĚTNÉ </a:t>
            </a:r>
          </a:p>
          <a:p>
            <a:pPr algn="ctr"/>
            <a:r>
              <a:rPr lang="cs-CZ" b="1" dirty="0" smtClean="0"/>
              <a:t>ČLENY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59992" y="10384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74952" y="10384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4" name="Zahnutá šipka nahoru 13"/>
          <p:cNvSpPr/>
          <p:nvPr/>
        </p:nvSpPr>
        <p:spPr>
          <a:xfrm rot="968060" flipH="1">
            <a:off x="883964" y="1542878"/>
            <a:ext cx="1053752" cy="576064"/>
          </a:xfrm>
          <a:prstGeom prst="curved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46063" y="10384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4021" y="2564904"/>
            <a:ext cx="6596614" cy="8104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aseline="30000" dirty="0"/>
              <a:t>I DO go to school in Ústí nad Labem.</a:t>
            </a:r>
          </a:p>
          <a:p>
            <a:r>
              <a:rPr lang="en-GB" sz="2800" b="1" baseline="30000" dirty="0"/>
              <a:t>!!!  </a:t>
            </a:r>
            <a:r>
              <a:rPr lang="en-GB" sz="2800" b="1" baseline="30000" dirty="0" err="1"/>
              <a:t>Tato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fáze</a:t>
            </a:r>
            <a:r>
              <a:rPr lang="en-GB" sz="2800" b="1" baseline="30000" dirty="0"/>
              <a:t> se </a:t>
            </a:r>
            <a:r>
              <a:rPr lang="en-GB" sz="2800" b="1" baseline="30000" dirty="0" err="1"/>
              <a:t>neužívá</a:t>
            </a:r>
            <a:r>
              <a:rPr lang="en-GB" sz="2800" b="1" baseline="30000" dirty="0"/>
              <a:t>, </a:t>
            </a:r>
            <a:r>
              <a:rPr lang="en-GB" sz="2800" b="1" baseline="30000" dirty="0" err="1"/>
              <a:t>uvádíme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jí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pouze</a:t>
            </a:r>
            <a:r>
              <a:rPr lang="en-GB" sz="2800" b="1" baseline="30000" dirty="0"/>
              <a:t> pro </a:t>
            </a:r>
            <a:r>
              <a:rPr lang="en-GB" sz="2800" b="1" baseline="30000" dirty="0" err="1"/>
              <a:t>lepší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pochopení</a:t>
            </a:r>
            <a:r>
              <a:rPr lang="en-GB" sz="2800" b="1" baseline="30000" dirty="0"/>
              <a:t> !!!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09111" y="43651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7277" y="4072717"/>
            <a:ext cx="1461106" cy="95410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POMOCNÉ </a:t>
            </a:r>
          </a:p>
          <a:p>
            <a:pPr algn="ctr"/>
            <a:r>
              <a:rPr lang="cs-CZ" b="1" dirty="0" smtClean="0"/>
              <a:t>SLOVESO 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DO,DOES</a:t>
            </a:r>
            <a:endParaRPr lang="cs-CZ" sz="2000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56029" y="4365104"/>
            <a:ext cx="87171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OSOBA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99211" y="4365104"/>
            <a:ext cx="3175741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SLOVESO V ZÁKLADNÍM TVARU</a:t>
            </a:r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27603" y="4088105"/>
            <a:ext cx="864339" cy="92333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DALŠÍ </a:t>
            </a:r>
          </a:p>
          <a:p>
            <a:pPr algn="ctr"/>
            <a:r>
              <a:rPr lang="cs-CZ" b="1" dirty="0" smtClean="0"/>
              <a:t>VĚTNÉ </a:t>
            </a:r>
          </a:p>
          <a:p>
            <a:pPr algn="ctr"/>
            <a:r>
              <a:rPr lang="cs-CZ" b="1" dirty="0" smtClean="0"/>
              <a:t>ČLENY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14089" y="43712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73349" y="43712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8513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 animBg="1"/>
      <p:bldP spid="14" grpId="1" animBg="1"/>
      <p:bldP spid="20" grpId="0"/>
      <p:bldP spid="22" grpId="0"/>
      <p:bldP spid="25" grpId="0"/>
      <p:bldP spid="26" grpId="0" animBg="1"/>
      <p:bldP spid="27" grpId="0" animBg="1"/>
      <p:bldP spid="28" grpId="0" animBg="1"/>
      <p:bldP spid="29" grpId="0" animBg="1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39552" y="1124744"/>
            <a:ext cx="69166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aseline="300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D</a:t>
            </a:r>
            <a:r>
              <a:rPr lang="cs-CZ" sz="3600" baseline="300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o</a:t>
            </a:r>
            <a:r>
              <a:rPr lang="en-GB" sz="3600" baseline="300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   </a:t>
            </a:r>
            <a:r>
              <a:rPr lang="en-GB" sz="3600" baseline="30000" dirty="0">
                <a:latin typeface="Arial Black" panose="020B0A04020102020204" pitchFamily="34" charset="0"/>
              </a:rPr>
              <a:t>I   go to school in </a:t>
            </a:r>
            <a:r>
              <a:rPr lang="en-GB" sz="3600" baseline="30000" dirty="0" err="1">
                <a:latin typeface="Arial Black" panose="020B0A04020102020204" pitchFamily="34" charset="0"/>
              </a:rPr>
              <a:t>Ústí</a:t>
            </a:r>
            <a:r>
              <a:rPr lang="en-GB" sz="3600" baseline="30000" dirty="0">
                <a:latin typeface="Arial Black" panose="020B0A04020102020204" pitchFamily="34" charset="0"/>
              </a:rPr>
              <a:t> </a:t>
            </a:r>
            <a:r>
              <a:rPr lang="en-GB" sz="3600" baseline="30000" dirty="0" err="1">
                <a:latin typeface="Arial Black" panose="020B0A04020102020204" pitchFamily="34" charset="0"/>
              </a:rPr>
              <a:t>nad</a:t>
            </a:r>
            <a:r>
              <a:rPr lang="en-GB" sz="3600" baseline="30000" dirty="0">
                <a:latin typeface="Arial Black" panose="020B0A04020102020204" pitchFamily="34" charset="0"/>
              </a:rPr>
              <a:t> Labem </a:t>
            </a:r>
            <a:r>
              <a:rPr lang="en-GB" sz="3600" baseline="30000" dirty="0" smtClean="0">
                <a:latin typeface="Arial Black" panose="020B0A04020102020204" pitchFamily="34" charset="0"/>
              </a:rPr>
              <a:t>?</a:t>
            </a:r>
            <a:endParaRPr lang="en-GB" sz="3600" baseline="30000" dirty="0">
              <a:latin typeface="Arial Black" panose="020B0A040201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2636912"/>
            <a:ext cx="82351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baseline="30000" dirty="0" err="1">
                <a:solidFill>
                  <a:srgbClr val="FF0000"/>
                </a:solidFill>
              </a:rPr>
              <a:t>Tohle</a:t>
            </a:r>
            <a:r>
              <a:rPr lang="en-GB" sz="2400" b="1" baseline="30000" dirty="0">
                <a:solidFill>
                  <a:srgbClr val="FF0000"/>
                </a:solidFill>
              </a:rPr>
              <a:t> je </a:t>
            </a:r>
            <a:r>
              <a:rPr lang="en-GB" sz="2400" b="1" baseline="30000" dirty="0" err="1">
                <a:solidFill>
                  <a:srgbClr val="FF0000"/>
                </a:solidFill>
              </a:rPr>
              <a:t>konečný</a:t>
            </a:r>
            <a:r>
              <a:rPr lang="en-GB" sz="2400" b="1" baseline="30000" dirty="0">
                <a:solidFill>
                  <a:srgbClr val="FF0000"/>
                </a:solidFill>
              </a:rPr>
              <a:t> a </a:t>
            </a:r>
            <a:r>
              <a:rPr lang="en-GB" sz="2400" b="1" baseline="30000" dirty="0" err="1">
                <a:solidFill>
                  <a:srgbClr val="FF0000"/>
                </a:solidFill>
              </a:rPr>
              <a:t>správný</a:t>
            </a:r>
            <a:r>
              <a:rPr lang="en-GB" sz="2400" b="1" baseline="30000" dirty="0">
                <a:solidFill>
                  <a:srgbClr val="FF0000"/>
                </a:solidFill>
              </a:rPr>
              <a:t> </a:t>
            </a:r>
            <a:r>
              <a:rPr lang="en-GB" sz="2400" b="1" baseline="30000" dirty="0" err="1">
                <a:solidFill>
                  <a:srgbClr val="FF0000"/>
                </a:solidFill>
              </a:rPr>
              <a:t>výsledek</a:t>
            </a:r>
            <a:r>
              <a:rPr lang="en-GB" sz="2400" b="1" baseline="30000" dirty="0">
                <a:solidFill>
                  <a:srgbClr val="FF0000"/>
                </a:solidFill>
              </a:rPr>
              <a:t> - </a:t>
            </a:r>
            <a:r>
              <a:rPr lang="en-GB" sz="2400" b="1" baseline="30000" dirty="0" err="1">
                <a:solidFill>
                  <a:srgbClr val="FF0000"/>
                </a:solidFill>
              </a:rPr>
              <a:t>vlastně</a:t>
            </a:r>
            <a:r>
              <a:rPr lang="en-GB" sz="2400" b="1" baseline="30000" dirty="0">
                <a:solidFill>
                  <a:srgbClr val="FF0000"/>
                </a:solidFill>
              </a:rPr>
              <a:t> </a:t>
            </a:r>
            <a:r>
              <a:rPr lang="en-GB" sz="2400" b="1" baseline="30000" dirty="0" err="1" smtClean="0">
                <a:solidFill>
                  <a:srgbClr val="FF0000"/>
                </a:solidFill>
              </a:rPr>
              <a:t>otázka</a:t>
            </a:r>
            <a:r>
              <a:rPr lang="en-GB" sz="2400" b="1" baseline="30000" dirty="0" smtClean="0">
                <a:solidFill>
                  <a:srgbClr val="FF0000"/>
                </a:solidFill>
              </a:rPr>
              <a:t>.</a:t>
            </a:r>
            <a:r>
              <a:rPr lang="cs-CZ" sz="2400" b="1" baseline="30000" dirty="0">
                <a:solidFill>
                  <a:srgbClr val="FF0000"/>
                </a:solidFill>
              </a:rPr>
              <a:t> </a:t>
            </a:r>
            <a:r>
              <a:rPr lang="pl-PL" sz="2400" b="1" baseline="30000" dirty="0" smtClean="0">
                <a:solidFill>
                  <a:srgbClr val="FF0000"/>
                </a:solidFill>
              </a:rPr>
              <a:t>Chodím </a:t>
            </a:r>
            <a:r>
              <a:rPr lang="pl-PL" sz="2400" b="1" baseline="30000" dirty="0">
                <a:solidFill>
                  <a:srgbClr val="FF0000"/>
                </a:solidFill>
              </a:rPr>
              <a:t>do školy v Ústí nad Labem </a:t>
            </a:r>
            <a:r>
              <a:rPr lang="pl-PL" sz="2400" b="1" baseline="30000" dirty="0" smtClean="0">
                <a:solidFill>
                  <a:srgbClr val="FF0000"/>
                </a:solidFill>
              </a:rPr>
              <a:t>?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501008"/>
            <a:ext cx="63241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1" baseline="30000" dirty="0">
                <a:latin typeface="Arial Black" panose="020B0A04020102020204" pitchFamily="34" charset="0"/>
              </a:rPr>
              <a:t>Zkuste se teď </a:t>
            </a:r>
            <a:r>
              <a:rPr lang="pl-PL" b="1" baseline="30000" dirty="0" smtClean="0">
                <a:latin typeface="Arial Black" panose="020B0A04020102020204" pitchFamily="34" charset="0"/>
              </a:rPr>
              <a:t>zeptat</a:t>
            </a:r>
            <a:r>
              <a:rPr lang="pl-PL" b="1" dirty="0" smtClean="0">
                <a:latin typeface="Arial Black" panose="020B0A04020102020204" pitchFamily="34" charset="0"/>
              </a:rPr>
              <a:t> </a:t>
            </a:r>
            <a:r>
              <a:rPr lang="pl-PL" b="1" baseline="30000" dirty="0" smtClean="0">
                <a:latin typeface="Arial Black" panose="020B0A04020102020204" pitchFamily="34" charset="0"/>
              </a:rPr>
              <a:t>spolužáků,jestli </a:t>
            </a:r>
            <a:r>
              <a:rPr lang="pl-PL" b="1" baseline="30000" dirty="0">
                <a:latin typeface="Arial Black" panose="020B0A04020102020204" pitchFamily="34" charset="0"/>
              </a:rPr>
              <a:t>chodí do školy ve stejném městě, </a:t>
            </a:r>
            <a:endParaRPr lang="pl-PL" b="1" baseline="30000" dirty="0" smtClean="0">
              <a:latin typeface="Arial Black" panose="020B0A04020102020204" pitchFamily="34" charset="0"/>
            </a:endParaRPr>
          </a:p>
          <a:p>
            <a:r>
              <a:rPr lang="pl-PL" b="1" baseline="30000" dirty="0" smtClean="0">
                <a:latin typeface="Arial Black" panose="020B0A04020102020204" pitchFamily="34" charset="0"/>
              </a:rPr>
              <a:t>jestli čtou,plavou</a:t>
            </a:r>
            <a:r>
              <a:rPr lang="pl-PL" b="1" baseline="30000" dirty="0">
                <a:latin typeface="Arial Black" panose="020B0A04020102020204" pitchFamily="34" charset="0"/>
              </a:rPr>
              <a:t>, hrají na kytaru nebo malují</a:t>
            </a:r>
            <a:r>
              <a:rPr lang="pl-PL" b="1" baseline="30000" dirty="0" smtClean="0">
                <a:latin typeface="Arial Black" panose="020B0A04020102020204" pitchFamily="34" charset="0"/>
              </a:rPr>
              <a:t>...</a:t>
            </a:r>
            <a:endParaRPr lang="pl-PL" b="1" baseline="300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83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 pole 2"/>
          <p:cNvSpPr txBox="1">
            <a:spLocks noChangeArrowheads="1"/>
          </p:cNvSpPr>
          <p:nvPr/>
        </p:nvSpPr>
        <p:spPr bwMode="auto">
          <a:xfrm>
            <a:off x="2195186" y="2180454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8" name="Textové pole 2"/>
          <p:cNvSpPr txBox="1">
            <a:spLocks noChangeArrowheads="1"/>
          </p:cNvSpPr>
          <p:nvPr/>
        </p:nvSpPr>
        <p:spPr bwMode="auto">
          <a:xfrm>
            <a:off x="6041475" y="3650479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YOU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9" name="Textové pole 2"/>
          <p:cNvSpPr txBox="1">
            <a:spLocks noChangeArrowheads="1"/>
          </p:cNvSpPr>
          <p:nvPr/>
        </p:nvSpPr>
        <p:spPr bwMode="auto">
          <a:xfrm>
            <a:off x="1979712" y="4438895"/>
            <a:ext cx="806450" cy="151788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HE</a:t>
            </a:r>
            <a:endParaRPr lang="cs-CZ" sz="110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SHE</a:t>
            </a:r>
            <a:endParaRPr lang="cs-CZ" sz="110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IT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30" name="Šipka doleva 29"/>
          <p:cNvSpPr/>
          <p:nvPr/>
        </p:nvSpPr>
        <p:spPr>
          <a:xfrm rot="1320677">
            <a:off x="3558307" y="2976608"/>
            <a:ext cx="758190" cy="24447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1" name="Šipka doleva 30"/>
          <p:cNvSpPr/>
          <p:nvPr/>
        </p:nvSpPr>
        <p:spPr>
          <a:xfrm>
            <a:off x="3464962" y="3475718"/>
            <a:ext cx="758190" cy="24447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2" name="Šipka doleva 31"/>
          <p:cNvSpPr/>
          <p:nvPr/>
        </p:nvSpPr>
        <p:spPr>
          <a:xfrm rot="19747815">
            <a:off x="3688482" y="4097383"/>
            <a:ext cx="606425" cy="30607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3" name="Textové pole 2"/>
          <p:cNvSpPr txBox="1">
            <a:spLocks noChangeArrowheads="1"/>
          </p:cNvSpPr>
          <p:nvPr/>
        </p:nvSpPr>
        <p:spPr bwMode="auto">
          <a:xfrm>
            <a:off x="5770012" y="2401933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WE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34" name="Textové pole 2"/>
          <p:cNvSpPr txBox="1">
            <a:spLocks noChangeArrowheads="1"/>
          </p:cNvSpPr>
          <p:nvPr/>
        </p:nvSpPr>
        <p:spPr bwMode="auto">
          <a:xfrm>
            <a:off x="1781481" y="3282360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YOU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5" name="Textové pole 2"/>
          <p:cNvSpPr txBox="1">
            <a:spLocks noChangeArrowheads="1"/>
          </p:cNvSpPr>
          <p:nvPr/>
        </p:nvSpPr>
        <p:spPr bwMode="auto">
          <a:xfrm>
            <a:off x="5624597" y="4746353"/>
            <a:ext cx="952500" cy="45148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THEY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36" name="Šipka doleva 35"/>
          <p:cNvSpPr/>
          <p:nvPr/>
        </p:nvSpPr>
        <p:spPr>
          <a:xfrm rot="9129731">
            <a:off x="5421397" y="2968988"/>
            <a:ext cx="640715" cy="29273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7" name="Šipka doleva 36"/>
          <p:cNvSpPr/>
          <p:nvPr/>
        </p:nvSpPr>
        <p:spPr>
          <a:xfrm rot="10800000">
            <a:off x="5312177" y="3847193"/>
            <a:ext cx="640715" cy="29273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8" name="Šipka doleva 37"/>
          <p:cNvSpPr/>
          <p:nvPr/>
        </p:nvSpPr>
        <p:spPr>
          <a:xfrm rot="13000085">
            <a:off x="5170615" y="4442005"/>
            <a:ext cx="727075" cy="25781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5" name="Rectangle 3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7" name="Obrázek 4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2677" y="2496049"/>
            <a:ext cx="1189355" cy="29400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83568" y="548680"/>
            <a:ext cx="7161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Ukažme si to ještě jednou na příkladu otázky se slovesem </a:t>
            </a:r>
            <a:r>
              <a:rPr lang="cs-CZ" dirty="0" smtClean="0">
                <a:latin typeface="Arial Black" panose="020B0A04020102020204" pitchFamily="34" charset="0"/>
              </a:rPr>
              <a:t>navštěvovat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2947662" y="2225171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35260" y="1065570"/>
            <a:ext cx="3661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Vyčasování takové věty vypadá takto.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537534" y="3336345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799549" y="4928250"/>
            <a:ext cx="96837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visitS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522487" y="2455918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779891" y="3704464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577097" y="4710485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336311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5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500"/>
                            </p:stCondLst>
                            <p:childTnLst>
                              <p:par>
                                <p:cTn id="6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35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400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500"/>
                            </p:stCondLst>
                            <p:childTnLst>
                              <p:par>
                                <p:cTn id="8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5000"/>
                            </p:stCondLst>
                            <p:childTnLst>
                              <p:par>
                                <p:cTn id="9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0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6500"/>
                            </p:stCondLst>
                            <p:childTnLst>
                              <p:par>
                                <p:cTn id="11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7000"/>
                            </p:stCondLst>
                            <p:childTnLst>
                              <p:par>
                                <p:cTn id="11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7500"/>
                            </p:stCondLst>
                            <p:childTnLst>
                              <p:par>
                                <p:cTn id="12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8000"/>
                            </p:stCondLst>
                            <p:childTnLst>
                              <p:par>
                                <p:cTn id="1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uild="allAtOnce" animBg="1"/>
      <p:bldP spid="28" grpId="0" build="allAtOnce" animBg="1"/>
      <p:bldP spid="29" grpId="0" build="allAtOnce" animBg="1"/>
      <p:bldP spid="33" grpId="0" build="allAtOnce" animBg="1"/>
      <p:bldP spid="34" grpId="0" build="allAtOnce" animBg="1"/>
      <p:bldP spid="35" grpId="0" build="allAtOnce" animBg="1"/>
      <p:bldP spid="8" grpId="0"/>
      <p:bldP spid="2048" grpId="0" build="allAtOnce" animBg="1"/>
      <p:bldP spid="50" grpId="0"/>
      <p:bldP spid="51" grpId="0" build="allAtOnce" animBg="1"/>
      <p:bldP spid="52" grpId="0" build="allAtOnce" animBg="1"/>
      <p:bldP spid="53" grpId="0" build="allAtOnce" animBg="1"/>
      <p:bldP spid="54" grpId="0" build="allAtOnce" animBg="1"/>
      <p:bldP spid="55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683568" y="548680"/>
            <a:ext cx="364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teď to stejné převedeme na otázku</a:t>
            </a:r>
            <a:endParaRPr lang="cs-CZ" dirty="0"/>
          </a:p>
        </p:txBody>
      </p:sp>
      <p:sp>
        <p:nvSpPr>
          <p:cNvPr id="14" name="Textové pole 2"/>
          <p:cNvSpPr txBox="1">
            <a:spLocks noChangeArrowheads="1"/>
          </p:cNvSpPr>
          <p:nvPr/>
        </p:nvSpPr>
        <p:spPr bwMode="auto">
          <a:xfrm>
            <a:off x="2085331" y="1635758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15" name="Textové pole 2"/>
          <p:cNvSpPr txBox="1">
            <a:spLocks noChangeArrowheads="1"/>
          </p:cNvSpPr>
          <p:nvPr/>
        </p:nvSpPr>
        <p:spPr bwMode="auto">
          <a:xfrm>
            <a:off x="5931619" y="3105783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YOU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16" name="Textové pole 2"/>
          <p:cNvSpPr txBox="1">
            <a:spLocks noChangeArrowheads="1"/>
          </p:cNvSpPr>
          <p:nvPr/>
        </p:nvSpPr>
        <p:spPr bwMode="auto">
          <a:xfrm>
            <a:off x="1869856" y="3894199"/>
            <a:ext cx="806450" cy="151788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HE</a:t>
            </a:r>
            <a:endParaRPr lang="cs-CZ" sz="110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SHE</a:t>
            </a:r>
            <a:endParaRPr lang="cs-CZ" sz="110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IT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17" name="Šipka doleva 16"/>
          <p:cNvSpPr/>
          <p:nvPr/>
        </p:nvSpPr>
        <p:spPr>
          <a:xfrm rot="1320677">
            <a:off x="3448451" y="2431912"/>
            <a:ext cx="758190" cy="24447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3355106" y="2931022"/>
            <a:ext cx="758190" cy="24447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9" name="Šipka doleva 18"/>
          <p:cNvSpPr/>
          <p:nvPr/>
        </p:nvSpPr>
        <p:spPr>
          <a:xfrm rot="19747815">
            <a:off x="3578626" y="3552687"/>
            <a:ext cx="606425" cy="30607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0" name="Textové pole 2"/>
          <p:cNvSpPr txBox="1">
            <a:spLocks noChangeArrowheads="1"/>
          </p:cNvSpPr>
          <p:nvPr/>
        </p:nvSpPr>
        <p:spPr bwMode="auto">
          <a:xfrm>
            <a:off x="5660156" y="1857237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WE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21" name="Textové pole 2"/>
          <p:cNvSpPr txBox="1">
            <a:spLocks noChangeArrowheads="1"/>
          </p:cNvSpPr>
          <p:nvPr/>
        </p:nvSpPr>
        <p:spPr bwMode="auto">
          <a:xfrm>
            <a:off x="1671626" y="2737664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YOU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2" name="Textové pole 2"/>
          <p:cNvSpPr txBox="1">
            <a:spLocks noChangeArrowheads="1"/>
          </p:cNvSpPr>
          <p:nvPr/>
        </p:nvSpPr>
        <p:spPr bwMode="auto">
          <a:xfrm>
            <a:off x="5514741" y="4201657"/>
            <a:ext cx="952500" cy="45148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THEY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23" name="Šipka doleva 22"/>
          <p:cNvSpPr/>
          <p:nvPr/>
        </p:nvSpPr>
        <p:spPr>
          <a:xfrm rot="9129731">
            <a:off x="5311541" y="2424292"/>
            <a:ext cx="640715" cy="29273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4" name="Šipka doleva 23"/>
          <p:cNvSpPr/>
          <p:nvPr/>
        </p:nvSpPr>
        <p:spPr>
          <a:xfrm rot="10800000">
            <a:off x="5202321" y="3302497"/>
            <a:ext cx="640715" cy="29273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13000085">
            <a:off x="5060759" y="3897309"/>
            <a:ext cx="727075" cy="25781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pic>
        <p:nvPicPr>
          <p:cNvPr id="26" name="Obrázek 2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821" y="1942085"/>
            <a:ext cx="1189355" cy="2940050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2837806" y="1680475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27678" y="2791649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689693" y="4383554"/>
            <a:ext cx="96837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visitS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12631" y="1911222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670035" y="3159768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67241" y="4165789"/>
            <a:ext cx="82025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visit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25057" y="1680475"/>
            <a:ext cx="554960" cy="584775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DO</a:t>
            </a:r>
            <a:endParaRPr lang="cs-CZ" sz="32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085634" y="2730026"/>
            <a:ext cx="554960" cy="584775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DO</a:t>
            </a:r>
            <a:endParaRPr lang="cs-CZ" sz="32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090674" y="1862804"/>
            <a:ext cx="554960" cy="584775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DO</a:t>
            </a:r>
            <a:endParaRPr lang="cs-CZ" sz="32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376659" y="3128990"/>
            <a:ext cx="554960" cy="584775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DO</a:t>
            </a:r>
            <a:endParaRPr lang="cs-CZ" sz="32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967718" y="4165789"/>
            <a:ext cx="554960" cy="584775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DO</a:t>
            </a:r>
            <a:endParaRPr lang="cs-CZ" sz="32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989487" y="4346707"/>
            <a:ext cx="880369" cy="584775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BadaBoom CE" panose="020B0603050302020204" pitchFamily="34" charset="-18"/>
                <a:ea typeface="BadaBoom CE" panose="020B0603050302020204" pitchFamily="34" charset="-18"/>
              </a:rPr>
              <a:t>DOES</a:t>
            </a:r>
            <a:endParaRPr lang="cs-CZ" sz="32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13628" y="5412084"/>
            <a:ext cx="43070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Teď si dobře všimněte změny ve třetí osobě.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436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9500"/>
                            </p:stCondLst>
                            <p:childTnLst>
                              <p:par>
                                <p:cTn id="8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1500"/>
                            </p:stCondLst>
                            <p:childTnLst>
                              <p:par>
                                <p:cTn id="9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3500"/>
                            </p:stCondLst>
                            <p:childTnLst>
                              <p:par>
                                <p:cTn id="11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4500"/>
                            </p:stCondLst>
                            <p:childTnLst>
                              <p:par>
                                <p:cTn id="127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15500"/>
                            </p:stCondLst>
                            <p:childTnLst>
                              <p:par>
                                <p:cTn id="138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149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7500"/>
                            </p:stCondLst>
                            <p:childTnLst>
                              <p:par>
                                <p:cTn id="15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8500"/>
                            </p:stCondLst>
                            <p:childTnLst>
                              <p:par>
                                <p:cTn id="161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9500"/>
                            </p:stCondLst>
                            <p:childTnLst>
                              <p:par>
                                <p:cTn id="1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500"/>
                            </p:stCondLst>
                            <p:childTnLst>
                              <p:par>
                                <p:cTn id="17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21500"/>
                            </p:stCondLst>
                            <p:childTnLst>
                              <p:par>
                                <p:cTn id="17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15" grpId="0" animBg="1"/>
      <p:bldP spid="16" grpId="0" animBg="1"/>
      <p:bldP spid="20" grpId="0" animBg="1"/>
      <p:bldP spid="21" grpId="0" animBg="1"/>
      <p:bldP spid="22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6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pár vět závěrem k procvičení…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Chodíš do školy 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9612" y="213285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Tvůj otec pracuje v bance 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32012" y="269962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Píšete ve škole dopisy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84412" y="3203684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Plave to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2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5247" y="17728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obrazový materiál pochází z fotoarchivu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6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521</Words>
  <Application>Microsoft Office PowerPoint</Application>
  <PresentationFormat>Předvádění na obrazovce (4:3)</PresentationFormat>
  <Paragraphs>128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Cerny</dc:creator>
  <cp:lastModifiedBy>Karel Filas, Ing.</cp:lastModifiedBy>
  <cp:revision>28</cp:revision>
  <dcterms:created xsi:type="dcterms:W3CDTF">2013-12-18T11:50:08Z</dcterms:created>
  <dcterms:modified xsi:type="dcterms:W3CDTF">2014-03-11T22:37:43Z</dcterms:modified>
</cp:coreProperties>
</file>