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2" r:id="rId6"/>
    <p:sldId id="261" r:id="rId7"/>
    <p:sldId id="263" r:id="rId8"/>
    <p:sldId id="260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996600"/>
    <a:srgbClr val="FFCC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0691E-4CCD-4939-B6A0-4E31B4692468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BC1E6-3A90-4A62-B183-ED38CC016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0691E-4CCD-4939-B6A0-4E31B4692468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BC1E6-3A90-4A62-B183-ED38CC016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0691E-4CCD-4939-B6A0-4E31B4692468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BC1E6-3A90-4A62-B183-ED38CC016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0691E-4CCD-4939-B6A0-4E31B4692468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BC1E6-3A90-4A62-B183-ED38CC016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0691E-4CCD-4939-B6A0-4E31B4692468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BC1E6-3A90-4A62-B183-ED38CC016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0691E-4CCD-4939-B6A0-4E31B4692468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BC1E6-3A90-4A62-B183-ED38CC016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0691E-4CCD-4939-B6A0-4E31B4692468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BC1E6-3A90-4A62-B183-ED38CC016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0691E-4CCD-4939-B6A0-4E31B4692468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BC1E6-3A90-4A62-B183-ED38CC016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0691E-4CCD-4939-B6A0-4E31B4692468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BC1E6-3A90-4A62-B183-ED38CC016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0691E-4CCD-4939-B6A0-4E31B4692468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BC1E6-3A90-4A62-B183-ED38CC016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0691E-4CCD-4939-B6A0-4E31B4692468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3BC1E6-3A90-4A62-B183-ED38CC016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10691E-4CCD-4939-B6A0-4E31B4692468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BC1E6-3A90-4A62-B183-ED38CC016C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gif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 w="19050">
            <a:solidFill>
              <a:srgbClr val="663300"/>
            </a:solidFill>
          </a:ln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FFCC00">
                  <a:tint val="66000"/>
                  <a:satMod val="160000"/>
                </a:srgbClr>
              </a:gs>
              <a:gs pos="50000">
                <a:srgbClr val="FFCC00">
                  <a:tint val="44500"/>
                  <a:satMod val="160000"/>
                </a:srgbClr>
              </a:gs>
              <a:gs pos="100000">
                <a:srgbClr val="FFCC0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6633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r>
              <a:rPr lang="cs-CZ" sz="2000" dirty="0" smtClean="0"/>
              <a:t>    Adresa školy:  ZŠ Třeboň, Na Sadech 375</a:t>
            </a:r>
          </a:p>
          <a:p>
            <a:pPr>
              <a:buNone/>
            </a:pPr>
            <a:r>
              <a:rPr lang="cs-CZ" sz="2000" dirty="0" smtClean="0"/>
              <a:t>    Jméno autora: Mgr. Jana </a:t>
            </a:r>
            <a:r>
              <a:rPr lang="cs-CZ" sz="2000" dirty="0" err="1" smtClean="0"/>
              <a:t>Písaříková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Název</a:t>
            </a:r>
            <a:r>
              <a:rPr lang="cs-CZ" sz="2000" smtClean="0"/>
              <a:t>: </a:t>
            </a:r>
            <a:r>
              <a:rPr lang="cs-CZ" sz="2000" smtClean="0"/>
              <a:t>VY_32_INOVACE_459 </a:t>
            </a:r>
            <a:r>
              <a:rPr lang="cs-CZ" sz="2000" dirty="0" err="1" smtClean="0"/>
              <a:t>Nj</a:t>
            </a:r>
            <a:r>
              <a:rPr lang="cs-CZ" sz="2000" dirty="0" smtClean="0"/>
              <a:t>/9</a:t>
            </a:r>
            <a:r>
              <a:rPr lang="cs-CZ" sz="2000" b="1" i="1" dirty="0" smtClean="0"/>
              <a:t>      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Číslo projektu: CZ.1.07/1.4.00/21.3807</a:t>
            </a:r>
          </a:p>
          <a:p>
            <a:pPr>
              <a:buNone/>
            </a:pPr>
            <a:r>
              <a:rPr lang="cs-CZ" sz="2000" dirty="0" smtClean="0"/>
              <a:t>    Téma hodiny: Souvětí souřadné</a:t>
            </a:r>
          </a:p>
          <a:p>
            <a:pPr>
              <a:buNone/>
            </a:pPr>
            <a:r>
              <a:rPr lang="cs-CZ" sz="2000" dirty="0" smtClean="0"/>
              <a:t>    Ročník: 9.</a:t>
            </a:r>
          </a:p>
          <a:p>
            <a:pPr>
              <a:buNone/>
            </a:pPr>
            <a:r>
              <a:rPr lang="cs-CZ" sz="2000" dirty="0" smtClean="0"/>
              <a:t>    Klíčová slova: spojky, souvětí souřadné, tvorba souvětí.</a:t>
            </a:r>
          </a:p>
          <a:p>
            <a:pPr>
              <a:buNone/>
            </a:pPr>
            <a:r>
              <a:rPr lang="cs-CZ" sz="2000" dirty="0" smtClean="0"/>
              <a:t>    Datum tvorby: 26. 1. 2014</a:t>
            </a:r>
          </a:p>
        </p:txBody>
      </p:sp>
      <p:pic>
        <p:nvPicPr>
          <p:cNvPr id="6" name="Obrázek 5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332656"/>
            <a:ext cx="5162550" cy="10382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CC00">
                  <a:tint val="66000"/>
                  <a:satMod val="160000"/>
                </a:srgbClr>
              </a:gs>
              <a:gs pos="50000">
                <a:srgbClr val="FFCC00">
                  <a:tint val="44500"/>
                  <a:satMod val="160000"/>
                </a:srgbClr>
              </a:gs>
              <a:gs pos="100000">
                <a:srgbClr val="FFCC00">
                  <a:tint val="23500"/>
                  <a:satMod val="160000"/>
                </a:srgbClr>
              </a:gs>
            </a:gsLst>
            <a:lin ang="5400000" scaled="1"/>
            <a:tileRect/>
          </a:gradFill>
          <a:ln w="19050">
            <a:solidFill>
              <a:srgbClr val="663300"/>
            </a:solidFill>
          </a:ln>
        </p:spPr>
        <p:txBody>
          <a:bodyPr/>
          <a:lstStyle/>
          <a:p>
            <a:r>
              <a:rPr lang="cs-CZ" b="1" dirty="0" smtClean="0">
                <a:ln w="19050" cmpd="sng">
                  <a:solidFill>
                    <a:srgbClr val="663300"/>
                  </a:solidFill>
                  <a:prstDash val="solid"/>
                </a:ln>
                <a:gradFill flip="none" rotWithShape="1">
                  <a:gsLst>
                    <a:gs pos="0">
                      <a:srgbClr val="663300">
                        <a:tint val="66000"/>
                        <a:satMod val="160000"/>
                      </a:srgbClr>
                    </a:gs>
                    <a:gs pos="50000">
                      <a:srgbClr val="663300">
                        <a:tint val="44500"/>
                        <a:satMod val="160000"/>
                      </a:srgbClr>
                    </a:gs>
                    <a:gs pos="100000">
                      <a:srgbClr val="663300">
                        <a:tint val="23500"/>
                        <a:satMod val="160000"/>
                      </a:srgbClr>
                    </a:gs>
                  </a:gsLst>
                  <a:lin ang="16200000" scaled="1"/>
                  <a:tileRect/>
                </a:gradFill>
              </a:rPr>
              <a:t>Metodické pokyny</a:t>
            </a:r>
            <a:endParaRPr lang="cs-CZ" b="1" dirty="0">
              <a:ln w="19050" cmpd="sng">
                <a:solidFill>
                  <a:srgbClr val="663300"/>
                </a:solidFill>
                <a:prstDash val="solid"/>
              </a:ln>
              <a:gradFill flip="none" rotWithShape="1">
                <a:gsLst>
                  <a:gs pos="0">
                    <a:srgbClr val="663300">
                      <a:tint val="66000"/>
                      <a:satMod val="160000"/>
                    </a:srgbClr>
                  </a:gs>
                  <a:gs pos="50000">
                    <a:srgbClr val="663300">
                      <a:tint val="44500"/>
                      <a:satMod val="160000"/>
                    </a:srgbClr>
                  </a:gs>
                  <a:gs pos="100000">
                    <a:srgbClr val="663300">
                      <a:tint val="23500"/>
                      <a:satMod val="160000"/>
                    </a:srgbClr>
                  </a:gs>
                </a:gsLst>
                <a:lin ang="16200000" scaled="1"/>
                <a:tileRect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FFCC00">
                  <a:tint val="66000"/>
                  <a:satMod val="160000"/>
                </a:srgbClr>
              </a:gs>
              <a:gs pos="50000">
                <a:srgbClr val="FFCC00">
                  <a:tint val="44500"/>
                  <a:satMod val="160000"/>
                </a:srgbClr>
              </a:gs>
              <a:gs pos="100000">
                <a:srgbClr val="FFCC00">
                  <a:tint val="23500"/>
                  <a:satMod val="160000"/>
                </a:srgbClr>
              </a:gs>
            </a:gsLst>
            <a:lin ang="16200000" scaled="1"/>
            <a:tileRect/>
          </a:gradFill>
          <a:ln w="1905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400" dirty="0" smtClean="0"/>
              <a:t>Tato prezentace je určena žákům 9. ročníku.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Slouží jako doplněk učebnice </a:t>
            </a:r>
            <a:r>
              <a:rPr lang="cs-CZ" sz="2400" i="1" dirty="0" smtClean="0"/>
              <a:t>„</a:t>
            </a:r>
            <a:r>
              <a:rPr lang="cs-CZ" sz="2400" i="1" dirty="0" err="1" smtClean="0"/>
              <a:t>Deutsch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mit</a:t>
            </a:r>
            <a:r>
              <a:rPr lang="cs-CZ" sz="2400" i="1" dirty="0" smtClean="0"/>
              <a:t> Max 2“</a:t>
            </a:r>
            <a:endParaRPr lang="cs-CZ" sz="24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Hlavním gramatickým tématem je tvorba souvětí souřadného.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Po výkladových tabulích (3, 4) následuje procvičení daného jevu snímky (5 - 9).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Jednotlivá cvičení je možné řešit formou společné i samostatné práce. </a:t>
            </a:r>
            <a:r>
              <a:rPr lang="cs-CZ" sz="2400" b="1" u="sng" dirty="0" smtClean="0"/>
              <a:t> 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/>
              <a:t>Úkoly na snímku 5 a 6 jsou konverzačně zaměřeny, žáci jej ale mohou vypracovat i písemně.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CC00">
                  <a:tint val="66000"/>
                  <a:satMod val="160000"/>
                </a:srgbClr>
              </a:gs>
              <a:gs pos="50000">
                <a:srgbClr val="FFCC00">
                  <a:tint val="44500"/>
                  <a:satMod val="160000"/>
                </a:srgbClr>
              </a:gs>
              <a:gs pos="100000">
                <a:srgbClr val="FFCC00">
                  <a:tint val="23500"/>
                  <a:satMod val="160000"/>
                </a:srgbClr>
              </a:gs>
            </a:gsLst>
            <a:lin ang="5400000" scaled="1"/>
            <a:tileRect/>
          </a:gradFill>
          <a:ln w="19050">
            <a:solidFill>
              <a:srgbClr val="663300"/>
            </a:solidFill>
          </a:ln>
        </p:spPr>
        <p:txBody>
          <a:bodyPr/>
          <a:lstStyle/>
          <a:p>
            <a:r>
              <a:rPr lang="cs-CZ" b="1" dirty="0" smtClean="0">
                <a:ln w="19050" cmpd="sng">
                  <a:solidFill>
                    <a:srgbClr val="663300"/>
                  </a:solidFill>
                  <a:prstDash val="solid"/>
                </a:ln>
                <a:gradFill flip="none" rotWithShape="1">
                  <a:gsLst>
                    <a:gs pos="0">
                      <a:srgbClr val="663300">
                        <a:tint val="66000"/>
                        <a:satMod val="160000"/>
                      </a:srgbClr>
                    </a:gs>
                    <a:gs pos="50000">
                      <a:srgbClr val="663300">
                        <a:tint val="44500"/>
                        <a:satMod val="160000"/>
                      </a:srgbClr>
                    </a:gs>
                    <a:gs pos="100000">
                      <a:srgbClr val="663300">
                        <a:tint val="23500"/>
                        <a:satMod val="160000"/>
                      </a:srgbClr>
                    </a:gs>
                  </a:gsLst>
                  <a:lin ang="16200000" scaled="1"/>
                  <a:tileRect/>
                </a:gradFill>
              </a:rPr>
              <a:t>Souvětí souřadné</a:t>
            </a:r>
            <a:endParaRPr lang="cs-CZ" b="1" dirty="0">
              <a:ln w="19050" cmpd="sng">
                <a:solidFill>
                  <a:srgbClr val="663300"/>
                </a:solidFill>
                <a:prstDash val="solid"/>
              </a:ln>
              <a:gradFill flip="none" rotWithShape="1">
                <a:gsLst>
                  <a:gs pos="0">
                    <a:srgbClr val="663300">
                      <a:tint val="66000"/>
                      <a:satMod val="160000"/>
                    </a:srgbClr>
                  </a:gs>
                  <a:gs pos="50000">
                    <a:srgbClr val="663300">
                      <a:tint val="44500"/>
                      <a:satMod val="160000"/>
                    </a:srgbClr>
                  </a:gs>
                  <a:gs pos="100000">
                    <a:srgbClr val="663300">
                      <a:tint val="23500"/>
                      <a:satMod val="160000"/>
                    </a:srgbClr>
                  </a:gs>
                </a:gsLst>
                <a:lin ang="16200000" scaled="1"/>
                <a:tileRect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FFCC00">
                  <a:tint val="66000"/>
                  <a:satMod val="160000"/>
                </a:srgbClr>
              </a:gs>
              <a:gs pos="50000">
                <a:srgbClr val="FFCC00">
                  <a:tint val="44500"/>
                  <a:satMod val="160000"/>
                </a:srgbClr>
              </a:gs>
              <a:gs pos="100000">
                <a:srgbClr val="FFCC00">
                  <a:tint val="23500"/>
                  <a:satMod val="160000"/>
                </a:srgbClr>
              </a:gs>
            </a:gsLst>
            <a:lin ang="16200000" scaled="1"/>
            <a:tileRect/>
          </a:gradFill>
          <a:ln w="19050">
            <a:solidFill>
              <a:srgbClr val="663300"/>
            </a:solidFill>
          </a:ln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Spojky, které nemění pořádek slov v následující větě.</a:t>
            </a:r>
          </a:p>
          <a:p>
            <a:pPr marL="514350" indent="-514350">
              <a:buFont typeface="+mj-lt"/>
              <a:buAutoNum type="arabicParenR"/>
            </a:pPr>
            <a:endParaRPr lang="cs-CZ" dirty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 algn="ctr">
              <a:buNone/>
            </a:pPr>
            <a:endParaRPr lang="cs-CZ" sz="2800" dirty="0" smtClean="0"/>
          </a:p>
          <a:p>
            <a:pPr marL="514350" indent="-514350" algn="ctr">
              <a:buNone/>
            </a:pPr>
            <a:r>
              <a:rPr lang="cs-CZ" sz="2800" dirty="0" err="1" smtClean="0"/>
              <a:t>Er</a:t>
            </a:r>
            <a:r>
              <a:rPr lang="cs-CZ" sz="2800" dirty="0" smtClean="0"/>
              <a:t> </a:t>
            </a:r>
            <a:r>
              <a:rPr lang="cs-CZ" sz="2800" dirty="0" err="1" smtClean="0"/>
              <a:t>ist</a:t>
            </a:r>
            <a:r>
              <a:rPr lang="cs-CZ" sz="2800" dirty="0" smtClean="0"/>
              <a:t> </a:t>
            </a:r>
            <a:r>
              <a:rPr lang="cs-CZ" sz="2800" dirty="0" err="1" smtClean="0"/>
              <a:t>im</a:t>
            </a:r>
            <a:r>
              <a:rPr lang="cs-CZ" sz="2800" dirty="0" smtClean="0"/>
              <a:t> Kino, </a:t>
            </a:r>
            <a:r>
              <a:rPr lang="cs-CZ" sz="2800" dirty="0" err="1" smtClean="0"/>
              <a:t>aber</a:t>
            </a:r>
            <a:r>
              <a:rPr lang="cs-CZ" sz="2800" dirty="0" smtClean="0"/>
              <a:t> </a:t>
            </a:r>
            <a:r>
              <a:rPr lang="cs-CZ" sz="2800" u="sng" dirty="0" err="1" smtClean="0"/>
              <a:t>ich</a:t>
            </a:r>
            <a:r>
              <a:rPr lang="cs-CZ" sz="2800" u="sng" dirty="0" smtClean="0"/>
              <a:t> </a:t>
            </a:r>
            <a:r>
              <a:rPr lang="cs-CZ" sz="2800" u="sng" dirty="0" err="1" smtClean="0"/>
              <a:t>muss</a:t>
            </a:r>
            <a:r>
              <a:rPr lang="cs-CZ" sz="2800" u="sng" dirty="0" smtClean="0"/>
              <a:t> </a:t>
            </a:r>
            <a:r>
              <a:rPr lang="cs-CZ" sz="2800" dirty="0" err="1" smtClean="0"/>
              <a:t>lernen</a:t>
            </a:r>
            <a:r>
              <a:rPr lang="cs-CZ" sz="2800" dirty="0" smtClean="0"/>
              <a:t>.</a:t>
            </a:r>
          </a:p>
          <a:p>
            <a:pPr marL="514350" indent="-514350" algn="ctr">
              <a:buNone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gehe</a:t>
            </a:r>
            <a:r>
              <a:rPr lang="cs-CZ" sz="2800" dirty="0" smtClean="0"/>
              <a:t> </a:t>
            </a:r>
            <a:r>
              <a:rPr lang="cs-CZ" sz="2800" dirty="0" err="1" smtClean="0"/>
              <a:t>schlafen</a:t>
            </a:r>
            <a:r>
              <a:rPr lang="cs-CZ" sz="2800" dirty="0" smtClean="0"/>
              <a:t>, </a:t>
            </a:r>
            <a:r>
              <a:rPr lang="cs-CZ" sz="2800" dirty="0" err="1" smtClean="0"/>
              <a:t>denn</a:t>
            </a:r>
            <a:r>
              <a:rPr lang="cs-CZ" sz="2800" dirty="0" smtClean="0"/>
              <a:t> </a:t>
            </a:r>
            <a:r>
              <a:rPr lang="cs-CZ" sz="2800" u="sng" dirty="0" err="1" smtClean="0"/>
              <a:t>ich</a:t>
            </a:r>
            <a:r>
              <a:rPr lang="cs-CZ" sz="2800" u="sng" dirty="0" smtClean="0"/>
              <a:t> </a:t>
            </a:r>
            <a:r>
              <a:rPr lang="cs-CZ" sz="2800" u="sng" dirty="0" err="1" smtClean="0"/>
              <a:t>bin</a:t>
            </a:r>
            <a:r>
              <a:rPr lang="cs-CZ" sz="2800" u="sng" dirty="0" smtClean="0"/>
              <a:t> </a:t>
            </a:r>
            <a:r>
              <a:rPr lang="cs-CZ" sz="2800" dirty="0" err="1" smtClean="0"/>
              <a:t>m</a:t>
            </a:r>
            <a:r>
              <a:rPr lang="cs-CZ" sz="2800" dirty="0" err="1" smtClean="0">
                <a:latin typeface="Calibri"/>
              </a:rPr>
              <a:t>üde</a:t>
            </a:r>
            <a:r>
              <a:rPr lang="cs-CZ" sz="2800" dirty="0" smtClean="0">
                <a:latin typeface="Calibri"/>
              </a:rPr>
              <a:t>.</a:t>
            </a:r>
          </a:p>
          <a:p>
            <a:pPr marL="514350" indent="-514350" algn="ctr">
              <a:buNone/>
            </a:pPr>
            <a:r>
              <a:rPr lang="cs-CZ" sz="2800" dirty="0" err="1" smtClean="0">
                <a:latin typeface="Calibri"/>
              </a:rPr>
              <a:t>Bleiben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wir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zu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Hause</a:t>
            </a:r>
            <a:r>
              <a:rPr lang="cs-CZ" sz="2800" dirty="0" smtClean="0">
                <a:latin typeface="Calibri"/>
              </a:rPr>
              <a:t>, oder </a:t>
            </a:r>
            <a:r>
              <a:rPr lang="cs-CZ" sz="2800" u="sng" dirty="0" err="1" smtClean="0">
                <a:latin typeface="Calibri"/>
              </a:rPr>
              <a:t>gehen</a:t>
            </a:r>
            <a:r>
              <a:rPr lang="cs-CZ" sz="2800" u="sng" dirty="0" smtClean="0">
                <a:latin typeface="Calibri"/>
              </a:rPr>
              <a:t> </a:t>
            </a:r>
            <a:r>
              <a:rPr lang="cs-CZ" sz="2800" u="sng" dirty="0" err="1" smtClean="0">
                <a:latin typeface="Calibri"/>
              </a:rPr>
              <a:t>wir</a:t>
            </a:r>
            <a:r>
              <a:rPr lang="cs-CZ" sz="2800" u="sng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ins</a:t>
            </a:r>
            <a:r>
              <a:rPr lang="cs-CZ" sz="2800" dirty="0" smtClean="0">
                <a:latin typeface="Calibri"/>
              </a:rPr>
              <a:t> Kino?</a:t>
            </a:r>
            <a:endParaRPr lang="cs-CZ" sz="2800" dirty="0" smtClean="0"/>
          </a:p>
          <a:p>
            <a:pPr marL="514350" indent="-514350"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55576" y="2780928"/>
          <a:ext cx="7560840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12168"/>
                <a:gridCol w="1512168"/>
                <a:gridCol w="1512168"/>
                <a:gridCol w="1512168"/>
                <a:gridCol w="1512168"/>
              </a:tblGrid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>
                          <a:solidFill>
                            <a:schemeClr val="tx1"/>
                          </a:solidFill>
                        </a:rPr>
                        <a:t>UND</a:t>
                      </a:r>
                      <a:endParaRPr lang="cs-CZ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>
                          <a:solidFill>
                            <a:schemeClr val="tx1"/>
                          </a:solidFill>
                        </a:rPr>
                        <a:t>ABER</a:t>
                      </a:r>
                      <a:endParaRPr lang="cs-CZ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>
                          <a:solidFill>
                            <a:schemeClr val="tx1"/>
                          </a:solidFill>
                        </a:rPr>
                        <a:t>ODER</a:t>
                      </a:r>
                      <a:endParaRPr lang="cs-CZ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>
                          <a:solidFill>
                            <a:schemeClr val="tx1"/>
                          </a:solidFill>
                        </a:rPr>
                        <a:t>SONDERN</a:t>
                      </a:r>
                      <a:endParaRPr lang="cs-CZ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>
                          <a:solidFill>
                            <a:schemeClr val="tx1"/>
                          </a:solidFill>
                        </a:rPr>
                        <a:t>DENN</a:t>
                      </a:r>
                      <a:endParaRPr lang="cs-CZ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>
                          <a:solidFill>
                            <a:schemeClr val="tx1"/>
                          </a:solidFill>
                        </a:rPr>
                        <a:t>ALE</a:t>
                      </a:r>
                      <a:endParaRPr lang="cs-CZ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>
                          <a:solidFill>
                            <a:schemeClr val="tx1"/>
                          </a:solidFill>
                        </a:rPr>
                        <a:t>NEBO</a:t>
                      </a:r>
                      <a:endParaRPr lang="cs-CZ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>
                          <a:solidFill>
                            <a:schemeClr val="tx1"/>
                          </a:solidFill>
                        </a:rPr>
                        <a:t>NÝBRŽ (ALE)</a:t>
                      </a:r>
                      <a:endParaRPr lang="cs-CZ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>
                          <a:solidFill>
                            <a:schemeClr val="tx1"/>
                          </a:solidFill>
                        </a:rPr>
                        <a:t>NEBOŤ</a:t>
                      </a:r>
                      <a:endParaRPr lang="cs-CZ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CC00">
                  <a:tint val="66000"/>
                  <a:satMod val="160000"/>
                </a:srgbClr>
              </a:gs>
              <a:gs pos="50000">
                <a:srgbClr val="FFCC00">
                  <a:tint val="44500"/>
                  <a:satMod val="160000"/>
                </a:srgbClr>
              </a:gs>
              <a:gs pos="100000">
                <a:srgbClr val="FFCC00">
                  <a:tint val="23500"/>
                  <a:satMod val="160000"/>
                </a:srgbClr>
              </a:gs>
            </a:gsLst>
            <a:lin ang="5400000" scaled="1"/>
            <a:tileRect/>
          </a:gradFill>
          <a:ln w="19050">
            <a:solidFill>
              <a:srgbClr val="663300"/>
            </a:solidFill>
          </a:ln>
        </p:spPr>
        <p:txBody>
          <a:bodyPr/>
          <a:lstStyle/>
          <a:p>
            <a:r>
              <a:rPr lang="cs-CZ" b="1" dirty="0" smtClean="0">
                <a:ln w="19050" cmpd="sng">
                  <a:solidFill>
                    <a:srgbClr val="663300"/>
                  </a:solidFill>
                  <a:prstDash val="solid"/>
                </a:ln>
                <a:gradFill flip="none" rotWithShape="1">
                  <a:gsLst>
                    <a:gs pos="0">
                      <a:srgbClr val="996600">
                        <a:tint val="66000"/>
                        <a:satMod val="160000"/>
                      </a:srgbClr>
                    </a:gs>
                    <a:gs pos="50000">
                      <a:srgbClr val="996600">
                        <a:tint val="44500"/>
                        <a:satMod val="160000"/>
                      </a:srgbClr>
                    </a:gs>
                    <a:gs pos="100000">
                      <a:srgbClr val="996600">
                        <a:tint val="23500"/>
                        <a:satMod val="160000"/>
                      </a:srgbClr>
                    </a:gs>
                  </a:gsLst>
                  <a:lin ang="16200000" scaled="1"/>
                  <a:tileRect/>
                </a:gradFill>
              </a:rPr>
              <a:t>Souvětí souřadné</a:t>
            </a:r>
            <a:endParaRPr lang="cs-CZ" b="1" dirty="0">
              <a:ln w="19050" cmpd="sng">
                <a:solidFill>
                  <a:srgbClr val="663300"/>
                </a:solidFill>
                <a:prstDash val="solid"/>
              </a:ln>
              <a:gradFill flip="none" rotWithShape="1">
                <a:gsLst>
                  <a:gs pos="0">
                    <a:srgbClr val="996600">
                      <a:tint val="66000"/>
                      <a:satMod val="160000"/>
                    </a:srgbClr>
                  </a:gs>
                  <a:gs pos="50000">
                    <a:srgbClr val="996600">
                      <a:tint val="44500"/>
                      <a:satMod val="160000"/>
                    </a:srgbClr>
                  </a:gs>
                  <a:gs pos="100000">
                    <a:srgbClr val="996600">
                      <a:tint val="23500"/>
                      <a:satMod val="160000"/>
                    </a:srgbClr>
                  </a:gs>
                </a:gsLst>
                <a:lin ang="16200000" scaled="1"/>
                <a:tileRect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FFCC00">
                  <a:tint val="66000"/>
                  <a:satMod val="160000"/>
                </a:srgbClr>
              </a:gs>
              <a:gs pos="50000">
                <a:srgbClr val="FFCC00">
                  <a:tint val="44500"/>
                  <a:satMod val="160000"/>
                </a:srgbClr>
              </a:gs>
              <a:gs pos="100000">
                <a:srgbClr val="FFCC00">
                  <a:tint val="23500"/>
                  <a:satMod val="160000"/>
                </a:srgbClr>
              </a:gs>
            </a:gsLst>
            <a:lin ang="16200000" scaled="1"/>
            <a:tileRect/>
          </a:gradFill>
          <a:ln w="19050">
            <a:solidFill>
              <a:srgbClr val="663300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2) Spojky, které mění pořádek slov v následující větě</a:t>
            </a:r>
          </a:p>
          <a:p>
            <a:pPr>
              <a:buNone/>
            </a:pPr>
            <a:r>
              <a:rPr lang="cs-CZ" sz="2800" dirty="0" smtClean="0"/>
              <a:t>     nepřímý pořádek = sloveso - podmět</a:t>
            </a:r>
          </a:p>
          <a:p>
            <a:pPr>
              <a:buNone/>
            </a:pPr>
            <a:r>
              <a:rPr lang="cs-CZ" sz="2800" dirty="0" smtClean="0"/>
              <a:t> 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 algn="ctr">
              <a:buNone/>
            </a:pPr>
            <a:r>
              <a:rPr lang="cs-CZ" sz="2800" dirty="0" err="1" smtClean="0"/>
              <a:t>Ich</a:t>
            </a:r>
            <a:r>
              <a:rPr lang="cs-CZ" sz="2800" dirty="0" smtClean="0"/>
              <a:t> </a:t>
            </a:r>
            <a:r>
              <a:rPr lang="cs-CZ" sz="2800" dirty="0" err="1" smtClean="0"/>
              <a:t>bin</a:t>
            </a:r>
            <a:r>
              <a:rPr lang="cs-CZ" sz="2800" dirty="0" smtClean="0"/>
              <a:t> </a:t>
            </a:r>
            <a:r>
              <a:rPr lang="cs-CZ" sz="2800" dirty="0" err="1" smtClean="0"/>
              <a:t>krank</a:t>
            </a:r>
            <a:r>
              <a:rPr lang="cs-CZ" sz="2800" dirty="0" smtClean="0"/>
              <a:t>, </a:t>
            </a:r>
            <a:r>
              <a:rPr lang="cs-CZ" sz="2800" dirty="0" err="1" smtClean="0"/>
              <a:t>deshalb</a:t>
            </a:r>
            <a:r>
              <a:rPr lang="cs-CZ" sz="2800" dirty="0" smtClean="0"/>
              <a:t> </a:t>
            </a:r>
            <a:r>
              <a:rPr lang="cs-CZ" sz="2800" u="sng" dirty="0" err="1" smtClean="0"/>
              <a:t>bleibe</a:t>
            </a:r>
            <a:r>
              <a:rPr lang="cs-CZ" sz="2800" u="sng" dirty="0" smtClean="0"/>
              <a:t> </a:t>
            </a:r>
            <a:r>
              <a:rPr lang="cs-CZ" sz="2800" u="sng" dirty="0" err="1" smtClean="0"/>
              <a:t>ich</a:t>
            </a:r>
            <a:r>
              <a:rPr lang="cs-CZ" sz="2800" u="sng" dirty="0" smtClean="0"/>
              <a:t> </a:t>
            </a:r>
            <a:r>
              <a:rPr lang="cs-CZ" sz="2800" dirty="0" err="1" smtClean="0"/>
              <a:t>im</a:t>
            </a:r>
            <a:r>
              <a:rPr lang="cs-CZ" sz="2800" dirty="0" smtClean="0"/>
              <a:t> </a:t>
            </a:r>
            <a:r>
              <a:rPr lang="cs-CZ" sz="2800" dirty="0" err="1" smtClean="0"/>
              <a:t>Bett</a:t>
            </a:r>
            <a:r>
              <a:rPr lang="cs-CZ" sz="2800" dirty="0" smtClean="0"/>
              <a:t>.</a:t>
            </a:r>
          </a:p>
          <a:p>
            <a:pPr algn="ctr">
              <a:buNone/>
            </a:pPr>
            <a:r>
              <a:rPr lang="cs-CZ" sz="2800" dirty="0" smtClean="0"/>
              <a:t>Es </a:t>
            </a:r>
            <a:r>
              <a:rPr lang="cs-CZ" sz="2800" dirty="0" err="1" smtClean="0"/>
              <a:t>regnet</a:t>
            </a:r>
            <a:r>
              <a:rPr lang="cs-CZ" sz="2800" dirty="0" smtClean="0"/>
              <a:t>, </a:t>
            </a:r>
            <a:r>
              <a:rPr lang="cs-CZ" sz="2800" dirty="0" err="1" smtClean="0"/>
              <a:t>trotzdem</a:t>
            </a:r>
            <a:r>
              <a:rPr lang="cs-CZ" sz="2800" dirty="0" smtClean="0"/>
              <a:t> </a:t>
            </a:r>
            <a:r>
              <a:rPr lang="cs-CZ" sz="2800" u="sng" dirty="0" err="1" smtClean="0"/>
              <a:t>arbeiten</a:t>
            </a:r>
            <a:r>
              <a:rPr lang="cs-CZ" sz="2800" u="sng" dirty="0" smtClean="0"/>
              <a:t> </a:t>
            </a:r>
            <a:r>
              <a:rPr lang="cs-CZ" sz="2800" u="sng" dirty="0" err="1" smtClean="0"/>
              <a:t>wir</a:t>
            </a:r>
            <a:r>
              <a:rPr lang="cs-CZ" sz="2800" u="sng" dirty="0" smtClean="0"/>
              <a:t> </a:t>
            </a:r>
            <a:r>
              <a:rPr lang="cs-CZ" sz="2800" dirty="0" err="1" smtClean="0"/>
              <a:t>im</a:t>
            </a:r>
            <a:r>
              <a:rPr lang="cs-CZ" sz="2800" dirty="0" smtClean="0"/>
              <a:t> </a:t>
            </a:r>
            <a:r>
              <a:rPr lang="cs-CZ" sz="2800" dirty="0" err="1" smtClean="0"/>
              <a:t>Garten</a:t>
            </a:r>
            <a:r>
              <a:rPr lang="cs-CZ" sz="2800" dirty="0" smtClean="0"/>
              <a:t>.  </a:t>
            </a:r>
          </a:p>
          <a:p>
            <a:pPr algn="ctr">
              <a:buNone/>
            </a:pP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musst</a:t>
            </a:r>
            <a:r>
              <a:rPr lang="cs-CZ" sz="2800" dirty="0" smtClean="0"/>
              <a:t> </a:t>
            </a:r>
            <a:r>
              <a:rPr lang="cs-CZ" sz="2800" dirty="0" err="1" smtClean="0"/>
              <a:t>arbeiten</a:t>
            </a:r>
            <a:r>
              <a:rPr lang="cs-CZ" sz="2800" dirty="0" smtClean="0"/>
              <a:t>, </a:t>
            </a:r>
            <a:r>
              <a:rPr lang="cs-CZ" sz="2800" dirty="0" err="1" smtClean="0"/>
              <a:t>sonst</a:t>
            </a:r>
            <a:r>
              <a:rPr lang="cs-CZ" sz="2800" dirty="0" smtClean="0"/>
              <a:t> </a:t>
            </a:r>
            <a:r>
              <a:rPr lang="cs-CZ" sz="2800" u="sng" dirty="0" err="1" smtClean="0"/>
              <a:t>bekommst</a:t>
            </a:r>
            <a:r>
              <a:rPr lang="cs-CZ" sz="2800" u="sng" dirty="0" smtClean="0"/>
              <a:t> </a:t>
            </a:r>
            <a:r>
              <a:rPr lang="cs-CZ" sz="2800" u="sng" dirty="0" err="1" smtClean="0"/>
              <a:t>du</a:t>
            </a:r>
            <a:r>
              <a:rPr lang="cs-CZ" sz="2800" u="sng" dirty="0" smtClean="0"/>
              <a:t> </a:t>
            </a:r>
            <a:r>
              <a:rPr lang="cs-CZ" sz="2800" dirty="0" err="1" smtClean="0"/>
              <a:t>kein</a:t>
            </a:r>
            <a:r>
              <a:rPr lang="cs-CZ" sz="2800" dirty="0" smtClean="0"/>
              <a:t> </a:t>
            </a:r>
            <a:r>
              <a:rPr lang="cs-CZ" sz="2800" dirty="0" err="1" smtClean="0"/>
              <a:t>Geld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8172400" y="1916832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43608" y="2924944"/>
          <a:ext cx="6696744" cy="1080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74186"/>
                <a:gridCol w="1674186"/>
                <a:gridCol w="1674186"/>
                <a:gridCol w="1674186"/>
              </a:tblGrid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i="1" dirty="0" smtClean="0">
                          <a:solidFill>
                            <a:schemeClr val="tx1"/>
                          </a:solidFill>
                        </a:rPr>
                        <a:t>DESHALB</a:t>
                      </a:r>
                      <a:endParaRPr lang="cs-CZ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smtClean="0">
                          <a:solidFill>
                            <a:schemeClr val="tx1"/>
                          </a:solidFill>
                        </a:rPr>
                        <a:t>SONST</a:t>
                      </a:r>
                      <a:endParaRPr lang="cs-CZ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smtClean="0">
                          <a:solidFill>
                            <a:schemeClr val="tx1"/>
                          </a:solidFill>
                        </a:rPr>
                        <a:t>TROTZDEM</a:t>
                      </a:r>
                      <a:endParaRPr lang="cs-CZ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i="1" dirty="0" err="1" smtClean="0">
                          <a:solidFill>
                            <a:schemeClr val="tx1"/>
                          </a:solidFill>
                        </a:rPr>
                        <a:t>AU</a:t>
                      </a:r>
                      <a:r>
                        <a:rPr lang="cs-CZ" i="1" dirty="0" err="1" smtClean="0">
                          <a:solidFill>
                            <a:schemeClr val="tx1"/>
                          </a:solidFill>
                          <a:latin typeface="Calibri"/>
                        </a:rPr>
                        <a:t>ßERDEM</a:t>
                      </a:r>
                      <a:endParaRPr lang="cs-CZ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540060"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PROTO</a:t>
                      </a:r>
                      <a:endParaRPr lang="cs-CZ" b="1" i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/>
                        <a:t>JINAK</a:t>
                      </a:r>
                      <a:endParaRPr lang="cs-CZ" b="1" i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>
                          <a:solidFill>
                            <a:schemeClr val="tx1"/>
                          </a:solidFill>
                        </a:rPr>
                        <a:t>PŘESTO</a:t>
                      </a:r>
                      <a:endParaRPr lang="cs-CZ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i="1" dirty="0" smtClean="0">
                          <a:solidFill>
                            <a:schemeClr val="tx1"/>
                          </a:solidFill>
                        </a:rPr>
                        <a:t>KROMĚ TOHO</a:t>
                      </a:r>
                      <a:endParaRPr lang="cs-CZ" b="1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CC00">
                  <a:tint val="66000"/>
                  <a:satMod val="160000"/>
                </a:srgbClr>
              </a:gs>
              <a:gs pos="50000">
                <a:srgbClr val="FFCC00">
                  <a:tint val="44500"/>
                  <a:satMod val="160000"/>
                </a:srgbClr>
              </a:gs>
              <a:gs pos="100000">
                <a:srgbClr val="FFCC00">
                  <a:tint val="23500"/>
                  <a:satMod val="160000"/>
                </a:srgbClr>
              </a:gs>
            </a:gsLst>
            <a:lin ang="5400000" scaled="1"/>
            <a:tileRect/>
          </a:gradFill>
          <a:ln w="19050">
            <a:solidFill>
              <a:srgbClr val="663300"/>
            </a:solidFill>
          </a:ln>
        </p:spPr>
        <p:txBody>
          <a:bodyPr/>
          <a:lstStyle/>
          <a:p>
            <a:r>
              <a:rPr lang="cs-CZ" b="1" dirty="0" smtClean="0">
                <a:ln w="19050" cmpd="sng">
                  <a:solidFill>
                    <a:srgbClr val="663300"/>
                  </a:solidFill>
                  <a:prstDash val="solid"/>
                </a:ln>
                <a:gradFill flip="none" rotWithShape="1">
                  <a:gsLst>
                    <a:gs pos="0">
                      <a:srgbClr val="663300">
                        <a:tint val="66000"/>
                        <a:satMod val="160000"/>
                      </a:srgbClr>
                    </a:gs>
                    <a:gs pos="50000">
                      <a:srgbClr val="663300">
                        <a:tint val="44500"/>
                        <a:satMod val="160000"/>
                      </a:srgbClr>
                    </a:gs>
                    <a:gs pos="100000">
                      <a:srgbClr val="663300">
                        <a:tint val="23500"/>
                        <a:satMod val="160000"/>
                      </a:srgbClr>
                    </a:gs>
                  </a:gsLst>
                  <a:lin ang="5400000" scaled="1"/>
                  <a:tileRect/>
                </a:gradFill>
              </a:rPr>
              <a:t>Dokončete větu (obrázky napoví):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4525963"/>
          </a:xfrm>
          <a:gradFill flip="none" rotWithShape="1">
            <a:gsLst>
              <a:gs pos="0">
                <a:srgbClr val="FFCC00">
                  <a:tint val="66000"/>
                  <a:satMod val="160000"/>
                </a:srgbClr>
              </a:gs>
              <a:gs pos="50000">
                <a:srgbClr val="FFCC00">
                  <a:tint val="44500"/>
                  <a:satMod val="160000"/>
                </a:srgbClr>
              </a:gs>
              <a:gs pos="100000">
                <a:srgbClr val="FFCC00">
                  <a:tint val="23500"/>
                  <a:satMod val="160000"/>
                </a:srgbClr>
              </a:gs>
            </a:gsLst>
            <a:lin ang="16200000" scaled="1"/>
            <a:tileRect/>
          </a:gradFill>
          <a:ln w="19050">
            <a:solidFill>
              <a:srgbClr val="663300"/>
            </a:solidFill>
          </a:ln>
        </p:spPr>
        <p:txBody>
          <a:bodyPr/>
          <a:lstStyle/>
          <a:p>
            <a:pPr algn="ctr">
              <a:buNone/>
            </a:pPr>
            <a:r>
              <a:rPr lang="cs-CZ" i="1" dirty="0" err="1" smtClean="0"/>
              <a:t>Ich</a:t>
            </a:r>
            <a:r>
              <a:rPr lang="cs-CZ" i="1" dirty="0" smtClean="0"/>
              <a:t> </a:t>
            </a:r>
            <a:r>
              <a:rPr lang="cs-CZ" i="1" dirty="0" err="1" smtClean="0"/>
              <a:t>gehe</a:t>
            </a:r>
            <a:r>
              <a:rPr lang="cs-CZ" i="1" dirty="0" smtClean="0"/>
              <a:t> </a:t>
            </a:r>
            <a:r>
              <a:rPr lang="cs-CZ" i="1" dirty="0" err="1" smtClean="0"/>
              <a:t>nicht</a:t>
            </a:r>
            <a:r>
              <a:rPr lang="cs-CZ" i="1" dirty="0" smtClean="0"/>
              <a:t> </a:t>
            </a:r>
            <a:r>
              <a:rPr lang="cs-CZ" i="1" dirty="0" err="1" smtClean="0"/>
              <a:t>ins</a:t>
            </a:r>
            <a:r>
              <a:rPr lang="cs-CZ" i="1" dirty="0" smtClean="0"/>
              <a:t> Kino, </a:t>
            </a:r>
            <a:r>
              <a:rPr lang="cs-CZ" i="1" dirty="0" err="1" smtClean="0"/>
              <a:t>denn</a:t>
            </a:r>
            <a:r>
              <a:rPr lang="cs-CZ" i="1" dirty="0" smtClean="0"/>
              <a:t>... .</a:t>
            </a:r>
            <a:endParaRPr lang="cs-CZ" i="1" dirty="0"/>
          </a:p>
        </p:txBody>
      </p:sp>
      <p:pic>
        <p:nvPicPr>
          <p:cNvPr id="1026" name="Picture 2" descr="C:\Users\standard\AppData\Local\Microsoft\Windows\Temporary Internet Files\Content.IE5\UO45GX0D\MC90023213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420888"/>
            <a:ext cx="1021533" cy="1098487"/>
          </a:xfrm>
          <a:prstGeom prst="rect">
            <a:avLst/>
          </a:prstGeom>
          <a:noFill/>
          <a:ln w="19050">
            <a:solidFill>
              <a:srgbClr val="663300"/>
            </a:solidFill>
          </a:ln>
        </p:spPr>
      </p:pic>
      <p:pic>
        <p:nvPicPr>
          <p:cNvPr id="1028" name="Picture 4" descr="C:\Users\standard\AppData\Local\Microsoft\Windows\Temporary Internet Files\Content.IE5\E3MN2VRV\MC9004300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996952"/>
            <a:ext cx="1115953" cy="880616"/>
          </a:xfrm>
          <a:prstGeom prst="rect">
            <a:avLst/>
          </a:prstGeom>
          <a:noFill/>
          <a:ln w="19050">
            <a:solidFill>
              <a:srgbClr val="663300"/>
            </a:solidFill>
          </a:ln>
        </p:spPr>
      </p:pic>
      <p:pic>
        <p:nvPicPr>
          <p:cNvPr id="1030" name="Picture 6" descr="C:\Users\standard\AppData\Local\Microsoft\Windows\Temporary Internet Files\Content.IE5\UO45GX0D\MC9003558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3608" y="4437112"/>
            <a:ext cx="808824" cy="1296144"/>
          </a:xfrm>
          <a:prstGeom prst="rect">
            <a:avLst/>
          </a:prstGeom>
          <a:noFill/>
          <a:ln w="19050">
            <a:solidFill>
              <a:srgbClr val="663300"/>
            </a:solidFill>
          </a:ln>
        </p:spPr>
      </p:pic>
      <p:pic>
        <p:nvPicPr>
          <p:cNvPr id="1031" name="Picture 7" descr="C:\Users\standard\AppData\Local\Microsoft\Windows\Temporary Internet Files\Content.IE5\B7C7GSGO\MC900332948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2420888"/>
            <a:ext cx="992573" cy="1249706"/>
          </a:xfrm>
          <a:prstGeom prst="rect">
            <a:avLst/>
          </a:prstGeom>
          <a:noFill/>
          <a:ln w="19050">
            <a:solidFill>
              <a:srgbClr val="663300"/>
            </a:solidFill>
          </a:ln>
        </p:spPr>
      </p:pic>
      <p:pic>
        <p:nvPicPr>
          <p:cNvPr id="1033" name="Picture 9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32240" y="4437112"/>
            <a:ext cx="936104" cy="955646"/>
          </a:xfrm>
          <a:prstGeom prst="rect">
            <a:avLst/>
          </a:prstGeom>
          <a:noFill/>
          <a:ln w="19050">
            <a:solidFill>
              <a:srgbClr val="663300"/>
            </a:solidFill>
          </a:ln>
        </p:spPr>
      </p:pic>
      <p:pic>
        <p:nvPicPr>
          <p:cNvPr id="1034" name="Picture 10" descr="C:\Users\standard\AppData\Local\Microsoft\Windows\Temporary Internet Files\Content.IE5\B7C7GSGO\dglxasset[1].aspx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11960" y="4941168"/>
            <a:ext cx="888064" cy="1010640"/>
          </a:xfrm>
          <a:prstGeom prst="rect">
            <a:avLst/>
          </a:prstGeom>
          <a:noFill/>
          <a:ln w="19050">
            <a:solidFill>
              <a:srgbClr val="663300"/>
            </a:solidFill>
          </a:ln>
        </p:spPr>
      </p:pic>
      <p:sp>
        <p:nvSpPr>
          <p:cNvPr id="13" name="Obdélník 12"/>
          <p:cNvSpPr/>
          <p:nvPr/>
        </p:nvSpPr>
        <p:spPr>
          <a:xfrm>
            <a:off x="971600" y="3717032"/>
            <a:ext cx="2016224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bin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krank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5868144" y="5589240"/>
            <a:ext cx="2664296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arbeite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am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Computer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/>
          </a:p>
        </p:txBody>
      </p:sp>
      <p:sp>
        <p:nvSpPr>
          <p:cNvPr id="15" name="Obdélník 14"/>
          <p:cNvSpPr/>
          <p:nvPr/>
        </p:nvSpPr>
        <p:spPr>
          <a:xfrm>
            <a:off x="3563888" y="4365104"/>
            <a:ext cx="2016224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spiele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Tennis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/>
          </a:p>
        </p:txBody>
      </p:sp>
      <p:sp>
        <p:nvSpPr>
          <p:cNvPr id="16" name="Obdélník 15"/>
          <p:cNvSpPr/>
          <p:nvPr/>
        </p:nvSpPr>
        <p:spPr>
          <a:xfrm>
            <a:off x="1979712" y="4941168"/>
            <a:ext cx="1656184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koche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/>
          </a:p>
        </p:txBody>
      </p:sp>
      <p:sp>
        <p:nvSpPr>
          <p:cNvPr id="17" name="Obdélník 16"/>
          <p:cNvSpPr/>
          <p:nvPr/>
        </p:nvSpPr>
        <p:spPr>
          <a:xfrm>
            <a:off x="3491880" y="2420888"/>
            <a:ext cx="2016224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lerne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/>
          </a:p>
        </p:txBody>
      </p:sp>
      <p:sp>
        <p:nvSpPr>
          <p:cNvPr id="18" name="Obdélník 17"/>
          <p:cNvSpPr/>
          <p:nvPr/>
        </p:nvSpPr>
        <p:spPr>
          <a:xfrm>
            <a:off x="5796136" y="3789040"/>
            <a:ext cx="2448272" cy="36004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/>
                </a:solidFill>
              </a:rPr>
              <a:t>ich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putze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die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b="1" dirty="0" err="1" smtClean="0">
                <a:solidFill>
                  <a:schemeClr val="tx1"/>
                </a:solidFill>
              </a:rPr>
              <a:t>Fenster</a:t>
            </a:r>
            <a:r>
              <a:rPr lang="cs-CZ" b="1" dirty="0" smtClean="0">
                <a:solidFill>
                  <a:schemeClr val="tx1"/>
                </a:solidFill>
              </a:rPr>
              <a:t>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CC00">
                  <a:tint val="66000"/>
                  <a:satMod val="160000"/>
                </a:srgbClr>
              </a:gs>
              <a:gs pos="50000">
                <a:srgbClr val="FFCC00">
                  <a:tint val="44500"/>
                  <a:satMod val="160000"/>
                </a:srgbClr>
              </a:gs>
              <a:gs pos="100000">
                <a:srgbClr val="FFCC00">
                  <a:tint val="23500"/>
                  <a:satMod val="160000"/>
                </a:srgbClr>
              </a:gs>
            </a:gsLst>
            <a:lin ang="5400000" scaled="1"/>
            <a:tileRect/>
          </a:gradFill>
          <a:ln w="19050">
            <a:solidFill>
              <a:srgbClr val="663300"/>
            </a:solidFill>
          </a:ln>
        </p:spPr>
        <p:txBody>
          <a:bodyPr/>
          <a:lstStyle/>
          <a:p>
            <a:r>
              <a:rPr lang="cs-CZ" b="1" dirty="0" smtClean="0">
                <a:ln w="19050" cmpd="sng">
                  <a:solidFill>
                    <a:srgbClr val="663300"/>
                  </a:solidFill>
                  <a:prstDash val="solid"/>
                </a:ln>
                <a:gradFill flip="none" rotWithShape="1">
                  <a:gsLst>
                    <a:gs pos="0">
                      <a:srgbClr val="663300">
                        <a:tint val="66000"/>
                        <a:satMod val="160000"/>
                      </a:srgbClr>
                    </a:gs>
                    <a:gs pos="50000">
                      <a:srgbClr val="663300">
                        <a:tint val="44500"/>
                        <a:satMod val="160000"/>
                      </a:srgbClr>
                    </a:gs>
                    <a:gs pos="100000">
                      <a:srgbClr val="663300">
                        <a:tint val="23500"/>
                        <a:satMod val="160000"/>
                      </a:srgbClr>
                    </a:gs>
                  </a:gsLst>
                  <a:lin ang="5400000" scaled="1"/>
                  <a:tileRect/>
                </a:gradFill>
              </a:rPr>
              <a:t>Dokončete větu (obrázky napoví):</a:t>
            </a:r>
            <a:endParaRPr lang="cs-CZ" b="1" dirty="0">
              <a:ln w="19050" cmpd="sng">
                <a:solidFill>
                  <a:srgbClr val="663300"/>
                </a:solidFill>
                <a:prstDash val="solid"/>
              </a:ln>
              <a:gradFill flip="none" rotWithShape="1">
                <a:gsLst>
                  <a:gs pos="0">
                    <a:srgbClr val="663300">
                      <a:tint val="66000"/>
                      <a:satMod val="160000"/>
                    </a:srgbClr>
                  </a:gs>
                  <a:gs pos="50000">
                    <a:srgbClr val="663300">
                      <a:tint val="44500"/>
                      <a:satMod val="160000"/>
                    </a:srgbClr>
                  </a:gs>
                  <a:gs pos="100000">
                    <a:srgbClr val="663300">
                      <a:tint val="23500"/>
                      <a:satMod val="16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FFCC00">
                  <a:tint val="66000"/>
                  <a:satMod val="160000"/>
                </a:srgbClr>
              </a:gs>
              <a:gs pos="50000">
                <a:srgbClr val="FFCC00">
                  <a:tint val="44500"/>
                  <a:satMod val="160000"/>
                </a:srgbClr>
              </a:gs>
              <a:gs pos="100000">
                <a:srgbClr val="FFCC0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663300"/>
            </a:solidFill>
          </a:ln>
        </p:spPr>
        <p:txBody>
          <a:bodyPr/>
          <a:lstStyle/>
          <a:p>
            <a:pPr algn="ctr">
              <a:buNone/>
            </a:pPr>
            <a:r>
              <a:rPr lang="cs-CZ" i="1" dirty="0" err="1" smtClean="0"/>
              <a:t>Ich</a:t>
            </a:r>
            <a:r>
              <a:rPr lang="cs-CZ" i="1" dirty="0" smtClean="0"/>
              <a:t> </a:t>
            </a:r>
            <a:r>
              <a:rPr lang="cs-CZ" i="1" dirty="0" err="1" smtClean="0"/>
              <a:t>m</a:t>
            </a:r>
            <a:r>
              <a:rPr lang="cs-CZ" i="1" dirty="0" err="1" smtClean="0">
                <a:latin typeface="Calibri"/>
              </a:rPr>
              <a:t>öchte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gesund</a:t>
            </a:r>
            <a:r>
              <a:rPr lang="cs-CZ" i="1" dirty="0" smtClean="0">
                <a:latin typeface="Calibri"/>
              </a:rPr>
              <a:t> </a:t>
            </a:r>
            <a:r>
              <a:rPr lang="cs-CZ" i="1" dirty="0" err="1" smtClean="0">
                <a:latin typeface="Calibri"/>
              </a:rPr>
              <a:t>sein</a:t>
            </a:r>
            <a:r>
              <a:rPr lang="cs-CZ" i="1" dirty="0" smtClean="0">
                <a:latin typeface="Calibri"/>
              </a:rPr>
              <a:t>, </a:t>
            </a:r>
            <a:r>
              <a:rPr lang="cs-CZ" i="1" dirty="0" err="1" smtClean="0">
                <a:latin typeface="Calibri"/>
              </a:rPr>
              <a:t>deshalb</a:t>
            </a:r>
            <a:r>
              <a:rPr lang="cs-CZ" i="1" dirty="0" smtClean="0">
                <a:latin typeface="Calibri"/>
              </a:rPr>
              <a:t> ... .</a:t>
            </a:r>
            <a:endParaRPr lang="cs-CZ" i="1" dirty="0"/>
          </a:p>
        </p:txBody>
      </p:sp>
      <p:pic>
        <p:nvPicPr>
          <p:cNvPr id="1026" name="Picture 2" descr="C:\Users\standard\AppData\Local\Microsoft\Windows\Temporary Internet Files\Content.IE5\2J34JFU8\MC900053956[1].wmf"/>
          <p:cNvPicPr>
            <a:picLocks noChangeAspect="1" noChangeArrowheads="1"/>
          </p:cNvPicPr>
          <p:nvPr/>
        </p:nvPicPr>
        <p:blipFill>
          <a:blip r:embed="rId2" cstate="print"/>
          <a:srcRect t="16624"/>
          <a:stretch>
            <a:fillRect/>
          </a:stretch>
        </p:blipFill>
        <p:spPr bwMode="auto">
          <a:xfrm>
            <a:off x="1187624" y="2492896"/>
            <a:ext cx="893719" cy="722288"/>
          </a:xfrm>
          <a:prstGeom prst="rect">
            <a:avLst/>
          </a:prstGeom>
          <a:noFill/>
          <a:ln w="19050">
            <a:solidFill>
              <a:srgbClr val="663300"/>
            </a:solidFill>
          </a:ln>
        </p:spPr>
      </p:pic>
      <p:pic>
        <p:nvPicPr>
          <p:cNvPr id="1027" name="Picture 3" descr="C:\Users\standard\AppData\Local\Microsoft\Windows\Temporary Internet Files\Content.IE5\QDA77Z5D\MC9002134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4221088"/>
            <a:ext cx="1109544" cy="800098"/>
          </a:xfrm>
          <a:prstGeom prst="rect">
            <a:avLst/>
          </a:prstGeom>
          <a:noFill/>
          <a:ln w="28575">
            <a:solidFill>
              <a:srgbClr val="663300"/>
            </a:solidFill>
          </a:ln>
        </p:spPr>
      </p:pic>
      <p:pic>
        <p:nvPicPr>
          <p:cNvPr id="1028" name="Picture 4" descr="C:\Users\standard\AppData\Local\Microsoft\Windows\Temporary Internet Files\Content.IE5\2J34JFU8\MP900438787[1].jpg"/>
          <p:cNvPicPr>
            <a:picLocks noChangeAspect="1" noChangeArrowheads="1"/>
          </p:cNvPicPr>
          <p:nvPr/>
        </p:nvPicPr>
        <p:blipFill>
          <a:blip r:embed="rId4" cstate="print"/>
          <a:srcRect l="6088" t="4545" r="5641" b="9091"/>
          <a:stretch>
            <a:fillRect/>
          </a:stretch>
        </p:blipFill>
        <p:spPr bwMode="auto">
          <a:xfrm>
            <a:off x="6516216" y="2492896"/>
            <a:ext cx="1318883" cy="864096"/>
          </a:xfrm>
          <a:prstGeom prst="rect">
            <a:avLst/>
          </a:prstGeom>
          <a:noFill/>
          <a:ln w="28575">
            <a:solidFill>
              <a:srgbClr val="663300"/>
            </a:solidFill>
          </a:ln>
        </p:spPr>
      </p:pic>
      <p:pic>
        <p:nvPicPr>
          <p:cNvPr id="1029" name="Picture 5" descr="C:\Users\standard\AppData\Local\Microsoft\Windows\Temporary Internet Files\Content.IE5\QDA77Z5D\MM900296998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23928" y="3068960"/>
            <a:ext cx="1479850" cy="751136"/>
          </a:xfrm>
          <a:prstGeom prst="rect">
            <a:avLst/>
          </a:prstGeom>
          <a:noFill/>
          <a:ln w="28575">
            <a:solidFill>
              <a:srgbClr val="663300"/>
            </a:solidFill>
          </a:ln>
        </p:spPr>
      </p:pic>
      <p:pic>
        <p:nvPicPr>
          <p:cNvPr id="1030" name="Picture 6" descr="C:\Users\standard\AppData\Local\Microsoft\Windows\Temporary Internet Files\Content.IE5\GIR7FVX9\MC90040787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83968" y="4725144"/>
            <a:ext cx="886693" cy="1064766"/>
          </a:xfrm>
          <a:prstGeom prst="rect">
            <a:avLst/>
          </a:prstGeom>
          <a:noFill/>
          <a:ln w="28575">
            <a:solidFill>
              <a:srgbClr val="663300"/>
            </a:solidFill>
          </a:ln>
        </p:spPr>
      </p:pic>
      <p:pic>
        <p:nvPicPr>
          <p:cNvPr id="1031" name="Picture 7" descr="C:\Users\standard\AppData\Local\Microsoft\Windows\Temporary Internet Files\Content.IE5\B7C7GSGO\MC90025073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60232" y="4365104"/>
            <a:ext cx="827808" cy="937511"/>
          </a:xfrm>
          <a:prstGeom prst="rect">
            <a:avLst/>
          </a:prstGeom>
          <a:noFill/>
          <a:ln w="28575">
            <a:solidFill>
              <a:srgbClr val="663300"/>
            </a:solidFill>
          </a:ln>
        </p:spPr>
      </p:pic>
      <p:sp>
        <p:nvSpPr>
          <p:cNvPr id="10" name="Obdélník 9"/>
          <p:cNvSpPr/>
          <p:nvPr/>
        </p:nvSpPr>
        <p:spPr>
          <a:xfrm>
            <a:off x="683568" y="3429000"/>
            <a:ext cx="2232248" cy="36004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28575"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rauche</a:t>
            </a:r>
            <a:r>
              <a:rPr lang="cs-CZ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</a:t>
            </a:r>
            <a:r>
              <a:rPr lang="cs-CZ" i="1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ich</a:t>
            </a:r>
            <a:r>
              <a:rPr lang="cs-CZ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</a:t>
            </a:r>
            <a:r>
              <a:rPr lang="cs-CZ" i="1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nicht</a:t>
            </a:r>
            <a:r>
              <a:rPr lang="cs-CZ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.</a:t>
            </a:r>
            <a:endParaRPr lang="cs-CZ" i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043608" y="5229200"/>
            <a:ext cx="2232248" cy="36004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28575"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laufe </a:t>
            </a:r>
            <a:r>
              <a:rPr lang="cs-CZ" i="1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ich</a:t>
            </a:r>
            <a:r>
              <a:rPr lang="cs-CZ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Ski.</a:t>
            </a:r>
            <a:endParaRPr lang="cs-CZ" i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491880" y="2492896"/>
            <a:ext cx="2232248" cy="36004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28575"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schwimme</a:t>
            </a:r>
            <a:r>
              <a:rPr lang="cs-CZ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</a:t>
            </a:r>
            <a:r>
              <a:rPr lang="cs-CZ" i="1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ich</a:t>
            </a:r>
            <a:r>
              <a:rPr lang="cs-CZ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</a:t>
            </a:r>
            <a:r>
              <a:rPr lang="cs-CZ" i="1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oft</a:t>
            </a:r>
            <a:r>
              <a:rPr lang="cs-CZ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.</a:t>
            </a:r>
            <a:endParaRPr lang="cs-CZ" i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419872" y="4221088"/>
            <a:ext cx="2592288" cy="36004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28575"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trinke</a:t>
            </a:r>
            <a:r>
              <a:rPr lang="cs-CZ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</a:t>
            </a:r>
            <a:r>
              <a:rPr lang="cs-CZ" i="1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ich</a:t>
            </a:r>
            <a:r>
              <a:rPr lang="cs-CZ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</a:t>
            </a:r>
            <a:r>
              <a:rPr lang="cs-CZ" i="1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keinen</a:t>
            </a:r>
            <a:r>
              <a:rPr lang="cs-CZ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Alkohol.</a:t>
            </a:r>
            <a:endParaRPr lang="cs-CZ" i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940152" y="5445224"/>
            <a:ext cx="2376264" cy="36004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28575"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putze</a:t>
            </a:r>
            <a:r>
              <a:rPr lang="cs-CZ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</a:t>
            </a:r>
            <a:r>
              <a:rPr lang="cs-CZ" i="1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ich</a:t>
            </a:r>
            <a:r>
              <a:rPr lang="cs-CZ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</a:t>
            </a:r>
            <a:r>
              <a:rPr lang="cs-CZ" i="1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meine</a:t>
            </a:r>
            <a:r>
              <a:rPr lang="cs-CZ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</a:t>
            </a:r>
            <a:r>
              <a:rPr lang="cs-CZ" i="1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Z</a:t>
            </a:r>
            <a:r>
              <a:rPr lang="cs-CZ" i="1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Calibri"/>
              </a:rPr>
              <a:t>ähne</a:t>
            </a:r>
            <a:r>
              <a:rPr lang="cs-CZ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  <a:latin typeface="Calibri"/>
              </a:rPr>
              <a:t>.</a:t>
            </a:r>
            <a:endParaRPr lang="cs-CZ" i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084168" y="3573016"/>
            <a:ext cx="2232248" cy="36004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28575"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i="1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esse</a:t>
            </a:r>
            <a:r>
              <a:rPr lang="cs-CZ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</a:t>
            </a:r>
            <a:r>
              <a:rPr lang="cs-CZ" i="1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ich</a:t>
            </a:r>
            <a:r>
              <a:rPr lang="cs-CZ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 </a:t>
            </a:r>
            <a:r>
              <a:rPr lang="cs-CZ" i="1" dirty="0" err="1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Obst</a:t>
            </a:r>
            <a:r>
              <a:rPr lang="cs-CZ" i="1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.</a:t>
            </a:r>
            <a:endParaRPr lang="cs-CZ" i="1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cxnSp>
        <p:nvCxnSpPr>
          <p:cNvPr id="17" name="Přímá spojovací čára 16"/>
          <p:cNvCxnSpPr/>
          <p:nvPr/>
        </p:nvCxnSpPr>
        <p:spPr>
          <a:xfrm>
            <a:off x="4283968" y="4725144"/>
            <a:ext cx="864096" cy="108012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H="1">
            <a:off x="4283968" y="4725144"/>
            <a:ext cx="864096" cy="108012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CC00">
                  <a:tint val="66000"/>
                  <a:satMod val="160000"/>
                </a:srgbClr>
              </a:gs>
              <a:gs pos="50000">
                <a:srgbClr val="FFCC00">
                  <a:tint val="44500"/>
                  <a:satMod val="160000"/>
                </a:srgbClr>
              </a:gs>
              <a:gs pos="100000">
                <a:srgbClr val="FFCC00">
                  <a:tint val="23500"/>
                  <a:satMod val="160000"/>
                </a:srgbClr>
              </a:gs>
            </a:gsLst>
            <a:lin ang="5400000" scaled="1"/>
            <a:tileRect/>
          </a:gradFill>
          <a:ln w="19050">
            <a:solidFill>
              <a:srgbClr val="663300"/>
            </a:solidFill>
          </a:ln>
        </p:spPr>
        <p:txBody>
          <a:bodyPr/>
          <a:lstStyle/>
          <a:p>
            <a:r>
              <a:rPr lang="cs-CZ" b="1" dirty="0" smtClean="0">
                <a:ln w="19050" cmpd="sng">
                  <a:solidFill>
                    <a:srgbClr val="663300"/>
                  </a:solidFill>
                  <a:prstDash val="solid"/>
                </a:ln>
                <a:gradFill flip="none" rotWithShape="1">
                  <a:gsLst>
                    <a:gs pos="0">
                      <a:srgbClr val="663300">
                        <a:tint val="66000"/>
                        <a:satMod val="160000"/>
                      </a:srgbClr>
                    </a:gs>
                    <a:gs pos="50000">
                      <a:srgbClr val="663300">
                        <a:tint val="44500"/>
                        <a:satMod val="160000"/>
                      </a:srgbClr>
                    </a:gs>
                    <a:gs pos="100000">
                      <a:srgbClr val="663300">
                        <a:tint val="23500"/>
                        <a:satMod val="160000"/>
                      </a:srgbClr>
                    </a:gs>
                  </a:gsLst>
                  <a:lin ang="5400000" scaled="1"/>
                  <a:tileRect/>
                </a:gradFill>
              </a:rPr>
              <a:t>Najděte vhodné pokračování věty:</a:t>
            </a:r>
            <a:endParaRPr lang="cs-CZ" b="1" dirty="0">
              <a:ln w="19050" cmpd="sng">
                <a:solidFill>
                  <a:srgbClr val="663300"/>
                </a:solidFill>
                <a:prstDash val="solid"/>
              </a:ln>
              <a:gradFill flip="none" rotWithShape="1">
                <a:gsLst>
                  <a:gs pos="0">
                    <a:srgbClr val="663300">
                      <a:tint val="66000"/>
                      <a:satMod val="160000"/>
                    </a:srgbClr>
                  </a:gs>
                  <a:gs pos="50000">
                    <a:srgbClr val="663300">
                      <a:tint val="44500"/>
                      <a:satMod val="160000"/>
                    </a:srgbClr>
                  </a:gs>
                  <a:gs pos="100000">
                    <a:srgbClr val="663300">
                      <a:tint val="23500"/>
                      <a:satMod val="16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gradFill flip="none" rotWithShape="1">
            <a:gsLst>
              <a:gs pos="0">
                <a:srgbClr val="FFCC00">
                  <a:tint val="66000"/>
                  <a:satMod val="160000"/>
                </a:srgbClr>
              </a:gs>
              <a:gs pos="50000">
                <a:srgbClr val="FFCC00">
                  <a:tint val="44500"/>
                  <a:satMod val="160000"/>
                </a:srgbClr>
              </a:gs>
              <a:gs pos="100000">
                <a:srgbClr val="FFCC00">
                  <a:tint val="23500"/>
                  <a:satMod val="160000"/>
                </a:srgbClr>
              </a:gs>
            </a:gsLst>
            <a:lin ang="16200000" scaled="1"/>
            <a:tileRect/>
          </a:gradFill>
          <a:ln w="19050">
            <a:solidFill>
              <a:srgbClr val="663300"/>
            </a:solidFill>
          </a:ln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bestelle</a:t>
            </a:r>
            <a:r>
              <a:rPr lang="cs-CZ" dirty="0" smtClean="0"/>
              <a:t> </a:t>
            </a:r>
            <a:r>
              <a:rPr lang="cs-CZ" dirty="0" err="1" smtClean="0"/>
              <a:t>eine</a:t>
            </a:r>
            <a:r>
              <a:rPr lang="cs-CZ" dirty="0" smtClean="0"/>
              <a:t> Cola, </a:t>
            </a:r>
            <a:r>
              <a:rPr lang="cs-CZ" dirty="0" err="1" smtClean="0"/>
              <a:t>denn</a:t>
            </a:r>
            <a:r>
              <a:rPr lang="cs-CZ" dirty="0" smtClean="0"/>
              <a:t> ...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muss</a:t>
            </a:r>
            <a:r>
              <a:rPr lang="cs-CZ" dirty="0" smtClean="0"/>
              <a:t> </a:t>
            </a:r>
            <a:r>
              <a:rPr lang="cs-CZ" dirty="0" err="1" smtClean="0"/>
              <a:t>lernen</a:t>
            </a:r>
            <a:r>
              <a:rPr lang="cs-CZ" dirty="0" smtClean="0"/>
              <a:t>, </a:t>
            </a:r>
            <a:r>
              <a:rPr lang="cs-CZ" dirty="0" err="1" smtClean="0"/>
              <a:t>aber</a:t>
            </a:r>
            <a:r>
              <a:rPr lang="cs-CZ" dirty="0" smtClean="0"/>
              <a:t> ...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geht</a:t>
            </a:r>
            <a:r>
              <a:rPr lang="cs-CZ" dirty="0" smtClean="0"/>
              <a:t> </a:t>
            </a:r>
            <a:r>
              <a:rPr lang="cs-CZ" dirty="0" err="1" smtClean="0"/>
              <a:t>nicht</a:t>
            </a:r>
            <a:r>
              <a:rPr lang="cs-CZ" dirty="0" smtClean="0"/>
              <a:t> nach </a:t>
            </a:r>
            <a:r>
              <a:rPr lang="cs-CZ" dirty="0" err="1" smtClean="0"/>
              <a:t>Hause</a:t>
            </a:r>
            <a:r>
              <a:rPr lang="cs-CZ" dirty="0" smtClean="0"/>
              <a:t>, </a:t>
            </a:r>
            <a:r>
              <a:rPr lang="cs-CZ" dirty="0" err="1" smtClean="0"/>
              <a:t>sondern</a:t>
            </a:r>
            <a:r>
              <a:rPr lang="cs-CZ" dirty="0" smtClean="0"/>
              <a:t> ....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viel</a:t>
            </a:r>
            <a:r>
              <a:rPr lang="cs-CZ" dirty="0" smtClean="0"/>
              <a:t> </a:t>
            </a:r>
            <a:r>
              <a:rPr lang="cs-CZ" dirty="0" err="1" smtClean="0"/>
              <a:t>Arbeit</a:t>
            </a:r>
            <a:r>
              <a:rPr lang="cs-CZ" dirty="0" smtClean="0"/>
              <a:t>, </a:t>
            </a:r>
            <a:r>
              <a:rPr lang="cs-CZ" dirty="0" err="1" smtClean="0"/>
              <a:t>deshalb</a:t>
            </a:r>
            <a:r>
              <a:rPr lang="cs-CZ" dirty="0" smtClean="0"/>
              <a:t> ...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Es </a:t>
            </a:r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kalt</a:t>
            </a:r>
            <a:r>
              <a:rPr lang="cs-CZ" dirty="0" smtClean="0"/>
              <a:t>, </a:t>
            </a:r>
            <a:r>
              <a:rPr lang="cs-CZ" dirty="0" err="1" smtClean="0"/>
              <a:t>trotzdem</a:t>
            </a:r>
            <a:r>
              <a:rPr lang="cs-CZ" dirty="0" smtClean="0"/>
              <a:t> ...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gradFill flip="none" rotWithShape="1">
            <a:gsLst>
              <a:gs pos="0">
                <a:srgbClr val="FFCC00">
                  <a:tint val="66000"/>
                  <a:satMod val="160000"/>
                </a:srgbClr>
              </a:gs>
              <a:gs pos="50000">
                <a:srgbClr val="FFCC00">
                  <a:tint val="44500"/>
                  <a:satMod val="160000"/>
                </a:srgbClr>
              </a:gs>
              <a:gs pos="100000">
                <a:srgbClr val="FFCC00">
                  <a:tint val="23500"/>
                  <a:satMod val="160000"/>
                </a:srgbClr>
              </a:gs>
            </a:gsLst>
            <a:lin ang="16200000" scaled="1"/>
            <a:tileRect/>
          </a:gradFill>
          <a:ln w="19050">
            <a:solidFill>
              <a:srgbClr val="663300"/>
            </a:solidFill>
          </a:ln>
        </p:spPr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keine</a:t>
            </a:r>
            <a:r>
              <a:rPr lang="cs-CZ" dirty="0" smtClean="0"/>
              <a:t> </a:t>
            </a:r>
            <a:r>
              <a:rPr lang="cs-CZ" dirty="0" err="1" smtClean="0"/>
              <a:t>Lust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bleibt</a:t>
            </a:r>
            <a:r>
              <a:rPr lang="cs-CZ" dirty="0" smtClean="0"/>
              <a:t> </a:t>
            </a:r>
            <a:r>
              <a:rPr lang="cs-CZ" dirty="0" err="1" smtClean="0"/>
              <a:t>noch</a:t>
            </a:r>
            <a:r>
              <a:rPr lang="cs-CZ" dirty="0" smtClean="0"/>
              <a:t> </a:t>
            </a:r>
            <a:r>
              <a:rPr lang="cs-CZ" dirty="0" err="1" smtClean="0"/>
              <a:t>hier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gehen</a:t>
            </a:r>
            <a:r>
              <a:rPr lang="cs-CZ" dirty="0" smtClean="0"/>
              <a:t> </a:t>
            </a:r>
            <a:r>
              <a:rPr lang="cs-CZ" dirty="0" err="1" smtClean="0"/>
              <a:t>wir</a:t>
            </a:r>
            <a:r>
              <a:rPr lang="cs-CZ" dirty="0" smtClean="0"/>
              <a:t> </a:t>
            </a:r>
            <a:r>
              <a:rPr lang="cs-CZ" dirty="0" err="1" smtClean="0"/>
              <a:t>baden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steht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schon</a:t>
            </a:r>
            <a:r>
              <a:rPr lang="cs-CZ" dirty="0" smtClean="0"/>
              <a:t> um 6 </a:t>
            </a:r>
            <a:r>
              <a:rPr lang="cs-CZ" dirty="0" err="1" smtClean="0"/>
              <a:t>auf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habe</a:t>
            </a:r>
            <a:r>
              <a:rPr lang="cs-CZ" dirty="0" smtClean="0"/>
              <a:t> </a:t>
            </a:r>
            <a:r>
              <a:rPr lang="cs-CZ" dirty="0" err="1" smtClean="0"/>
              <a:t>Durst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4932041" y="4869160"/>
          <a:ext cx="3312370" cy="8640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62474"/>
                <a:gridCol w="662474"/>
                <a:gridCol w="662474"/>
                <a:gridCol w="662474"/>
                <a:gridCol w="662474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blipFill>
                      <a:blip r:embed="rId2"/>
                      <a:tile tx="0" ty="0" sx="100000" sy="100000" flip="none" algn="tl"/>
                    </a:blip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CC00">
                  <a:tint val="66000"/>
                  <a:satMod val="160000"/>
                </a:srgbClr>
              </a:gs>
              <a:gs pos="50000">
                <a:srgbClr val="FFCC00">
                  <a:tint val="44500"/>
                  <a:satMod val="160000"/>
                </a:srgbClr>
              </a:gs>
              <a:gs pos="100000">
                <a:srgbClr val="FFCC00">
                  <a:tint val="23500"/>
                  <a:satMod val="160000"/>
                </a:srgbClr>
              </a:gs>
            </a:gsLst>
            <a:lin ang="5400000" scaled="1"/>
            <a:tileRect/>
          </a:gradFill>
          <a:ln w="19050">
            <a:solidFill>
              <a:srgbClr val="663300"/>
            </a:solidFill>
          </a:ln>
        </p:spPr>
        <p:txBody>
          <a:bodyPr/>
          <a:lstStyle/>
          <a:p>
            <a:r>
              <a:rPr lang="cs-CZ" b="1" dirty="0" smtClean="0">
                <a:ln w="19050" cmpd="sng">
                  <a:solidFill>
                    <a:srgbClr val="663300"/>
                  </a:solidFill>
                  <a:prstDash val="solid"/>
                </a:ln>
                <a:gradFill flip="none" rotWithShape="1">
                  <a:gsLst>
                    <a:gs pos="0">
                      <a:srgbClr val="663300">
                        <a:tint val="66000"/>
                        <a:satMod val="160000"/>
                      </a:srgbClr>
                    </a:gs>
                    <a:gs pos="50000">
                      <a:srgbClr val="663300">
                        <a:tint val="44500"/>
                        <a:satMod val="160000"/>
                      </a:srgbClr>
                    </a:gs>
                    <a:gs pos="100000">
                      <a:srgbClr val="663300">
                        <a:tint val="23500"/>
                        <a:satMod val="160000"/>
                      </a:srgbClr>
                    </a:gs>
                  </a:gsLst>
                  <a:lin ang="16200000" scaled="1"/>
                  <a:tileRect/>
                </a:gradFill>
              </a:rPr>
              <a:t>Doplňte vhodnou spojku:</a:t>
            </a:r>
            <a:endParaRPr lang="cs-CZ" b="1" dirty="0">
              <a:ln w="19050" cmpd="sng">
                <a:solidFill>
                  <a:srgbClr val="663300"/>
                </a:solidFill>
                <a:prstDash val="solid"/>
              </a:ln>
              <a:gradFill flip="none" rotWithShape="1">
                <a:gsLst>
                  <a:gs pos="0">
                    <a:srgbClr val="663300">
                      <a:tint val="66000"/>
                      <a:satMod val="160000"/>
                    </a:srgbClr>
                  </a:gs>
                  <a:gs pos="50000">
                    <a:srgbClr val="663300">
                      <a:tint val="44500"/>
                      <a:satMod val="160000"/>
                    </a:srgbClr>
                  </a:gs>
                  <a:gs pos="100000">
                    <a:srgbClr val="663300">
                      <a:tint val="23500"/>
                      <a:satMod val="160000"/>
                    </a:srgbClr>
                  </a:gs>
                </a:gsLst>
                <a:lin ang="16200000" scaled="1"/>
                <a:tileRect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FFCC00">
                  <a:tint val="66000"/>
                  <a:satMod val="160000"/>
                </a:srgbClr>
              </a:gs>
              <a:gs pos="50000">
                <a:srgbClr val="FFCC00">
                  <a:tint val="44500"/>
                  <a:satMod val="160000"/>
                </a:srgbClr>
              </a:gs>
              <a:gs pos="100000">
                <a:srgbClr val="FFCC00">
                  <a:tint val="23500"/>
                  <a:satMod val="160000"/>
                </a:srgbClr>
              </a:gs>
            </a:gsLst>
            <a:lin ang="16200000" scaled="1"/>
            <a:tileRect/>
          </a:gradFill>
          <a:ln w="19050">
            <a:solidFill>
              <a:srgbClr val="663300"/>
            </a:solidFill>
          </a:ln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err="1" smtClean="0"/>
              <a:t>Bleibst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hier</a:t>
            </a:r>
            <a:r>
              <a:rPr lang="cs-CZ" sz="2800" dirty="0" smtClean="0"/>
              <a:t>,   </a:t>
            </a:r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oder</a:t>
            </a:r>
            <a:r>
              <a:rPr lang="cs-CZ" sz="2800" dirty="0" smtClean="0"/>
              <a:t>   </a:t>
            </a:r>
            <a:r>
              <a:rPr lang="cs-CZ" sz="2800" dirty="0" err="1" smtClean="0"/>
              <a:t>gehst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nach </a:t>
            </a:r>
            <a:r>
              <a:rPr lang="cs-CZ" sz="2800" dirty="0" err="1" smtClean="0"/>
              <a:t>Hause</a:t>
            </a:r>
            <a:r>
              <a:rPr lang="cs-CZ" sz="2800" dirty="0" smtClean="0"/>
              <a:t>?</a:t>
            </a:r>
            <a:endParaRPr lang="cs-CZ" sz="2800" dirty="0" smtClean="0">
              <a:latin typeface="Calibri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2800" dirty="0" err="1" smtClean="0">
                <a:latin typeface="Calibri"/>
              </a:rPr>
              <a:t>Er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ist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krank</a:t>
            </a:r>
            <a:r>
              <a:rPr lang="cs-CZ" sz="2800" dirty="0" smtClean="0">
                <a:latin typeface="Calibri"/>
              </a:rPr>
              <a:t>, </a:t>
            </a:r>
            <a:r>
              <a:rPr lang="cs-CZ" sz="2800" dirty="0" err="1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latin typeface="Calibri"/>
              </a:rPr>
              <a:t>trotzdem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geht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er</a:t>
            </a:r>
            <a:r>
              <a:rPr lang="cs-CZ" sz="2800" dirty="0" smtClean="0">
                <a:latin typeface="Calibri"/>
              </a:rPr>
              <a:t> in </a:t>
            </a:r>
            <a:r>
              <a:rPr lang="cs-CZ" sz="2800" dirty="0" err="1" smtClean="0">
                <a:latin typeface="Calibri"/>
              </a:rPr>
              <a:t>die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Schule</a:t>
            </a:r>
            <a:r>
              <a:rPr lang="cs-CZ" sz="2800" dirty="0" smtClean="0">
                <a:latin typeface="Calibri"/>
              </a:rPr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err="1" smtClean="0">
                <a:latin typeface="Calibri"/>
              </a:rPr>
              <a:t>Wir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essen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nicht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zu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Hause</a:t>
            </a:r>
            <a:r>
              <a:rPr lang="cs-CZ" sz="2800" dirty="0" smtClean="0">
                <a:latin typeface="Calibri"/>
              </a:rPr>
              <a:t>, </a:t>
            </a:r>
            <a:r>
              <a:rPr lang="cs-CZ" sz="2800" dirty="0" err="1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latin typeface="Calibri"/>
              </a:rPr>
              <a:t>sondern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wir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gehen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ins</a:t>
            </a:r>
            <a:r>
              <a:rPr lang="cs-CZ" sz="2800" dirty="0" smtClean="0">
                <a:latin typeface="Calibri"/>
              </a:rPr>
              <a:t> Restaurant.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Geburtstag</a:t>
            </a:r>
            <a:r>
              <a:rPr lang="cs-CZ" sz="2800" dirty="0" smtClean="0"/>
              <a:t>, </a:t>
            </a:r>
            <a:r>
              <a:rPr lang="cs-CZ" sz="2800" dirty="0" err="1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</a:rPr>
              <a:t>deshalb</a:t>
            </a:r>
            <a:r>
              <a:rPr lang="cs-CZ" sz="2800" dirty="0" smtClean="0"/>
              <a:t> </a:t>
            </a:r>
            <a:r>
              <a:rPr lang="cs-CZ" sz="2800" dirty="0" err="1" smtClean="0"/>
              <a:t>bekommt</a:t>
            </a:r>
            <a:r>
              <a:rPr lang="cs-CZ" sz="2800" dirty="0" smtClean="0"/>
              <a:t> </a:t>
            </a:r>
            <a:r>
              <a:rPr lang="cs-CZ" sz="2800" dirty="0" err="1" smtClean="0"/>
              <a:t>sie</a:t>
            </a:r>
            <a:r>
              <a:rPr lang="cs-CZ" sz="2800" dirty="0" smtClean="0"/>
              <a:t> </a:t>
            </a:r>
            <a:r>
              <a:rPr lang="cs-CZ" sz="2800" dirty="0" err="1" smtClean="0"/>
              <a:t>eine</a:t>
            </a:r>
            <a:r>
              <a:rPr lang="cs-CZ" sz="2800" dirty="0" smtClean="0"/>
              <a:t> </a:t>
            </a:r>
            <a:r>
              <a:rPr lang="cs-CZ" sz="2800" dirty="0" err="1" smtClean="0"/>
              <a:t>Torte</a:t>
            </a:r>
            <a:r>
              <a:rPr lang="cs-CZ" sz="2800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Anna </a:t>
            </a:r>
            <a:r>
              <a:rPr lang="cs-CZ" sz="2800" dirty="0" err="1" smtClean="0"/>
              <a:t>f</a:t>
            </a:r>
            <a:r>
              <a:rPr lang="cs-CZ" sz="2800" dirty="0" err="1" smtClean="0">
                <a:latin typeface="Calibri"/>
              </a:rPr>
              <a:t>ährt</a:t>
            </a:r>
            <a:r>
              <a:rPr lang="cs-CZ" sz="2800" dirty="0" smtClean="0">
                <a:latin typeface="Calibri"/>
              </a:rPr>
              <a:t> nach </a:t>
            </a:r>
            <a:r>
              <a:rPr lang="cs-CZ" sz="2800" dirty="0" err="1" smtClean="0">
                <a:latin typeface="Calibri"/>
              </a:rPr>
              <a:t>Prag</a:t>
            </a:r>
            <a:r>
              <a:rPr lang="cs-CZ" sz="2800" dirty="0" smtClean="0">
                <a:latin typeface="Calibri"/>
              </a:rPr>
              <a:t>,  </a:t>
            </a:r>
            <a:r>
              <a:rPr lang="cs-CZ" sz="2800" dirty="0" err="1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latin typeface="Calibri"/>
              </a:rPr>
              <a:t>denn</a:t>
            </a:r>
            <a:r>
              <a:rPr lang="cs-CZ" sz="2800" dirty="0" smtClean="0">
                <a:ln>
                  <a:solidFill>
                    <a:schemeClr val="tx1"/>
                  </a:solidFill>
                </a:ln>
                <a:solidFill>
                  <a:srgbClr val="C00000"/>
                </a:solidFill>
                <a:latin typeface="Calibri"/>
              </a:rPr>
              <a:t>  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sie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will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die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Prager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Burg</a:t>
            </a:r>
            <a:r>
              <a:rPr lang="cs-CZ" sz="2800" dirty="0" smtClean="0">
                <a:latin typeface="Calibri"/>
              </a:rPr>
              <a:t> </a:t>
            </a:r>
            <a:r>
              <a:rPr lang="cs-CZ" sz="2800" dirty="0" err="1" smtClean="0">
                <a:latin typeface="Calibri"/>
              </a:rPr>
              <a:t>besuchen</a:t>
            </a:r>
            <a:r>
              <a:rPr lang="cs-CZ" sz="2800" dirty="0" smtClean="0">
                <a:latin typeface="Calibri"/>
              </a:rPr>
              <a:t>. </a:t>
            </a:r>
            <a:r>
              <a:rPr lang="cs-CZ" sz="2800" dirty="0" smtClean="0"/>
              <a:t> </a:t>
            </a:r>
          </a:p>
          <a:p>
            <a:pPr marL="514350" indent="-514350">
              <a:buNone/>
            </a:pPr>
            <a:endParaRPr lang="cs-CZ" sz="2800" dirty="0"/>
          </a:p>
        </p:txBody>
      </p:sp>
      <p:sp>
        <p:nvSpPr>
          <p:cNvPr id="4" name="Zaoblený obdélník 3"/>
          <p:cNvSpPr/>
          <p:nvPr/>
        </p:nvSpPr>
        <p:spPr>
          <a:xfrm>
            <a:off x="683568" y="5085184"/>
            <a:ext cx="7776864" cy="648072"/>
          </a:xfrm>
          <a:prstGeom prst="round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trotzdem</a:t>
            </a:r>
            <a:r>
              <a:rPr lang="cs-CZ" sz="2800" b="1" dirty="0" smtClean="0">
                <a:solidFill>
                  <a:schemeClr val="tx1"/>
                </a:solidFill>
              </a:rPr>
              <a:t> - </a:t>
            </a:r>
            <a:r>
              <a:rPr lang="cs-CZ" sz="2800" b="1" dirty="0" err="1" smtClean="0">
                <a:solidFill>
                  <a:schemeClr val="tx1"/>
                </a:solidFill>
              </a:rPr>
              <a:t>deshalb</a:t>
            </a:r>
            <a:r>
              <a:rPr lang="cs-CZ" sz="2800" b="1" dirty="0" smtClean="0">
                <a:solidFill>
                  <a:schemeClr val="tx1"/>
                </a:solidFill>
              </a:rPr>
              <a:t> - </a:t>
            </a:r>
            <a:r>
              <a:rPr lang="cs-CZ" sz="2800" b="1" dirty="0" err="1" smtClean="0">
                <a:solidFill>
                  <a:schemeClr val="tx1"/>
                </a:solidFill>
              </a:rPr>
              <a:t>denn</a:t>
            </a:r>
            <a:r>
              <a:rPr lang="cs-CZ" sz="2800" b="1" dirty="0" smtClean="0">
                <a:solidFill>
                  <a:schemeClr val="tx1"/>
                </a:solidFill>
              </a:rPr>
              <a:t> - oder - </a:t>
            </a:r>
            <a:r>
              <a:rPr lang="cs-CZ" sz="2800" b="1" dirty="0" err="1" smtClean="0">
                <a:solidFill>
                  <a:schemeClr val="tx1"/>
                </a:solidFill>
              </a:rPr>
              <a:t>sondern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75856" y="1700808"/>
            <a:ext cx="1008112" cy="360040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771800" y="2204864"/>
            <a:ext cx="1368152" cy="360040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788024" y="2708920"/>
            <a:ext cx="1224136" cy="360040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851920" y="3645024"/>
            <a:ext cx="1152128" cy="360040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211960" y="4149080"/>
            <a:ext cx="1008112" cy="360040"/>
          </a:xfrm>
          <a:prstGeom prst="rect">
            <a:avLst/>
          </a:prstGeom>
          <a:gradFill flip="none" rotWithShape="1">
            <a:gsLst>
              <a:gs pos="0">
                <a:srgbClr val="C00000">
                  <a:tint val="66000"/>
                  <a:satMod val="160000"/>
                </a:srgbClr>
              </a:gs>
              <a:gs pos="50000">
                <a:srgbClr val="C00000">
                  <a:tint val="44500"/>
                  <a:satMod val="160000"/>
                </a:srgbClr>
              </a:gs>
              <a:gs pos="100000">
                <a:srgbClr val="C00000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solidFill>
              <a:srgbClr val="6633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CC00">
                  <a:tint val="66000"/>
                  <a:satMod val="160000"/>
                </a:srgbClr>
              </a:gs>
              <a:gs pos="50000">
                <a:srgbClr val="FFCC00">
                  <a:tint val="44500"/>
                  <a:satMod val="160000"/>
                </a:srgbClr>
              </a:gs>
              <a:gs pos="100000">
                <a:srgbClr val="FFCC00">
                  <a:tint val="23500"/>
                  <a:satMod val="160000"/>
                </a:srgbClr>
              </a:gs>
            </a:gsLst>
            <a:lin ang="5400000" scaled="1"/>
            <a:tileRect/>
          </a:gradFill>
          <a:ln w="19050">
            <a:solidFill>
              <a:srgbClr val="996600"/>
            </a:solidFill>
          </a:ln>
        </p:spPr>
        <p:txBody>
          <a:bodyPr/>
          <a:lstStyle/>
          <a:p>
            <a:r>
              <a:rPr lang="cs-CZ" b="1" dirty="0" smtClean="0">
                <a:ln w="19050" cmpd="sng">
                  <a:solidFill>
                    <a:srgbClr val="663300"/>
                  </a:solidFill>
                  <a:prstDash val="solid"/>
                </a:ln>
                <a:gradFill flip="none" rotWithShape="1">
                  <a:gsLst>
                    <a:gs pos="0">
                      <a:srgbClr val="663300">
                        <a:tint val="66000"/>
                        <a:satMod val="160000"/>
                      </a:srgbClr>
                    </a:gs>
                    <a:gs pos="50000">
                      <a:srgbClr val="663300">
                        <a:tint val="44500"/>
                        <a:satMod val="160000"/>
                      </a:srgbClr>
                    </a:gs>
                    <a:gs pos="100000">
                      <a:srgbClr val="663300">
                        <a:tint val="23500"/>
                        <a:satMod val="160000"/>
                      </a:srgbClr>
                    </a:gs>
                  </a:gsLst>
                  <a:lin ang="5400000" scaled="1"/>
                  <a:tileRect/>
                </a:gradFill>
              </a:rPr>
              <a:t>Uspořádejte</a:t>
            </a:r>
            <a:r>
              <a:rPr lang="cs-CZ" b="1" dirty="0" smtClean="0">
                <a:ln w="19050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 flip="none" rotWithShape="1">
                  <a:gsLst>
                    <a:gs pos="0">
                      <a:srgbClr val="663300">
                        <a:tint val="66000"/>
                        <a:satMod val="160000"/>
                      </a:srgbClr>
                    </a:gs>
                    <a:gs pos="50000">
                      <a:srgbClr val="663300">
                        <a:tint val="44500"/>
                        <a:satMod val="160000"/>
                      </a:srgbClr>
                    </a:gs>
                    <a:gs pos="100000">
                      <a:srgbClr val="663300">
                        <a:tint val="23500"/>
                        <a:satMod val="160000"/>
                      </a:srgbClr>
                    </a:gs>
                  </a:gsLst>
                  <a:lin ang="5400000" scaled="1"/>
                  <a:tileRect/>
                </a:gradFill>
              </a:rPr>
              <a:t> </a:t>
            </a:r>
            <a:r>
              <a:rPr lang="cs-CZ" b="1" dirty="0" smtClean="0">
                <a:ln w="19050" cmpd="sng">
                  <a:solidFill>
                    <a:srgbClr val="663300"/>
                  </a:solidFill>
                  <a:prstDash val="solid"/>
                </a:ln>
                <a:gradFill flip="none" rotWithShape="1">
                  <a:gsLst>
                    <a:gs pos="0">
                      <a:srgbClr val="663300">
                        <a:tint val="66000"/>
                        <a:satMod val="160000"/>
                      </a:srgbClr>
                    </a:gs>
                    <a:gs pos="50000">
                      <a:srgbClr val="663300">
                        <a:tint val="44500"/>
                        <a:satMod val="160000"/>
                      </a:srgbClr>
                    </a:gs>
                    <a:gs pos="100000">
                      <a:srgbClr val="663300">
                        <a:tint val="23500"/>
                        <a:satMod val="160000"/>
                      </a:srgbClr>
                    </a:gs>
                  </a:gsLst>
                  <a:lin ang="5400000" scaled="1"/>
                  <a:tileRect/>
                </a:gradFill>
              </a:rPr>
              <a:t>slovosled:</a:t>
            </a:r>
            <a:endParaRPr lang="cs-CZ" b="1" dirty="0">
              <a:ln w="19050" cmpd="sng">
                <a:solidFill>
                  <a:srgbClr val="663300"/>
                </a:solidFill>
                <a:prstDash val="solid"/>
              </a:ln>
              <a:gradFill flip="none" rotWithShape="1">
                <a:gsLst>
                  <a:gs pos="0">
                    <a:srgbClr val="663300">
                      <a:tint val="66000"/>
                      <a:satMod val="160000"/>
                    </a:srgbClr>
                  </a:gs>
                  <a:gs pos="50000">
                    <a:srgbClr val="663300">
                      <a:tint val="44500"/>
                      <a:satMod val="160000"/>
                    </a:srgbClr>
                  </a:gs>
                  <a:gs pos="100000">
                    <a:srgbClr val="663300">
                      <a:tint val="23500"/>
                      <a:satMod val="16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FFCC00">
                  <a:tint val="66000"/>
                  <a:satMod val="160000"/>
                </a:srgbClr>
              </a:gs>
              <a:gs pos="50000">
                <a:srgbClr val="FFCC00">
                  <a:tint val="44500"/>
                  <a:satMod val="160000"/>
                </a:srgbClr>
              </a:gs>
              <a:gs pos="100000">
                <a:srgbClr val="FFCC00">
                  <a:tint val="23500"/>
                  <a:satMod val="160000"/>
                </a:srgbClr>
              </a:gs>
            </a:gsLst>
            <a:lin ang="16200000" scaled="1"/>
            <a:tileRect/>
          </a:gradFill>
          <a:ln w="28575">
            <a:solidFill>
              <a:srgbClr val="996600"/>
            </a:solidFill>
          </a:ln>
        </p:spPr>
        <p:txBody>
          <a:bodyPr/>
          <a:lstStyle/>
          <a:p>
            <a:pPr>
              <a:buNone/>
            </a:pPr>
            <a:r>
              <a:rPr lang="cs-CZ" b="1" i="1" dirty="0" err="1" smtClean="0"/>
              <a:t>Ich</a:t>
            </a:r>
            <a:r>
              <a:rPr lang="cs-CZ" b="1" i="1" dirty="0" smtClean="0"/>
              <a:t> </a:t>
            </a:r>
            <a:r>
              <a:rPr lang="cs-CZ" b="1" i="1" dirty="0" err="1" smtClean="0"/>
              <a:t>fahre</a:t>
            </a:r>
            <a:r>
              <a:rPr lang="cs-CZ" b="1" i="1" dirty="0" smtClean="0"/>
              <a:t> nach Berlin ...</a:t>
            </a:r>
          </a:p>
          <a:p>
            <a:pPr marL="514350" indent="-514350">
              <a:buAutoNum type="alphaLcParenR"/>
            </a:pPr>
            <a:r>
              <a:rPr lang="cs-CZ" b="1" dirty="0" err="1" smtClean="0"/>
              <a:t>denn</a:t>
            </a:r>
            <a:r>
              <a:rPr lang="cs-CZ" dirty="0" smtClean="0"/>
              <a:t>  </a:t>
            </a:r>
            <a:r>
              <a:rPr lang="cs-CZ" dirty="0" err="1" smtClean="0"/>
              <a:t>m</a:t>
            </a:r>
            <a:r>
              <a:rPr lang="cs-CZ" dirty="0" err="1" smtClean="0">
                <a:latin typeface="Calibri"/>
              </a:rPr>
              <a:t>öchte</a:t>
            </a:r>
            <a:r>
              <a:rPr lang="cs-CZ" dirty="0" smtClean="0">
                <a:latin typeface="Calibri"/>
              </a:rPr>
              <a:t> - dort - </a:t>
            </a:r>
            <a:r>
              <a:rPr lang="cs-CZ" dirty="0" err="1" smtClean="0">
                <a:latin typeface="Calibri"/>
              </a:rPr>
              <a:t>studieren</a:t>
            </a:r>
            <a:r>
              <a:rPr lang="cs-CZ" dirty="0" smtClean="0">
                <a:latin typeface="Calibri"/>
              </a:rPr>
              <a:t> - </a:t>
            </a:r>
            <a:r>
              <a:rPr lang="cs-CZ" dirty="0" err="1" smtClean="0">
                <a:latin typeface="Calibri"/>
              </a:rPr>
              <a:t>ich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AutoNum type="alphaLcParenR"/>
            </a:pPr>
            <a:r>
              <a:rPr lang="cs-CZ" b="1" dirty="0" err="1" smtClean="0">
                <a:latin typeface="Calibri"/>
              </a:rPr>
              <a:t>aber</a:t>
            </a:r>
            <a:r>
              <a:rPr lang="cs-CZ" b="1" dirty="0" smtClean="0">
                <a:latin typeface="Calibri"/>
              </a:rPr>
              <a:t> </a:t>
            </a:r>
            <a:r>
              <a:rPr lang="cs-CZ" dirty="0" smtClean="0">
                <a:latin typeface="Calibri"/>
              </a:rPr>
              <a:t> Max - </a:t>
            </a:r>
            <a:r>
              <a:rPr lang="cs-CZ" dirty="0" err="1" smtClean="0">
                <a:latin typeface="Calibri"/>
              </a:rPr>
              <a:t>zu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Hause</a:t>
            </a:r>
            <a:r>
              <a:rPr lang="cs-CZ" dirty="0" smtClean="0">
                <a:latin typeface="Calibri"/>
              </a:rPr>
              <a:t> - </a:t>
            </a:r>
            <a:r>
              <a:rPr lang="cs-CZ" dirty="0" err="1" smtClean="0">
                <a:latin typeface="Calibri"/>
              </a:rPr>
              <a:t>lieber</a:t>
            </a:r>
            <a:r>
              <a:rPr lang="cs-CZ" dirty="0" smtClean="0">
                <a:latin typeface="Calibri"/>
              </a:rPr>
              <a:t> - </a:t>
            </a:r>
            <a:r>
              <a:rPr lang="cs-CZ" dirty="0" err="1" smtClean="0">
                <a:latin typeface="Calibri"/>
              </a:rPr>
              <a:t>bleiben</a:t>
            </a:r>
            <a:r>
              <a:rPr lang="cs-CZ" dirty="0" smtClean="0">
                <a:latin typeface="Calibri"/>
              </a:rPr>
              <a:t> - </a:t>
            </a:r>
            <a:r>
              <a:rPr lang="cs-CZ" dirty="0" err="1" smtClean="0">
                <a:latin typeface="Calibri"/>
              </a:rPr>
              <a:t>will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AutoNum type="alphaLcParenR"/>
            </a:pPr>
            <a:r>
              <a:rPr lang="cs-CZ" b="1" dirty="0" err="1" smtClean="0">
                <a:latin typeface="Calibri"/>
              </a:rPr>
              <a:t>und</a:t>
            </a:r>
            <a:r>
              <a:rPr lang="cs-CZ" dirty="0" smtClean="0">
                <a:latin typeface="Calibri"/>
              </a:rPr>
              <a:t>  nach Paris - </a:t>
            </a:r>
            <a:r>
              <a:rPr lang="cs-CZ" dirty="0" err="1" smtClean="0">
                <a:latin typeface="Calibri"/>
              </a:rPr>
              <a:t>fliegen</a:t>
            </a:r>
            <a:r>
              <a:rPr lang="cs-CZ" dirty="0" smtClean="0">
                <a:latin typeface="Calibri"/>
              </a:rPr>
              <a:t> - </a:t>
            </a:r>
            <a:r>
              <a:rPr lang="cs-CZ" dirty="0" err="1" smtClean="0">
                <a:latin typeface="Calibri"/>
              </a:rPr>
              <a:t>meine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Eltern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AutoNum type="alphaLcParenR"/>
            </a:pPr>
            <a:r>
              <a:rPr lang="cs-CZ" b="1" dirty="0" err="1" smtClean="0">
                <a:latin typeface="Calibri"/>
              </a:rPr>
              <a:t>deshlab</a:t>
            </a:r>
            <a:r>
              <a:rPr lang="cs-CZ" b="1" dirty="0" smtClean="0">
                <a:latin typeface="Calibri"/>
              </a:rPr>
              <a:t>  </a:t>
            </a:r>
            <a:r>
              <a:rPr lang="cs-CZ" dirty="0" err="1" smtClean="0">
                <a:latin typeface="Calibri"/>
              </a:rPr>
              <a:t>ich</a:t>
            </a:r>
            <a:r>
              <a:rPr lang="cs-CZ" dirty="0" smtClean="0">
                <a:latin typeface="Calibri"/>
              </a:rPr>
              <a:t> - </a:t>
            </a:r>
            <a:r>
              <a:rPr lang="cs-CZ" dirty="0" err="1" smtClean="0">
                <a:latin typeface="Calibri"/>
              </a:rPr>
              <a:t>kommen</a:t>
            </a:r>
            <a:r>
              <a:rPr lang="cs-CZ" dirty="0" smtClean="0">
                <a:latin typeface="Calibri"/>
              </a:rPr>
              <a:t> - </a:t>
            </a:r>
            <a:r>
              <a:rPr lang="cs-CZ" dirty="0" err="1" smtClean="0">
                <a:latin typeface="Calibri"/>
              </a:rPr>
              <a:t>kann</a:t>
            </a:r>
            <a:r>
              <a:rPr lang="cs-CZ" dirty="0" smtClean="0">
                <a:latin typeface="Calibri"/>
              </a:rPr>
              <a:t> - </a:t>
            </a:r>
            <a:r>
              <a:rPr lang="cs-CZ" dirty="0" err="1" smtClean="0">
                <a:latin typeface="Calibri"/>
              </a:rPr>
              <a:t>nicht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AutoNum type="alphaLcParenR"/>
            </a:pPr>
            <a:r>
              <a:rPr lang="cs-CZ" b="1" dirty="0" err="1" smtClean="0">
                <a:latin typeface="Calibri"/>
              </a:rPr>
              <a:t>trotzdem</a:t>
            </a:r>
            <a:r>
              <a:rPr lang="cs-CZ" b="1" dirty="0" smtClean="0">
                <a:latin typeface="Calibri"/>
              </a:rPr>
              <a:t> </a:t>
            </a:r>
            <a:r>
              <a:rPr lang="cs-CZ" dirty="0" smtClean="0">
                <a:latin typeface="Calibri"/>
              </a:rPr>
              <a:t> </a:t>
            </a:r>
            <a:r>
              <a:rPr lang="cs-CZ" dirty="0" err="1" smtClean="0">
                <a:latin typeface="Calibri"/>
              </a:rPr>
              <a:t>nicht</a:t>
            </a:r>
            <a:r>
              <a:rPr lang="cs-CZ" dirty="0" smtClean="0">
                <a:latin typeface="Calibri"/>
              </a:rPr>
              <a:t> - </a:t>
            </a:r>
            <a:r>
              <a:rPr lang="cs-CZ" dirty="0" err="1" smtClean="0">
                <a:latin typeface="Calibri"/>
              </a:rPr>
              <a:t>glücklich</a:t>
            </a:r>
            <a:r>
              <a:rPr lang="cs-CZ" dirty="0" smtClean="0">
                <a:latin typeface="Calibri"/>
              </a:rPr>
              <a:t> - </a:t>
            </a:r>
            <a:r>
              <a:rPr lang="cs-CZ" dirty="0" err="1" smtClean="0">
                <a:latin typeface="Calibri"/>
              </a:rPr>
              <a:t>ich</a:t>
            </a:r>
            <a:r>
              <a:rPr lang="cs-CZ" dirty="0" smtClean="0">
                <a:latin typeface="Calibri"/>
              </a:rPr>
              <a:t> - </a:t>
            </a:r>
            <a:r>
              <a:rPr lang="cs-CZ" dirty="0" err="1" smtClean="0">
                <a:latin typeface="Calibri"/>
              </a:rPr>
              <a:t>bin</a:t>
            </a:r>
            <a:r>
              <a:rPr lang="cs-CZ" dirty="0" smtClean="0">
                <a:latin typeface="Calibri"/>
              </a:rPr>
              <a:t>.</a:t>
            </a:r>
          </a:p>
          <a:p>
            <a:pPr marL="514350" indent="-514350">
              <a:buAutoNum type="alphaLcParenR"/>
            </a:pPr>
            <a:r>
              <a:rPr lang="cs-CZ" b="1" dirty="0" smtClean="0">
                <a:latin typeface="Calibri"/>
              </a:rPr>
              <a:t>oder  </a:t>
            </a:r>
            <a:r>
              <a:rPr lang="cs-CZ" dirty="0" err="1" smtClean="0">
                <a:latin typeface="Calibri"/>
              </a:rPr>
              <a:t>bleibe</a:t>
            </a:r>
            <a:r>
              <a:rPr lang="cs-CZ" dirty="0" smtClean="0">
                <a:latin typeface="Calibri"/>
              </a:rPr>
              <a:t>  - </a:t>
            </a:r>
            <a:r>
              <a:rPr lang="cs-CZ" dirty="0" err="1" smtClean="0">
                <a:latin typeface="Calibri"/>
              </a:rPr>
              <a:t>ich</a:t>
            </a:r>
            <a:r>
              <a:rPr lang="cs-CZ" dirty="0" smtClean="0">
                <a:latin typeface="Calibri"/>
              </a:rPr>
              <a:t> - in </a:t>
            </a:r>
            <a:r>
              <a:rPr lang="cs-CZ" dirty="0" err="1" smtClean="0">
                <a:latin typeface="Calibri"/>
              </a:rPr>
              <a:t>Prag</a:t>
            </a:r>
            <a:r>
              <a:rPr lang="cs-CZ" dirty="0" smtClean="0">
                <a:latin typeface="Calibri"/>
              </a:rPr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051720" y="2276872"/>
            <a:ext cx="5184576" cy="360040"/>
          </a:xfrm>
          <a:prstGeom prst="rect">
            <a:avLst/>
          </a:prstGeom>
          <a:ln w="19050">
            <a:solidFill>
              <a:srgbClr val="9966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ich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m</a:t>
            </a:r>
            <a:r>
              <a:rPr lang="cs-CZ" sz="2400" dirty="0" err="1" smtClean="0">
                <a:solidFill>
                  <a:schemeClr val="tx1"/>
                </a:solidFill>
                <a:latin typeface="Calibri"/>
              </a:rPr>
              <a:t>öchte</a:t>
            </a:r>
            <a:r>
              <a:rPr lang="cs-CZ" sz="2400" dirty="0" smtClean="0">
                <a:solidFill>
                  <a:schemeClr val="tx1"/>
                </a:solidFill>
                <a:latin typeface="Calibri"/>
              </a:rPr>
              <a:t> dort </a:t>
            </a:r>
            <a:r>
              <a:rPr lang="cs-CZ" sz="2400" dirty="0" err="1" smtClean="0">
                <a:solidFill>
                  <a:schemeClr val="tx1"/>
                </a:solidFill>
                <a:latin typeface="Calibri"/>
              </a:rPr>
              <a:t>studieren</a:t>
            </a:r>
            <a:r>
              <a:rPr lang="cs-CZ" sz="2400" dirty="0" smtClean="0">
                <a:solidFill>
                  <a:schemeClr val="tx1"/>
                </a:solidFill>
                <a:latin typeface="Calibri"/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907704" y="3501008"/>
            <a:ext cx="5616624" cy="360040"/>
          </a:xfrm>
          <a:prstGeom prst="rect">
            <a:avLst/>
          </a:prstGeom>
          <a:ln w="19050">
            <a:solidFill>
              <a:srgbClr val="9966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meine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Eltern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fliegen</a:t>
            </a:r>
            <a:r>
              <a:rPr lang="cs-CZ" sz="2400" dirty="0" smtClean="0">
                <a:solidFill>
                  <a:schemeClr val="tx1"/>
                </a:solidFill>
              </a:rPr>
              <a:t> nach Paris.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483768" y="4077072"/>
            <a:ext cx="5184576" cy="360040"/>
          </a:xfrm>
          <a:prstGeom prst="rect">
            <a:avLst/>
          </a:prstGeom>
          <a:ln w="19050">
            <a:solidFill>
              <a:srgbClr val="9966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kann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ich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nicht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kommen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99792" y="4653136"/>
            <a:ext cx="5184576" cy="360040"/>
          </a:xfrm>
          <a:prstGeom prst="rect">
            <a:avLst/>
          </a:prstGeom>
          <a:ln w="19050">
            <a:solidFill>
              <a:srgbClr val="9966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bin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ich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nicht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gl</a:t>
            </a:r>
            <a:r>
              <a:rPr lang="cs-CZ" sz="2400" dirty="0" err="1" smtClean="0">
                <a:solidFill>
                  <a:schemeClr val="tx1"/>
                </a:solidFill>
                <a:latin typeface="Calibri"/>
              </a:rPr>
              <a:t>ücklich</a:t>
            </a:r>
            <a:r>
              <a:rPr lang="cs-CZ" sz="2400" dirty="0" smtClean="0">
                <a:solidFill>
                  <a:schemeClr val="tx1"/>
                </a:solidFill>
                <a:latin typeface="Calibri"/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979712" y="5229200"/>
            <a:ext cx="5184576" cy="360040"/>
          </a:xfrm>
          <a:prstGeom prst="rect">
            <a:avLst/>
          </a:prstGeom>
          <a:ln w="19050">
            <a:solidFill>
              <a:srgbClr val="9966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ich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bleibe</a:t>
            </a:r>
            <a:r>
              <a:rPr lang="cs-CZ" sz="2400" dirty="0" smtClean="0">
                <a:solidFill>
                  <a:schemeClr val="tx1"/>
                </a:solidFill>
              </a:rPr>
              <a:t> in </a:t>
            </a:r>
            <a:r>
              <a:rPr lang="cs-CZ" sz="2400" dirty="0" err="1" smtClean="0">
                <a:solidFill>
                  <a:schemeClr val="tx1"/>
                </a:solidFill>
              </a:rPr>
              <a:t>Prag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979712" y="2924944"/>
            <a:ext cx="6408712" cy="360040"/>
          </a:xfrm>
          <a:prstGeom prst="rect">
            <a:avLst/>
          </a:prstGeom>
          <a:ln w="19050">
            <a:solidFill>
              <a:srgbClr val="996600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Max </a:t>
            </a:r>
            <a:r>
              <a:rPr lang="cs-CZ" sz="2400" dirty="0" err="1" smtClean="0">
                <a:solidFill>
                  <a:schemeClr val="tx1"/>
                </a:solidFill>
              </a:rPr>
              <a:t>will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lieber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zu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Hause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bleiben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rgbClr val="FFCC00">
                  <a:tint val="66000"/>
                  <a:satMod val="160000"/>
                </a:srgbClr>
              </a:gs>
              <a:gs pos="50000">
                <a:srgbClr val="FFCC00">
                  <a:tint val="44500"/>
                  <a:satMod val="160000"/>
                </a:srgbClr>
              </a:gs>
              <a:gs pos="100000">
                <a:srgbClr val="FFCC00">
                  <a:tint val="23500"/>
                  <a:satMod val="160000"/>
                </a:srgbClr>
              </a:gs>
            </a:gsLst>
            <a:lin ang="5400000" scaled="1"/>
            <a:tileRect/>
          </a:gradFill>
          <a:ln w="19050">
            <a:solidFill>
              <a:srgbClr val="996600"/>
            </a:solidFill>
          </a:ln>
        </p:spPr>
        <p:txBody>
          <a:bodyPr/>
          <a:lstStyle/>
          <a:p>
            <a:pPr algn="l"/>
            <a:r>
              <a:rPr lang="cs-CZ" b="1" dirty="0" smtClean="0">
                <a:ln w="19050" cmpd="sng">
                  <a:solidFill>
                    <a:srgbClr val="663300"/>
                  </a:solidFill>
                  <a:prstDash val="solid"/>
                </a:ln>
                <a:gradFill flip="none" rotWithShape="1">
                  <a:gsLst>
                    <a:gs pos="0">
                      <a:srgbClr val="996600">
                        <a:tint val="66000"/>
                        <a:satMod val="160000"/>
                      </a:srgbClr>
                    </a:gs>
                    <a:gs pos="50000">
                      <a:srgbClr val="996600">
                        <a:tint val="44500"/>
                        <a:satMod val="160000"/>
                      </a:srgbClr>
                    </a:gs>
                    <a:gs pos="100000">
                      <a:srgbClr val="996600">
                        <a:tint val="23500"/>
                        <a:satMod val="160000"/>
                      </a:srgbClr>
                    </a:gs>
                  </a:gsLst>
                  <a:lin ang="5400000" scaled="1"/>
                  <a:tileRect/>
                </a:gradFill>
              </a:rPr>
              <a:t>Zdroje:</a:t>
            </a:r>
            <a:endParaRPr lang="cs-CZ" b="1" dirty="0">
              <a:ln w="19050" cmpd="sng">
                <a:solidFill>
                  <a:srgbClr val="663300"/>
                </a:solidFill>
                <a:prstDash val="solid"/>
              </a:ln>
              <a:gradFill flip="none" rotWithShape="1">
                <a:gsLst>
                  <a:gs pos="0">
                    <a:srgbClr val="996600">
                      <a:tint val="66000"/>
                      <a:satMod val="160000"/>
                    </a:srgbClr>
                  </a:gs>
                  <a:gs pos="50000">
                    <a:srgbClr val="996600">
                      <a:tint val="44500"/>
                      <a:satMod val="160000"/>
                    </a:srgbClr>
                  </a:gs>
                  <a:gs pos="100000">
                    <a:srgbClr val="996600">
                      <a:tint val="23500"/>
                      <a:satMod val="160000"/>
                    </a:srgbClr>
                  </a:gs>
                </a:gsLst>
                <a:lin ang="5400000" scaled="1"/>
                <a:tileRect/>
              </a:gra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rgbClr val="FFCC00">
                  <a:tint val="66000"/>
                  <a:satMod val="160000"/>
                </a:srgbClr>
              </a:gs>
              <a:gs pos="50000">
                <a:srgbClr val="FFCC00">
                  <a:tint val="44500"/>
                  <a:satMod val="160000"/>
                </a:srgbClr>
              </a:gs>
              <a:gs pos="100000">
                <a:srgbClr val="FFCC00">
                  <a:tint val="23500"/>
                  <a:satMod val="160000"/>
                </a:srgbClr>
              </a:gs>
            </a:gsLst>
            <a:lin ang="16200000" scaled="1"/>
            <a:tileRect/>
          </a:gradFill>
          <a:ln w="19050">
            <a:solidFill>
              <a:srgbClr val="996600"/>
            </a:solidFill>
          </a:ln>
        </p:spPr>
        <p:txBody>
          <a:bodyPr/>
          <a:lstStyle/>
          <a:p>
            <a:r>
              <a:rPr lang="cs-CZ" sz="2400" dirty="0" smtClean="0"/>
              <a:t>Obrázky byly použity ze serveru společnosti Microsoft http://office.</a:t>
            </a:r>
            <a:r>
              <a:rPr lang="cs-CZ" sz="2400" dirty="0" err="1" smtClean="0"/>
              <a:t>microsoft.com</a:t>
            </a:r>
            <a:r>
              <a:rPr lang="cs-CZ" sz="2400" dirty="0" smtClean="0"/>
              <a:t>/</a:t>
            </a:r>
            <a:r>
              <a:rPr lang="cs-CZ" sz="2400" dirty="0" err="1" smtClean="0"/>
              <a:t>cs</a:t>
            </a:r>
            <a:r>
              <a:rPr lang="cs-CZ" sz="2400" dirty="0" smtClean="0"/>
              <a:t>-</a:t>
            </a:r>
            <a:r>
              <a:rPr lang="cs-CZ" sz="2400" dirty="0" err="1" smtClean="0"/>
              <a:t>cz</a:t>
            </a:r>
            <a:r>
              <a:rPr lang="cs-CZ" sz="2400" dirty="0" smtClean="0"/>
              <a:t>/</a:t>
            </a:r>
            <a:r>
              <a:rPr lang="cs-CZ" sz="2400" dirty="0" err="1" smtClean="0"/>
              <a:t>images</a:t>
            </a:r>
            <a:r>
              <a:rPr lang="cs-CZ" sz="2400" dirty="0" smtClean="0"/>
              <a:t>/?CTT=97</a:t>
            </a:r>
          </a:p>
          <a:p>
            <a:r>
              <a:rPr lang="cs-CZ" sz="2400" dirty="0" smtClean="0"/>
              <a:t>Bezplatné kliparty, fotografie, ilustrace, animace a zvuky pro produkty </a:t>
            </a:r>
            <a:r>
              <a:rPr lang="cs-CZ" sz="2400" i="1" dirty="0" smtClean="0"/>
              <a:t>Microsoft </a:t>
            </a:r>
            <a:r>
              <a:rPr lang="cs-CZ" sz="2400" dirty="0" smtClean="0"/>
              <a:t>Office.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598</Words>
  <Application>Microsoft Office PowerPoint</Application>
  <PresentationFormat>Předvádění na obrazovce (4:3)</PresentationFormat>
  <Paragraphs>113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Metodické pokyny</vt:lpstr>
      <vt:lpstr>Souvětí souřadné</vt:lpstr>
      <vt:lpstr>Souvětí souřadné</vt:lpstr>
      <vt:lpstr>Dokončete větu (obrázky napoví):</vt:lpstr>
      <vt:lpstr>Dokončete větu (obrázky napoví):</vt:lpstr>
      <vt:lpstr>Najděte vhodné pokračování věty:</vt:lpstr>
      <vt:lpstr>Doplňte vhodnou spojku:</vt:lpstr>
      <vt:lpstr>Uspořádejte slovosled: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standard</dc:creator>
  <cp:lastModifiedBy>Jpisarikova</cp:lastModifiedBy>
  <cp:revision>26</cp:revision>
  <dcterms:created xsi:type="dcterms:W3CDTF">2014-01-25T11:13:23Z</dcterms:created>
  <dcterms:modified xsi:type="dcterms:W3CDTF">2014-03-10T06:32:41Z</dcterms:modified>
</cp:coreProperties>
</file>