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54F31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E5858-5E74-4E3E-A727-087C857EAD14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7FE0E-F3A5-4299-8701-42CE86320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E5858-5E74-4E3E-A727-087C857EAD14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7FE0E-F3A5-4299-8701-42CE86320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E5858-5E74-4E3E-A727-087C857EAD14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7FE0E-F3A5-4299-8701-42CE86320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E5858-5E74-4E3E-A727-087C857EAD14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7FE0E-F3A5-4299-8701-42CE86320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E5858-5E74-4E3E-A727-087C857EAD14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7FE0E-F3A5-4299-8701-42CE86320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E5858-5E74-4E3E-A727-087C857EAD14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7FE0E-F3A5-4299-8701-42CE86320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E5858-5E74-4E3E-A727-087C857EAD14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7FE0E-F3A5-4299-8701-42CE86320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E5858-5E74-4E3E-A727-087C857EAD14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7FE0E-F3A5-4299-8701-42CE86320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E5858-5E74-4E3E-A727-087C857EAD14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7FE0E-F3A5-4299-8701-42CE86320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E5858-5E74-4E3E-A727-087C857EAD14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7FE0E-F3A5-4299-8701-42CE86320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E5858-5E74-4E3E-A727-087C857EAD14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7FE0E-F3A5-4299-8701-42CE86320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E5858-5E74-4E3E-A727-087C857EAD14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C7FE0E-F3A5-4299-8701-42CE86320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13" Type="http://schemas.openxmlformats.org/officeDocument/2006/relationships/image" Target="../media/image21.wmf"/><Relationship Id="rId3" Type="http://schemas.openxmlformats.org/officeDocument/2006/relationships/image" Target="../media/image4.wmf"/><Relationship Id="rId7" Type="http://schemas.openxmlformats.org/officeDocument/2006/relationships/image" Target="../media/image3.png"/><Relationship Id="rId12" Type="http://schemas.openxmlformats.org/officeDocument/2006/relationships/image" Target="../media/image20.wmf"/><Relationship Id="rId17" Type="http://schemas.openxmlformats.org/officeDocument/2006/relationships/image" Target="../media/image25.wmf"/><Relationship Id="rId2" Type="http://schemas.openxmlformats.org/officeDocument/2006/relationships/image" Target="../media/image16.jpeg"/><Relationship Id="rId16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9.wmf"/><Relationship Id="rId5" Type="http://schemas.openxmlformats.org/officeDocument/2006/relationships/image" Target="../media/image5.jpeg"/><Relationship Id="rId15" Type="http://schemas.openxmlformats.org/officeDocument/2006/relationships/image" Target="../media/image23.wmf"/><Relationship Id="rId10" Type="http://schemas.openxmlformats.org/officeDocument/2006/relationships/image" Target="../media/image18.wmf"/><Relationship Id="rId4" Type="http://schemas.openxmlformats.org/officeDocument/2006/relationships/image" Target="../media/image8.png"/><Relationship Id="rId9" Type="http://schemas.openxmlformats.org/officeDocument/2006/relationships/image" Target="../media/image17.wmf"/><Relationship Id="rId1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28575">
            <a:solidFill>
              <a:srgbClr val="554F3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554F3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    Adresa školy:  ZŠ Třeboň, Na Sadech 375</a:t>
            </a:r>
          </a:p>
          <a:p>
            <a:pPr>
              <a:buNone/>
            </a:pPr>
            <a:r>
              <a:rPr lang="cs-CZ" sz="2000" dirty="0" smtClean="0"/>
              <a:t>    Jméno autora: Mgr. Jana </a:t>
            </a:r>
            <a:r>
              <a:rPr lang="cs-CZ" sz="2000" dirty="0" err="1" smtClean="0"/>
              <a:t>Písaříková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Název</a:t>
            </a:r>
            <a:r>
              <a:rPr lang="cs-CZ" sz="2000" smtClean="0"/>
              <a:t>: </a:t>
            </a:r>
            <a:r>
              <a:rPr lang="cs-CZ" sz="2000" smtClean="0"/>
              <a:t>VY_32_INOVACE_460 </a:t>
            </a:r>
            <a:r>
              <a:rPr lang="cs-CZ" sz="2000" dirty="0" err="1" smtClean="0"/>
              <a:t>Nj</a:t>
            </a:r>
            <a:r>
              <a:rPr lang="cs-CZ" sz="2000" dirty="0" smtClean="0"/>
              <a:t>/6</a:t>
            </a:r>
            <a:r>
              <a:rPr lang="cs-CZ" sz="2000" b="1" i="1" dirty="0" smtClean="0"/>
              <a:t>      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Číslo projektu: CZ.1.07/1.4.00/21.3807</a:t>
            </a:r>
          </a:p>
          <a:p>
            <a:pPr>
              <a:buNone/>
            </a:pPr>
            <a:r>
              <a:rPr lang="cs-CZ" sz="2000" dirty="0" smtClean="0"/>
              <a:t>    Téma hodiny: Přivlastňovací zájmena</a:t>
            </a:r>
          </a:p>
          <a:p>
            <a:pPr>
              <a:buNone/>
            </a:pPr>
            <a:r>
              <a:rPr lang="cs-CZ" sz="2000" dirty="0" smtClean="0"/>
              <a:t>    Ročník: 6.</a:t>
            </a:r>
          </a:p>
          <a:p>
            <a:pPr>
              <a:buNone/>
            </a:pPr>
            <a:r>
              <a:rPr lang="cs-CZ" sz="2000" dirty="0" smtClean="0"/>
              <a:t>    Klíčová slova: přivlastňovací zájmena, spojování, překlady </a:t>
            </a:r>
          </a:p>
          <a:p>
            <a:pPr>
              <a:buNone/>
            </a:pPr>
            <a:r>
              <a:rPr lang="cs-CZ" sz="2000" dirty="0" smtClean="0"/>
              <a:t>    Datum tvorby: 2. 3. 2014</a:t>
            </a:r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rgbClr val="554F31"/>
            </a:solidFill>
          </a:ln>
        </p:spPr>
        <p:txBody>
          <a:bodyPr/>
          <a:lstStyle/>
          <a:p>
            <a:r>
              <a:rPr lang="cs-CZ" b="1" dirty="0" smtClean="0">
                <a:ln w="12700" cmpd="sng">
                  <a:solidFill>
                    <a:schemeClr val="tx1"/>
                  </a:solidFill>
                  <a:prstDash val="solid"/>
                </a:ln>
                <a:solidFill>
                  <a:srgbClr val="C00000"/>
                </a:solidFill>
              </a:rPr>
              <a:t>Metodické pokyny</a:t>
            </a:r>
            <a:endParaRPr lang="cs-CZ" b="1" dirty="0">
              <a:ln w="12700" cmpd="sng">
                <a:solidFill>
                  <a:schemeClr val="tx1"/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554F31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Tato prezentace je určena žákům 6.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Slouží jako doplněk učebnice </a:t>
            </a:r>
            <a:r>
              <a:rPr lang="cs-CZ" sz="2600" i="1" dirty="0" smtClean="0"/>
              <a:t>„</a:t>
            </a:r>
            <a:r>
              <a:rPr lang="cs-CZ" sz="2600" i="1" dirty="0" err="1" smtClean="0"/>
              <a:t>Deutsch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mit</a:t>
            </a:r>
            <a:r>
              <a:rPr lang="cs-CZ" sz="2600" i="1" dirty="0" smtClean="0"/>
              <a:t> Max 1“</a:t>
            </a:r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Hlavním gramatickým tématem je tvorba a používání přivlastňovacích zájmen.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Po výkladové tabuli (3) následuje procvičení daného jevu snímky (4 - 8).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Jednotlivá cvičení je možné řešit formou společné i samostatné práce. </a:t>
            </a:r>
            <a:r>
              <a:rPr lang="cs-CZ" sz="2600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Prezentace je určena žákům, kteří s výuku německého jazyka začínají, proto využívá jednoduchou slovní zásobu.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rgbClr val="554F31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C00000"/>
                </a:solidFill>
              </a:rPr>
              <a:t>Přivlastňovací zájmena</a:t>
            </a:r>
            <a:endParaRPr lang="cs-CZ" b="1" dirty="0">
              <a:ln w="10541" cmpd="sng">
                <a:solidFill>
                  <a:schemeClr val="tx1"/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554F3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/>
              <a:t>Přivlastňovací zájmena</a:t>
            </a:r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Němčina nemá přivlastňovací zájmeno 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svůj</a:t>
            </a:r>
            <a:r>
              <a:rPr lang="cs-CZ" sz="2400" dirty="0" smtClean="0"/>
              <a:t>. Přivlastňujeme přivlastňovacím zájmenem </a:t>
            </a:r>
            <a:r>
              <a:rPr lang="cs-CZ" sz="2400" smtClean="0"/>
              <a:t>příslušné osoby. 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55576" y="2204864"/>
          <a:ext cx="7632848" cy="216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8212"/>
                <a:gridCol w="1908212"/>
                <a:gridCol w="2016224"/>
                <a:gridCol w="180020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Ich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-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mein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meine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můj, moje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Wir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-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unser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unsere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náš, naše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Du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-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dein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deine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tvůj, tvoje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Ihr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-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euer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euere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váš, vaše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Er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-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sein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seine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jeho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Sie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-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ihr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ihre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jejich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Sie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-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ihr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ihre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její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Sie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-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Ihr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Ihre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Váš, Vaše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Es -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sein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seine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jeho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rgbClr val="554F31"/>
            </a:solidFill>
          </a:ln>
        </p:spPr>
        <p:txBody>
          <a:bodyPr/>
          <a:lstStyle/>
          <a:p>
            <a:r>
              <a:rPr lang="cs-CZ" b="1" dirty="0" err="1" smtClean="0">
                <a:ln w="28575" cmpd="sng">
                  <a:solidFill>
                    <a:schemeClr val="tx1"/>
                  </a:solidFill>
                  <a:prstDash val="solid"/>
                </a:ln>
                <a:solidFill>
                  <a:srgbClr val="C00000"/>
                </a:solidFill>
              </a:rPr>
              <a:t>Mein</a:t>
            </a:r>
            <a:r>
              <a:rPr lang="cs-CZ" b="1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C00000"/>
                </a:solidFill>
              </a:rPr>
              <a:t> nebo </a:t>
            </a:r>
            <a:r>
              <a:rPr lang="cs-CZ" b="1" dirty="0" err="1" smtClean="0">
                <a:ln w="28575" cmpd="sng">
                  <a:solidFill>
                    <a:schemeClr val="tx1"/>
                  </a:solidFill>
                  <a:prstDash val="solid"/>
                </a:ln>
                <a:solidFill>
                  <a:srgbClr val="C00000"/>
                </a:solidFill>
              </a:rPr>
              <a:t>meine</a:t>
            </a:r>
            <a:r>
              <a:rPr lang="cs-CZ" b="1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C00000"/>
                </a:solidFill>
              </a:rPr>
              <a:t> - rozhodněte:</a:t>
            </a:r>
            <a:endParaRPr lang="cs-CZ" b="1" dirty="0">
              <a:ln w="10541" cmpd="sng">
                <a:solidFill>
                  <a:schemeClr val="tx1"/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554F31"/>
            </a:solidFill>
          </a:ln>
        </p:spPr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b="1" dirty="0" smtClean="0"/>
              <a:t>MEIN</a:t>
            </a:r>
            <a:r>
              <a:rPr lang="cs-CZ" dirty="0" smtClean="0"/>
              <a:t>                                </a:t>
            </a:r>
            <a:r>
              <a:rPr lang="cs-CZ" b="1" dirty="0" smtClean="0"/>
              <a:t>MEINE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2915816" y="1772816"/>
            <a:ext cx="288032" cy="28803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948264" y="1772816"/>
            <a:ext cx="288032" cy="2880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andard\AppData\Local\Microsoft\Windows\Temporary Internet Files\Content.IE5\QDA77Z5D\MC9000193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420888"/>
            <a:ext cx="940238" cy="792088"/>
          </a:xfrm>
          <a:prstGeom prst="rect">
            <a:avLst/>
          </a:prstGeom>
          <a:noFill/>
        </p:spPr>
      </p:pic>
      <p:pic>
        <p:nvPicPr>
          <p:cNvPr id="1027" name="Picture 3" descr="C:\Users\standard\AppData\Local\Microsoft\Windows\Temporary Internet Files\Content.IE5\9FCNO4G4\MC90043625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348880"/>
            <a:ext cx="986294" cy="986294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E1M23PTN\MC9004125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852936"/>
            <a:ext cx="631015" cy="1043752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DRMUE0QZ\MP90044906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564904"/>
            <a:ext cx="792088" cy="724320"/>
          </a:xfrm>
          <a:prstGeom prst="rect">
            <a:avLst/>
          </a:prstGeom>
          <a:noFill/>
        </p:spPr>
      </p:pic>
      <p:pic>
        <p:nvPicPr>
          <p:cNvPr id="1030" name="Picture 6" descr="C:\Users\standard\AppData\Local\Microsoft\Windows\Temporary Internet Files\Content.IE5\QDA77Z5D\MC90015719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4149080"/>
            <a:ext cx="889023" cy="1188585"/>
          </a:xfrm>
          <a:prstGeom prst="rect">
            <a:avLst/>
          </a:prstGeom>
          <a:noFill/>
        </p:spPr>
      </p:pic>
      <p:pic>
        <p:nvPicPr>
          <p:cNvPr id="1031" name="Picture 7" descr="C:\Users\standard\AppData\Local\Microsoft\Windows\Temporary Internet Files\Content.IE5\GIR7FVX9\MC900435446[1]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115616" y="4293096"/>
            <a:ext cx="979383" cy="1080120"/>
          </a:xfrm>
          <a:prstGeom prst="rect">
            <a:avLst/>
          </a:prstGeom>
          <a:noFill/>
        </p:spPr>
      </p:pic>
      <p:pic>
        <p:nvPicPr>
          <p:cNvPr id="1032" name="Picture 8" descr="C:\Users\standard\AppData\Local\Microsoft\Windows\Temporary Internet Files\Content.IE5\J25ATIDM\MC900440367[1].png"/>
          <p:cNvPicPr>
            <a:picLocks noChangeAspect="1" noChangeArrowheads="1"/>
          </p:cNvPicPr>
          <p:nvPr/>
        </p:nvPicPr>
        <p:blipFill>
          <a:blip r:embed="rId8" cstate="print"/>
          <a:srcRect l="76250" t="36875" b="39500"/>
          <a:stretch>
            <a:fillRect/>
          </a:stretch>
        </p:blipFill>
        <p:spPr bwMode="auto">
          <a:xfrm>
            <a:off x="3059832" y="4293096"/>
            <a:ext cx="796302" cy="792088"/>
          </a:xfrm>
          <a:prstGeom prst="rect">
            <a:avLst/>
          </a:prstGeom>
          <a:noFill/>
        </p:spPr>
      </p:pic>
      <p:pic>
        <p:nvPicPr>
          <p:cNvPr id="1033" name="Picture 9" descr="C:\Users\standard\AppData\Local\Microsoft\Windows\Temporary Internet Files\Content.IE5\2J34JFU8\MC900048572[2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92080" y="3573016"/>
            <a:ext cx="1008112" cy="765668"/>
          </a:xfrm>
          <a:prstGeom prst="rect">
            <a:avLst/>
          </a:prstGeom>
          <a:noFill/>
        </p:spPr>
      </p:pic>
      <p:pic>
        <p:nvPicPr>
          <p:cNvPr id="1034" name="Picture 10" descr="C:\Users\standard\AppData\Local\Microsoft\Windows\Temporary Internet Files\Content.IE5\QDA77Z5D\MC90029790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16016" y="4797152"/>
            <a:ext cx="847419" cy="993319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907704" y="2420888"/>
            <a:ext cx="28803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644008" y="4797152"/>
            <a:ext cx="28803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419872" y="3501008"/>
            <a:ext cx="28803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75856" y="5157192"/>
            <a:ext cx="28803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691680" y="4149080"/>
            <a:ext cx="28803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308304" y="2420888"/>
            <a:ext cx="28803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932040" y="2708920"/>
            <a:ext cx="28803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876256" y="5085184"/>
            <a:ext cx="28803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444208" y="3789040"/>
            <a:ext cx="28803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A14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A14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A14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A14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A14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A14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5400000" scaled="1"/>
            <a:tileRect/>
          </a:gradFill>
          <a:ln w="28575">
            <a:solidFill>
              <a:srgbClr val="554F31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C00000"/>
                </a:solidFill>
              </a:rPr>
              <a:t>Najděte vhodný překlad: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16200000" scaled="1"/>
            <a:tileRect/>
          </a:gradFill>
          <a:ln w="28575">
            <a:solidFill>
              <a:srgbClr val="554F31"/>
            </a:solidFill>
          </a:ln>
        </p:spPr>
        <p:txBody>
          <a:bodyPr/>
          <a:lstStyle/>
          <a:p>
            <a:pPr>
              <a:buNone/>
            </a:pPr>
            <a:r>
              <a:rPr lang="cs-CZ" sz="3000" b="1" dirty="0" smtClean="0"/>
              <a:t>Můj pes                                    </a:t>
            </a:r>
            <a:r>
              <a:rPr lang="cs-CZ" sz="3000" b="1" dirty="0" err="1" smtClean="0"/>
              <a:t>Unser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Hund</a:t>
            </a:r>
            <a:endParaRPr lang="cs-CZ" sz="3000" b="1" dirty="0" smtClean="0"/>
          </a:p>
          <a:p>
            <a:pPr>
              <a:buNone/>
            </a:pPr>
            <a:r>
              <a:rPr lang="cs-CZ" sz="3000" b="1" dirty="0" smtClean="0"/>
              <a:t>Její kočka                                 Sein </a:t>
            </a:r>
            <a:r>
              <a:rPr lang="cs-CZ" sz="3000" b="1" dirty="0" err="1" smtClean="0"/>
              <a:t>Hund</a:t>
            </a:r>
            <a:r>
              <a:rPr lang="cs-CZ" sz="3000" b="1" dirty="0" smtClean="0"/>
              <a:t> </a:t>
            </a:r>
          </a:p>
          <a:p>
            <a:pPr>
              <a:buNone/>
            </a:pPr>
            <a:r>
              <a:rPr lang="cs-CZ" sz="3000" b="1" dirty="0" smtClean="0"/>
              <a:t>Náš pes                                    </a:t>
            </a:r>
            <a:r>
              <a:rPr lang="cs-CZ" sz="3000" b="1" dirty="0" err="1" smtClean="0"/>
              <a:t>Meine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Katze</a:t>
            </a:r>
            <a:endParaRPr lang="cs-CZ" sz="3000" b="1" dirty="0" smtClean="0"/>
          </a:p>
          <a:p>
            <a:pPr>
              <a:buNone/>
            </a:pPr>
            <a:r>
              <a:rPr lang="cs-CZ" sz="3000" b="1" dirty="0" smtClean="0"/>
              <a:t>Vaše kočka                              </a:t>
            </a:r>
            <a:r>
              <a:rPr lang="cs-CZ" sz="3000" b="1" dirty="0" err="1" smtClean="0"/>
              <a:t>Mein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Hund</a:t>
            </a:r>
            <a:endParaRPr lang="cs-CZ" sz="3000" b="1" dirty="0" smtClean="0"/>
          </a:p>
          <a:p>
            <a:pPr>
              <a:buNone/>
            </a:pPr>
            <a:r>
              <a:rPr lang="cs-CZ" sz="3000" b="1" dirty="0" smtClean="0"/>
              <a:t>Jeho pes	                             </a:t>
            </a:r>
            <a:r>
              <a:rPr lang="cs-CZ" sz="3000" b="1" dirty="0" err="1" smtClean="0"/>
              <a:t>Ihre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Katze</a:t>
            </a:r>
            <a:endParaRPr lang="cs-CZ" sz="3000" b="1" dirty="0" smtClean="0"/>
          </a:p>
          <a:p>
            <a:pPr>
              <a:buNone/>
            </a:pPr>
            <a:r>
              <a:rPr lang="cs-CZ" sz="3000" b="1" dirty="0" smtClean="0"/>
              <a:t>Tvoje kočka                             </a:t>
            </a:r>
            <a:r>
              <a:rPr lang="cs-CZ" sz="3000" b="1" dirty="0" err="1" smtClean="0"/>
              <a:t>Ihr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Hund</a:t>
            </a:r>
            <a:endParaRPr lang="cs-CZ" sz="3000" b="1" dirty="0" smtClean="0"/>
          </a:p>
          <a:p>
            <a:pPr>
              <a:buNone/>
            </a:pPr>
            <a:r>
              <a:rPr lang="cs-CZ" sz="3000" b="1" dirty="0" smtClean="0"/>
              <a:t>Moje kočka                             </a:t>
            </a:r>
            <a:r>
              <a:rPr lang="cs-CZ" sz="3000" b="1" dirty="0" err="1" smtClean="0"/>
              <a:t>Eure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Katze</a:t>
            </a:r>
            <a:endParaRPr lang="cs-CZ" sz="3000" b="1" dirty="0" smtClean="0"/>
          </a:p>
          <a:p>
            <a:pPr>
              <a:buNone/>
            </a:pPr>
            <a:r>
              <a:rPr lang="cs-CZ" b="1" dirty="0" smtClean="0"/>
              <a:t>Jejich pes                             </a:t>
            </a:r>
            <a:r>
              <a:rPr lang="cs-CZ" b="1" dirty="0" err="1" smtClean="0"/>
              <a:t>Deine</a:t>
            </a:r>
            <a:r>
              <a:rPr lang="cs-CZ" b="1" dirty="0" smtClean="0"/>
              <a:t> </a:t>
            </a:r>
            <a:r>
              <a:rPr lang="cs-CZ" b="1" dirty="0" err="1" smtClean="0"/>
              <a:t>Katze</a:t>
            </a:r>
            <a:endParaRPr lang="cs-CZ" b="1" dirty="0"/>
          </a:p>
        </p:txBody>
      </p:sp>
      <p:pic>
        <p:nvPicPr>
          <p:cNvPr id="1027" name="Picture 3" descr="C:\Users\standard\AppData\Local\Microsoft\Windows\Temporary Internet Files\Content.IE5\9FCNO4G4\MM91000113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3717032"/>
            <a:ext cx="1018399" cy="1584176"/>
          </a:xfrm>
          <a:prstGeom prst="rect">
            <a:avLst/>
          </a:prstGeom>
          <a:noFill/>
          <a:ln w="28575">
            <a:solidFill>
              <a:srgbClr val="554F31"/>
            </a:solidFill>
          </a:ln>
        </p:spPr>
      </p:pic>
      <p:cxnSp>
        <p:nvCxnSpPr>
          <p:cNvPr id="8" name="Přímá spojovací šipka 7"/>
          <p:cNvCxnSpPr/>
          <p:nvPr/>
        </p:nvCxnSpPr>
        <p:spPr>
          <a:xfrm>
            <a:off x="1907704" y="1844824"/>
            <a:ext cx="2880320" cy="1656184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051720" y="2420888"/>
            <a:ext cx="2736304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1763688" y="1916832"/>
            <a:ext cx="3096344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267744" y="3573016"/>
            <a:ext cx="2520280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1979712" y="2492896"/>
            <a:ext cx="2808312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2411760" y="4653136"/>
            <a:ext cx="2304256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2411760" y="2996952"/>
            <a:ext cx="2376264" cy="21602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2195736" y="4653136"/>
            <a:ext cx="2592288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5400000" scaled="1"/>
            <a:tileRect/>
          </a:gradFill>
          <a:ln w="28575">
            <a:solidFill>
              <a:srgbClr val="554F3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C00000"/>
                </a:solidFill>
              </a:rPr>
              <a:t>Přivlastňujte k osobním zájmenům: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16200000" scaled="1"/>
            <a:tileRect/>
          </a:gradFill>
          <a:ln w="28575">
            <a:solidFill>
              <a:srgbClr val="554F3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/>
              <a:t>                   DU                  ICH</a:t>
            </a:r>
          </a:p>
          <a:p>
            <a:pPr>
              <a:buNone/>
            </a:pPr>
            <a:r>
              <a:rPr lang="cs-CZ" sz="4000" b="1" dirty="0" smtClean="0"/>
              <a:t>                   WIR                ER </a:t>
            </a:r>
          </a:p>
          <a:p>
            <a:pPr>
              <a:buNone/>
            </a:pPr>
            <a:r>
              <a:rPr lang="cs-CZ" sz="4000" b="1" dirty="0" smtClean="0"/>
              <a:t>                   SIE                  IHR</a:t>
            </a:r>
          </a:p>
          <a:p>
            <a:pPr>
              <a:buNone/>
            </a:pPr>
            <a:r>
              <a:rPr lang="cs-CZ" sz="4000" b="1" dirty="0" smtClean="0"/>
              <a:t>                   ICH                 ES</a:t>
            </a:r>
          </a:p>
          <a:p>
            <a:pPr>
              <a:buNone/>
            </a:pPr>
            <a:r>
              <a:rPr lang="cs-CZ" sz="4000" b="1" dirty="0" smtClean="0"/>
              <a:t>                   ER                   DU</a:t>
            </a:r>
          </a:p>
          <a:p>
            <a:pPr>
              <a:buNone/>
            </a:pPr>
            <a:r>
              <a:rPr lang="cs-CZ" sz="4000" b="1" dirty="0" smtClean="0"/>
              <a:t>                   IHR                 ER</a:t>
            </a:r>
            <a:endParaRPr lang="cs-CZ" sz="4000" b="1" dirty="0"/>
          </a:p>
        </p:txBody>
      </p:sp>
      <p:pic>
        <p:nvPicPr>
          <p:cNvPr id="4" name="Picture 4" descr="C:\Users\standard\AppData\Local\Microsoft\Windows\Temporary Internet Files\Content.IE5\E1M23PTN\MC9004125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700808"/>
            <a:ext cx="348268" cy="576064"/>
          </a:xfrm>
          <a:prstGeom prst="rect">
            <a:avLst/>
          </a:prstGeom>
          <a:noFill/>
        </p:spPr>
      </p:pic>
      <p:sp>
        <p:nvSpPr>
          <p:cNvPr id="5" name="Šipka doprava 4"/>
          <p:cNvSpPr/>
          <p:nvPr/>
        </p:nvSpPr>
        <p:spPr>
          <a:xfrm>
            <a:off x="3563888" y="1844824"/>
            <a:ext cx="36004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 flipH="1">
            <a:off x="4788024" y="1844824"/>
            <a:ext cx="36004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1772816"/>
            <a:ext cx="1872208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Dein</a:t>
            </a:r>
            <a:r>
              <a:rPr lang="cs-CZ" sz="2400" b="1" dirty="0" smtClean="0">
                <a:solidFill>
                  <a:schemeClr val="tx1"/>
                </a:solidFill>
              </a:rPr>
              <a:t> Eis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44208" y="1700808"/>
            <a:ext cx="1872208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Mein</a:t>
            </a:r>
            <a:r>
              <a:rPr lang="cs-CZ" sz="2400" b="1" dirty="0" smtClean="0">
                <a:solidFill>
                  <a:schemeClr val="tx1"/>
                </a:solidFill>
              </a:rPr>
              <a:t> Eis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 flipH="1">
            <a:off x="4860032" y="2564904"/>
            <a:ext cx="36004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3707904" y="2564904"/>
            <a:ext cx="36004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standard\AppData\Local\Microsoft\Windows\Temporary Internet Files\Content.IE5\E1M23PTN\MC9000899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420888"/>
            <a:ext cx="558924" cy="557293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611560" y="2420888"/>
            <a:ext cx="1872208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Unsere</a:t>
            </a:r>
            <a:r>
              <a:rPr lang="cs-CZ" sz="2400" b="1" dirty="0" smtClean="0">
                <a:solidFill>
                  <a:schemeClr val="tx1"/>
                </a:solidFill>
              </a:rPr>
              <a:t> Pizza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44208" y="2420888"/>
            <a:ext cx="1872208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Seine</a:t>
            </a:r>
            <a:r>
              <a:rPr lang="cs-CZ" sz="2400" b="1" dirty="0" smtClean="0">
                <a:solidFill>
                  <a:schemeClr val="tx1"/>
                </a:solidFill>
              </a:rPr>
              <a:t> Pizza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standard\AppData\Local\Microsoft\Windows\Temporary Internet Files\Content.IE5\J25ATIDM\MC900441332[2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140968"/>
            <a:ext cx="651520" cy="651520"/>
          </a:xfrm>
          <a:prstGeom prst="rect">
            <a:avLst/>
          </a:prstGeom>
          <a:noFill/>
        </p:spPr>
      </p:pic>
      <p:sp>
        <p:nvSpPr>
          <p:cNvPr id="16" name="Šipka doprava 15"/>
          <p:cNvSpPr/>
          <p:nvPr/>
        </p:nvSpPr>
        <p:spPr>
          <a:xfrm>
            <a:off x="3635896" y="3284984"/>
            <a:ext cx="36004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 flipH="1">
            <a:off x="4860032" y="3284984"/>
            <a:ext cx="36004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3140968"/>
            <a:ext cx="1872208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Ihr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Handy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44208" y="3140968"/>
            <a:ext cx="1872208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Euer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Handy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standard\AppData\Local\Microsoft\Windows\Temporary Internet Files\Content.IE5\E1M23PTN\MC90043625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3861048"/>
            <a:ext cx="648072" cy="648072"/>
          </a:xfrm>
          <a:prstGeom prst="rect">
            <a:avLst/>
          </a:prstGeom>
          <a:noFill/>
        </p:spPr>
      </p:pic>
      <p:sp>
        <p:nvSpPr>
          <p:cNvPr id="21" name="Šipka doprava 20"/>
          <p:cNvSpPr/>
          <p:nvPr/>
        </p:nvSpPr>
        <p:spPr>
          <a:xfrm flipH="1">
            <a:off x="4860032" y="4005064"/>
            <a:ext cx="36004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>
            <a:off x="3707904" y="4005064"/>
            <a:ext cx="36004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1560" y="3933056"/>
            <a:ext cx="1872208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Meine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Katze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444208" y="3933056"/>
            <a:ext cx="1872208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Seine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Katze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Users\standard\AppData\Local\Microsoft\Windows\Temporary Internet Files\Content.IE5\J25ATIDM\MC900157197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4581127"/>
            <a:ext cx="504056" cy="673901"/>
          </a:xfrm>
          <a:prstGeom prst="rect">
            <a:avLst/>
          </a:prstGeom>
          <a:noFill/>
        </p:spPr>
      </p:pic>
      <p:sp>
        <p:nvSpPr>
          <p:cNvPr id="26" name="Šipka doprava 25"/>
          <p:cNvSpPr/>
          <p:nvPr/>
        </p:nvSpPr>
        <p:spPr>
          <a:xfrm flipH="1">
            <a:off x="4860032" y="4725144"/>
            <a:ext cx="36004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>
            <a:off x="3635896" y="4725144"/>
            <a:ext cx="36004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11560" y="4653136"/>
            <a:ext cx="1872208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Seine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Oma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44208" y="4653136"/>
            <a:ext cx="1872208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Deine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smtClean="0">
                <a:solidFill>
                  <a:schemeClr val="tx1"/>
                </a:solidFill>
              </a:rPr>
              <a:t>Oma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11560" y="5373216"/>
            <a:ext cx="1872208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Euer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Hund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444208" y="5373216"/>
            <a:ext cx="1872208" cy="50405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Sein </a:t>
            </a:r>
            <a:r>
              <a:rPr lang="cs-CZ" sz="2400" b="1" dirty="0" err="1" smtClean="0">
                <a:solidFill>
                  <a:schemeClr val="tx1"/>
                </a:solidFill>
              </a:rPr>
              <a:t>Hund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30" name="Picture 6" descr="C:\Users\standard\AppData\Local\Microsoft\Windows\Temporary Internet Files\Content.IE5\2J34JFU8\MC900397484[1].wmf"/>
          <p:cNvPicPr>
            <a:picLocks noChangeAspect="1" noChangeArrowheads="1"/>
          </p:cNvPicPr>
          <p:nvPr/>
        </p:nvPicPr>
        <p:blipFill>
          <a:blip r:embed="rId7" cstate="print"/>
          <a:srcRect l="57887" t="59194"/>
          <a:stretch>
            <a:fillRect/>
          </a:stretch>
        </p:blipFill>
        <p:spPr bwMode="auto">
          <a:xfrm>
            <a:off x="4139952" y="5301208"/>
            <a:ext cx="720080" cy="598497"/>
          </a:xfrm>
          <a:prstGeom prst="rect">
            <a:avLst/>
          </a:prstGeom>
          <a:noFill/>
        </p:spPr>
      </p:pic>
      <p:sp>
        <p:nvSpPr>
          <p:cNvPr id="34" name="Šipka doprava 33"/>
          <p:cNvSpPr/>
          <p:nvPr/>
        </p:nvSpPr>
        <p:spPr>
          <a:xfrm flipH="1">
            <a:off x="4932040" y="5445224"/>
            <a:ext cx="36004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5" name="Šipka doprava 34"/>
          <p:cNvSpPr/>
          <p:nvPr/>
        </p:nvSpPr>
        <p:spPr>
          <a:xfrm>
            <a:off x="3635896" y="5445224"/>
            <a:ext cx="36004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3" grpId="0" animBg="1"/>
      <p:bldP spid="14" grpId="0" animBg="1"/>
      <p:bldP spid="18" grpId="0" animBg="1"/>
      <p:bldP spid="19" grpId="0" animBg="1"/>
      <p:bldP spid="23" grpId="0" animBg="1"/>
      <p:bldP spid="24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5400000" scaled="1"/>
            <a:tileRect/>
          </a:gradFill>
          <a:ln w="28575">
            <a:solidFill>
              <a:srgbClr val="554F31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C00000"/>
                </a:solidFill>
              </a:rPr>
              <a:t>Který obrázek se ztratil?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16200000" scaled="1"/>
            <a:tileRect/>
          </a:gradFill>
          <a:ln w="28575">
            <a:solidFill>
              <a:srgbClr val="554F31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i</a:t>
            </a:r>
          </a:p>
          <a:p>
            <a:pPr>
              <a:buNone/>
            </a:pP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15616" y="1988840"/>
          <a:ext cx="6624735" cy="36724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4947"/>
                <a:gridCol w="1324947"/>
                <a:gridCol w="1324947"/>
                <a:gridCol w="1324947"/>
                <a:gridCol w="1324947"/>
              </a:tblGrid>
              <a:tr h="60844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ICH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SIE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WIR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102132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102132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102132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bg1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bg1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Picture 4" descr="C:\Users\standard\AppData\Local\Microsoft\Windows\Temporary Internet Files\Content.IE5\E1M23PTN\MC9004125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780928"/>
            <a:ext cx="348268" cy="576064"/>
          </a:xfrm>
          <a:prstGeom prst="rect">
            <a:avLst/>
          </a:prstGeom>
          <a:noFill/>
        </p:spPr>
      </p:pic>
      <p:pic>
        <p:nvPicPr>
          <p:cNvPr id="6" name="Picture 8" descr="C:\Users\standard\AppData\Local\Microsoft\Windows\Temporary Internet Files\Content.IE5\J25ATIDM\MC900440367[1].png"/>
          <p:cNvPicPr>
            <a:picLocks noChangeAspect="1" noChangeArrowheads="1"/>
          </p:cNvPicPr>
          <p:nvPr/>
        </p:nvPicPr>
        <p:blipFill>
          <a:blip r:embed="rId4" cstate="print"/>
          <a:srcRect l="76250" t="36875" b="39500"/>
          <a:stretch>
            <a:fillRect/>
          </a:stretch>
        </p:blipFill>
        <p:spPr bwMode="auto">
          <a:xfrm>
            <a:off x="5436096" y="3717032"/>
            <a:ext cx="651520" cy="648072"/>
          </a:xfrm>
          <a:prstGeom prst="rect">
            <a:avLst/>
          </a:prstGeom>
          <a:noFill/>
        </p:spPr>
      </p:pic>
      <p:pic>
        <p:nvPicPr>
          <p:cNvPr id="7" name="Picture 5" descr="C:\Users\standard\AppData\Local\Microsoft\Windows\Temporary Internet Files\Content.IE5\DRMUE0QZ\MP90044906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4725144"/>
            <a:ext cx="792088" cy="724320"/>
          </a:xfrm>
          <a:prstGeom prst="rect">
            <a:avLst/>
          </a:prstGeom>
          <a:noFill/>
        </p:spPr>
      </p:pic>
      <p:pic>
        <p:nvPicPr>
          <p:cNvPr id="8" name="Picture 9" descr="C:\Users\standard\AppData\Local\Microsoft\Windows\Temporary Internet Files\Content.IE5\2J34JFU8\MC900048572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3645024"/>
            <a:ext cx="1008112" cy="765668"/>
          </a:xfrm>
          <a:prstGeom prst="rect">
            <a:avLst/>
          </a:prstGeom>
          <a:noFill/>
        </p:spPr>
      </p:pic>
      <p:pic>
        <p:nvPicPr>
          <p:cNvPr id="9" name="Picture 3" descr="C:\Users\standard\AppData\Local\Microsoft\Windows\Temporary Internet Files\Content.IE5\9FCNO4G4\MC90043625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4797152"/>
            <a:ext cx="720080" cy="720080"/>
          </a:xfrm>
          <a:prstGeom prst="rect">
            <a:avLst/>
          </a:prstGeom>
          <a:noFill/>
        </p:spPr>
      </p:pic>
      <p:pic>
        <p:nvPicPr>
          <p:cNvPr id="10" name="Picture 2" descr="C:\Users\standard\AppData\Local\Microsoft\Windows\Temporary Internet Files\Content.IE5\QDA77Z5D\MC90001933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67944" y="2780928"/>
            <a:ext cx="720080" cy="606620"/>
          </a:xfrm>
          <a:prstGeom prst="rect">
            <a:avLst/>
          </a:prstGeom>
          <a:noFill/>
        </p:spPr>
      </p:pic>
      <p:pic>
        <p:nvPicPr>
          <p:cNvPr id="1026" name="Picture 2" descr="C:\Users\standard\AppData\Local\Microsoft\Windows\Temporary Internet Files\Content.IE5\E0TBDRL3\MC900411898[2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0232" y="3861048"/>
            <a:ext cx="825993" cy="559981"/>
          </a:xfrm>
          <a:prstGeom prst="rect">
            <a:avLst/>
          </a:prstGeom>
          <a:noFill/>
        </p:spPr>
      </p:pic>
      <p:pic>
        <p:nvPicPr>
          <p:cNvPr id="1027" name="Picture 3" descr="C:\Users\standard\AppData\Local\Microsoft\Windows\Temporary Internet Files\Content.IE5\2J34JFU8\MC90025082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2708920"/>
            <a:ext cx="576064" cy="732232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QDA77Z5D\MC90029025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364088" y="2708920"/>
            <a:ext cx="645019" cy="719921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GIR7FVX9\MC900379759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699792" y="3717032"/>
            <a:ext cx="643553" cy="742725"/>
          </a:xfrm>
          <a:prstGeom prst="rect">
            <a:avLst/>
          </a:prstGeom>
          <a:noFill/>
        </p:spPr>
      </p:pic>
      <p:pic>
        <p:nvPicPr>
          <p:cNvPr id="1030" name="Picture 6" descr="C:\Users\standard\AppData\Local\Microsoft\Windows\Temporary Internet Files\Content.IE5\DRMUE0QZ\MC900198970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331640" y="2780928"/>
            <a:ext cx="720080" cy="722249"/>
          </a:xfrm>
          <a:prstGeom prst="rect">
            <a:avLst/>
          </a:prstGeom>
          <a:noFill/>
        </p:spPr>
      </p:pic>
      <p:pic>
        <p:nvPicPr>
          <p:cNvPr id="1031" name="Picture 7" descr="C:\Users\standard\AppData\Local\Microsoft\Windows\Temporary Internet Files\Content.IE5\E0TBDRL3\MC900441302[1].png"/>
          <p:cNvPicPr>
            <a:picLocks noChangeAspect="1" noChangeArrowheads="1"/>
          </p:cNvPicPr>
          <p:nvPr/>
        </p:nvPicPr>
        <p:blipFill>
          <a:blip r:embed="rId14" cstate="print"/>
          <a:srcRect l="23750" r="21125"/>
          <a:stretch>
            <a:fillRect/>
          </a:stretch>
        </p:blipFill>
        <p:spPr bwMode="auto">
          <a:xfrm rot="5400000">
            <a:off x="4201108" y="3655876"/>
            <a:ext cx="504056" cy="914400"/>
          </a:xfrm>
          <a:prstGeom prst="rect">
            <a:avLst/>
          </a:prstGeom>
          <a:noFill/>
        </p:spPr>
      </p:pic>
      <p:pic>
        <p:nvPicPr>
          <p:cNvPr id="1032" name="Picture 8" descr="C:\Users\standard\AppData\Local\Microsoft\Windows\Temporary Internet Files\Content.IE5\E1M23PTN\MC900390660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331640" y="4725144"/>
            <a:ext cx="696547" cy="684682"/>
          </a:xfrm>
          <a:prstGeom prst="rect">
            <a:avLst/>
          </a:prstGeom>
          <a:noFill/>
        </p:spPr>
      </p:pic>
      <p:pic>
        <p:nvPicPr>
          <p:cNvPr id="1033" name="Picture 9" descr="C:\Users\standard\AppData\Local\Microsoft\Windows\Temporary Internet Files\Content.IE5\J25ATIDM\MP900401938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851920" y="4797152"/>
            <a:ext cx="1014616" cy="676146"/>
          </a:xfrm>
          <a:prstGeom prst="rect">
            <a:avLst/>
          </a:prstGeom>
          <a:noFill/>
        </p:spPr>
      </p:pic>
      <p:pic>
        <p:nvPicPr>
          <p:cNvPr id="1034" name="Picture 10" descr="C:\Users\standard\AppData\Local\Microsoft\Windows\Temporary Internet Files\Content.IE5\2J34JFU8\MC900157195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436096" y="4725144"/>
            <a:ext cx="650292" cy="828219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115616" y="2636912"/>
            <a:ext cx="1296144" cy="93610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Mein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Bier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483768" y="2636912"/>
            <a:ext cx="1296144" cy="93610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Dein</a:t>
            </a:r>
            <a:r>
              <a:rPr lang="cs-CZ" b="1" dirty="0" smtClean="0">
                <a:solidFill>
                  <a:schemeClr val="tx1"/>
                </a:solidFill>
              </a:rPr>
              <a:t> Eis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115616" y="3645024"/>
            <a:ext cx="1296144" cy="93610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Mein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Haus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779912" y="3645024"/>
            <a:ext cx="1296144" cy="93610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Seine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Gitarre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444208" y="2636912"/>
            <a:ext cx="1296144" cy="93610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Unser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Kaffee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83768" y="4653136"/>
            <a:ext cx="1296144" cy="93610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Dein</a:t>
            </a:r>
            <a:r>
              <a:rPr lang="cs-CZ" b="1" dirty="0" smtClean="0">
                <a:solidFill>
                  <a:schemeClr val="tx1"/>
                </a:solidFill>
              </a:rPr>
              <a:t> Auto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148064" y="3645024"/>
            <a:ext cx="1296144" cy="93610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Ihr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Ball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44208" y="4653136"/>
            <a:ext cx="1296144" cy="93610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Unsere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Katze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148064" y="2636912"/>
            <a:ext cx="1296144" cy="93610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Ihre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Schokolade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779912" y="4653136"/>
            <a:ext cx="1296144" cy="93610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Sein </a:t>
            </a:r>
            <a:r>
              <a:rPr lang="cs-CZ" b="1" dirty="0" err="1" smtClean="0">
                <a:solidFill>
                  <a:schemeClr val="tx1"/>
                </a:solidFill>
              </a:rPr>
              <a:t>Hund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uiExpand="1" build="allAtOnce" animBg="1"/>
      <p:bldP spid="21" grpId="0" uiExpand="1" build="allAtOnce" animBg="1"/>
      <p:bldP spid="22" grpId="0" uiExpand="1" build="allAtOnce" animBg="1"/>
      <p:bldP spid="23" grpId="0" uiExpand="1" build="allAtOnce" animBg="1"/>
      <p:bldP spid="24" grpId="0" uiExpand="1" build="allAtOnce" animBg="1"/>
      <p:bldP spid="25" grpId="0" uiExpand="1" build="allAtOnce" animBg="1"/>
      <p:bldP spid="26" grpId="0" uiExpand="1" build="allAtOnce" animBg="1"/>
      <p:bldP spid="27" grpId="0" uiExpand="1" build="allAtOnce" animBg="1"/>
      <p:bldP spid="28" grpId="0" uiExpand="1" build="allAtOnce" animBg="1"/>
      <p:bldP spid="29" grpId="0" uiExpand="1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5400000" scaled="1"/>
            <a:tileRect/>
          </a:gradFill>
          <a:ln w="28575">
            <a:solidFill>
              <a:srgbClr val="554F31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C00000"/>
                </a:solidFill>
              </a:rPr>
              <a:t>Přeložte věty: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16200000" scaled="1"/>
            <a:tileRect/>
          </a:gradFill>
          <a:ln w="28575">
            <a:solidFill>
              <a:srgbClr val="554F31"/>
            </a:solidFill>
          </a:ln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i="1" dirty="0" smtClean="0"/>
              <a:t>Můj míč je červený.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/>
              <a:t>Jeho děda koupí zmrzlinu.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/>
              <a:t>Naše auto není rychlé.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/>
              <a:t>Jmenuje se tvůj bratr Tom?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/>
              <a:t>Její teta je milá.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/>
              <a:t>Jejich otec tančí tango.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/>
              <a:t>Volá vaše sestra.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83968" y="1772816"/>
            <a:ext cx="3168352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</a:rPr>
              <a:t>Mein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Ball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ist</a:t>
            </a:r>
            <a:r>
              <a:rPr lang="cs-CZ" sz="2200" b="1" dirty="0" smtClean="0">
                <a:solidFill>
                  <a:schemeClr val="tx1"/>
                </a:solidFill>
              </a:rPr>
              <a:t> rot.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16016" y="2852936"/>
            <a:ext cx="3744416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</a:rPr>
              <a:t>Unser</a:t>
            </a:r>
            <a:r>
              <a:rPr lang="cs-CZ" sz="2200" b="1" dirty="0" smtClean="0">
                <a:solidFill>
                  <a:schemeClr val="tx1"/>
                </a:solidFill>
              </a:rPr>
              <a:t> Auto </a:t>
            </a:r>
            <a:r>
              <a:rPr lang="cs-CZ" sz="2200" b="1" dirty="0" err="1" smtClean="0">
                <a:solidFill>
                  <a:schemeClr val="tx1"/>
                </a:solidFill>
              </a:rPr>
              <a:t>ist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nicht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schnell</a:t>
            </a:r>
            <a:r>
              <a:rPr lang="cs-CZ" sz="2200" b="1" dirty="0" smtClean="0">
                <a:solidFill>
                  <a:schemeClr val="tx1"/>
                </a:solidFill>
              </a:rPr>
              <a:t>.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80112" y="3501008"/>
            <a:ext cx="2952328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</a:rPr>
              <a:t>Hei</a:t>
            </a:r>
            <a:r>
              <a:rPr lang="cs-CZ" sz="2200" b="1" dirty="0" err="1" smtClean="0">
                <a:solidFill>
                  <a:schemeClr val="tx1"/>
                </a:solidFill>
                <a:latin typeface="Calibri"/>
              </a:rPr>
              <a:t>ßt</a:t>
            </a:r>
            <a:r>
              <a:rPr lang="cs-CZ" sz="2200" b="1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  <a:latin typeface="Calibri"/>
              </a:rPr>
              <a:t>dein</a:t>
            </a:r>
            <a:r>
              <a:rPr lang="cs-CZ" sz="2200" b="1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  <a:latin typeface="Calibri"/>
              </a:rPr>
              <a:t>Bruder</a:t>
            </a:r>
            <a:r>
              <a:rPr lang="cs-CZ" sz="2200" b="1" dirty="0" smtClean="0">
                <a:solidFill>
                  <a:schemeClr val="tx1"/>
                </a:solidFill>
                <a:latin typeface="Calibri"/>
              </a:rPr>
              <a:t> Tom?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79912" y="4077072"/>
            <a:ext cx="3096344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</a:rPr>
              <a:t>Ihre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Tante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ist</a:t>
            </a:r>
            <a:r>
              <a:rPr lang="cs-CZ" sz="2200" b="1" dirty="0" smtClean="0">
                <a:solidFill>
                  <a:schemeClr val="tx1"/>
                </a:solidFill>
              </a:rPr>
              <a:t> nett.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16016" y="4725144"/>
            <a:ext cx="3744416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</a:rPr>
              <a:t>Ihr</a:t>
            </a:r>
            <a:r>
              <a:rPr lang="cs-CZ" sz="2200" b="1" dirty="0" smtClean="0">
                <a:solidFill>
                  <a:schemeClr val="tx1"/>
                </a:solidFill>
              </a:rPr>
              <a:t> Vater </a:t>
            </a:r>
            <a:r>
              <a:rPr lang="cs-CZ" sz="2200" b="1" dirty="0" err="1" smtClean="0">
                <a:solidFill>
                  <a:schemeClr val="tx1"/>
                </a:solidFill>
              </a:rPr>
              <a:t>tanzt</a:t>
            </a:r>
            <a:r>
              <a:rPr lang="cs-CZ" sz="2200" b="1" dirty="0" smtClean="0">
                <a:solidFill>
                  <a:schemeClr val="tx1"/>
                </a:solidFill>
              </a:rPr>
              <a:t> Tango.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5301208"/>
            <a:ext cx="3816424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</a:rPr>
              <a:t>Euere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Schwester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ruft</a:t>
            </a:r>
            <a:r>
              <a:rPr lang="cs-CZ" sz="2200" b="1" dirty="0" smtClean="0">
                <a:solidFill>
                  <a:schemeClr val="tx1"/>
                </a:solidFill>
              </a:rPr>
              <a:t>.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64088" y="2348880"/>
            <a:ext cx="3240360" cy="3600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Sein </a:t>
            </a:r>
            <a:r>
              <a:rPr lang="cs-CZ" sz="2200" b="1" dirty="0" err="1" smtClean="0">
                <a:solidFill>
                  <a:schemeClr val="tx1"/>
                </a:solidFill>
              </a:rPr>
              <a:t>Opa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kauft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ein</a:t>
            </a:r>
            <a:r>
              <a:rPr lang="cs-CZ" sz="2200" b="1" dirty="0" smtClean="0">
                <a:solidFill>
                  <a:schemeClr val="tx1"/>
                </a:solidFill>
              </a:rPr>
              <a:t> Eis.</a:t>
            </a:r>
            <a:endParaRPr lang="cs-CZ" sz="2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5400000" scaled="1"/>
            <a:tileRect/>
          </a:gradFill>
          <a:ln w="28575">
            <a:solidFill>
              <a:srgbClr val="554F31"/>
            </a:solidFill>
          </a:ln>
        </p:spPr>
        <p:txBody>
          <a:bodyPr/>
          <a:lstStyle/>
          <a:p>
            <a:pPr algn="l"/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solidFill>
                  <a:srgbClr val="C00000"/>
                </a:solidFill>
              </a:rPr>
              <a:t>Zdroje: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16200000" scaled="1"/>
            <a:tileRect/>
          </a:gradFill>
          <a:ln w="28575">
            <a:solidFill>
              <a:srgbClr val="554F31"/>
            </a:solidFill>
          </a:ln>
        </p:spPr>
        <p:txBody>
          <a:bodyPr/>
          <a:lstStyle/>
          <a:p>
            <a:r>
              <a:rPr lang="cs-CZ" sz="2400" dirty="0" smtClean="0"/>
              <a:t>Obrázky byly použity ze serveru společnosti Microsoft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/?CTT=97</a:t>
            </a:r>
          </a:p>
          <a:p>
            <a:r>
              <a:rPr lang="cs-CZ" sz="2400" dirty="0" smtClean="0"/>
              <a:t>Bezplatné kliparty, fotografie, ilustrace, animace a zvuky pro produkty </a:t>
            </a:r>
            <a:r>
              <a:rPr lang="cs-CZ" sz="2400" i="1" dirty="0" smtClean="0"/>
              <a:t>Microsoft </a:t>
            </a:r>
            <a:r>
              <a:rPr lang="cs-CZ" sz="2400" dirty="0" smtClean="0"/>
              <a:t>Office.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426</Words>
  <Application>Microsoft Office PowerPoint</Application>
  <PresentationFormat>Předvádění na obrazovce (4:3)</PresentationFormat>
  <Paragraphs>109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Metodické pokyny</vt:lpstr>
      <vt:lpstr>Přivlastňovací zájmena</vt:lpstr>
      <vt:lpstr>Mein nebo meine - rozhodněte:</vt:lpstr>
      <vt:lpstr>Najděte vhodný překlad:</vt:lpstr>
      <vt:lpstr>Přivlastňujte k osobním zájmenům:</vt:lpstr>
      <vt:lpstr>Který obrázek se ztratil?</vt:lpstr>
      <vt:lpstr>Přeložte věty: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Jpisarikova</cp:lastModifiedBy>
  <cp:revision>28</cp:revision>
  <dcterms:created xsi:type="dcterms:W3CDTF">2014-03-02T09:41:09Z</dcterms:created>
  <dcterms:modified xsi:type="dcterms:W3CDTF">2014-03-10T06:33:17Z</dcterms:modified>
</cp:coreProperties>
</file>