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1B0AF71-5A4A-44AD-AF6F-50B3E0B1CF2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B3554C-75F0-47E9-A041-04274523FF2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133300"/>
              </p:ext>
            </p:extLst>
          </p:nvPr>
        </p:nvGraphicFramePr>
        <p:xfrm>
          <a:off x="1333500" y="1628775"/>
          <a:ext cx="6767513" cy="494697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679227"/>
                <a:gridCol w="1368773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VY_32_INOVACE_04_6Č-Přechodník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přítomný a minulý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Listopad 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 9.12.2013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je určen k seznámení žáků s přechodníkem přítomným  a minulým, následuje praktické procvičování, kdy žáci vyhledávají tvary přechodníků ve větách, určují  rod a číslo a nakonec sami přechodníky tvoří.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učiva o vidu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28596" y="1857364"/>
            <a:ext cx="4040188" cy="65935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Vid dokonavý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Vid nedokonavý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Sloveso označuje děj časově </a:t>
            </a:r>
          </a:p>
          <a:p>
            <a:pPr>
              <a:buNone/>
            </a:pPr>
            <a:r>
              <a:rPr lang="cs-CZ" dirty="0" smtClean="0"/>
              <a:t>ohraničený, jednorázový, </a:t>
            </a:r>
          </a:p>
          <a:p>
            <a:pPr>
              <a:buNone/>
            </a:pPr>
            <a:r>
              <a:rPr lang="cs-CZ" dirty="0" smtClean="0"/>
              <a:t>neopakující se, např.</a:t>
            </a:r>
          </a:p>
          <a:p>
            <a:pPr>
              <a:buNone/>
            </a:pPr>
            <a:r>
              <a:rPr lang="cs-CZ" b="1" i="1" dirty="0"/>
              <a:t>u</a:t>
            </a:r>
            <a:r>
              <a:rPr lang="cs-CZ" b="1" i="1" dirty="0" smtClean="0"/>
              <a:t>smát se, přijít, napsat,</a:t>
            </a:r>
          </a:p>
          <a:p>
            <a:pPr>
              <a:buNone/>
            </a:pPr>
            <a:r>
              <a:rPr lang="cs-CZ" b="1" i="1" dirty="0"/>
              <a:t>o</a:t>
            </a:r>
            <a:r>
              <a:rPr lang="cs-CZ" b="1" i="1" dirty="0" smtClean="0"/>
              <a:t>dletět, koupit, vymalovat,</a:t>
            </a:r>
          </a:p>
          <a:p>
            <a:pPr>
              <a:buNone/>
            </a:pPr>
            <a:r>
              <a:rPr lang="cs-CZ" b="1" i="1" dirty="0" smtClean="0"/>
              <a:t>navštívit</a:t>
            </a:r>
            <a:endParaRPr lang="cs-CZ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Sloveso vyjadřuje děj časově </a:t>
            </a:r>
          </a:p>
          <a:p>
            <a:pPr>
              <a:buNone/>
            </a:pPr>
            <a:r>
              <a:rPr lang="cs-CZ" dirty="0" smtClean="0"/>
              <a:t>neohraničený, opakující se,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apř</a:t>
            </a:r>
            <a:r>
              <a:rPr lang="cs-CZ" b="1" i="1" dirty="0" smtClean="0"/>
              <a:t>. smát se, přicházet, </a:t>
            </a:r>
          </a:p>
          <a:p>
            <a:pPr>
              <a:buNone/>
            </a:pPr>
            <a:r>
              <a:rPr lang="cs-CZ" b="1" i="1" dirty="0"/>
              <a:t>p</a:t>
            </a:r>
            <a:r>
              <a:rPr lang="cs-CZ" b="1" i="1" dirty="0" smtClean="0"/>
              <a:t>sát, letět, kupovat, malovat,</a:t>
            </a:r>
          </a:p>
          <a:p>
            <a:pPr>
              <a:buNone/>
            </a:pPr>
            <a:r>
              <a:rPr lang="cs-CZ" b="1" i="1" dirty="0" smtClean="0"/>
              <a:t>navštěvovat</a:t>
            </a:r>
            <a:endParaRPr lang="cs-CZ" b="1" i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Přechodníky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</a:t>
            </a:r>
            <a:r>
              <a:rPr lang="cs-CZ" dirty="0" smtClean="0"/>
              <a:t>sou tvary knižní, setkáme se s nimi hlavně v umělecké literatuře</a:t>
            </a:r>
          </a:p>
          <a:p>
            <a:r>
              <a:rPr lang="cs-CZ" dirty="0"/>
              <a:t>v</a:t>
            </a:r>
            <a:r>
              <a:rPr lang="cs-CZ" dirty="0" smtClean="0"/>
              <a:t>e větě jsou vždy doplňkem, protože se vztahují k podmětu i přísudku</a:t>
            </a:r>
          </a:p>
          <a:p>
            <a:r>
              <a:rPr lang="cs-CZ" dirty="0"/>
              <a:t>u</a:t>
            </a:r>
            <a:r>
              <a:rPr lang="cs-CZ" dirty="0" smtClean="0"/>
              <a:t>možňují vyjádřit současnost či předčasnost děje</a:t>
            </a:r>
          </a:p>
          <a:p>
            <a:r>
              <a:rPr lang="cs-CZ" dirty="0"/>
              <a:t>m</a:t>
            </a:r>
            <a:r>
              <a:rPr lang="cs-CZ" dirty="0" smtClean="0"/>
              <a:t>ají tři tvary: </a:t>
            </a:r>
            <a:r>
              <a:rPr lang="cs-CZ" b="1" i="1" dirty="0" smtClean="0"/>
              <a:t>pro rod mužský</a:t>
            </a:r>
          </a:p>
          <a:p>
            <a:pPr>
              <a:buNone/>
            </a:pPr>
            <a:r>
              <a:rPr lang="cs-CZ" b="1" i="1" dirty="0"/>
              <a:t> </a:t>
            </a:r>
            <a:r>
              <a:rPr lang="cs-CZ" b="1" i="1" dirty="0" smtClean="0"/>
              <a:t>                            pro rod ženský a střední</a:t>
            </a:r>
          </a:p>
          <a:p>
            <a:pPr>
              <a:buNone/>
            </a:pPr>
            <a:r>
              <a:rPr lang="cs-CZ" b="1" i="1" dirty="0"/>
              <a:t> </a:t>
            </a:r>
            <a:r>
              <a:rPr lang="cs-CZ" b="1" i="1" dirty="0" smtClean="0"/>
              <a:t>                            pro množné číslo nezávisle na rodu</a:t>
            </a:r>
            <a:endParaRPr lang="cs-CZ" b="1" i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928694"/>
          </a:xfrm>
        </p:spPr>
        <p:txBody>
          <a:bodyPr/>
          <a:lstStyle/>
          <a:p>
            <a:r>
              <a:rPr lang="cs-CZ" dirty="0" smtClean="0"/>
              <a:t>Přechodník přítomný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5143512"/>
          </a:xfrm>
        </p:spPr>
        <p:txBody>
          <a:bodyPr>
            <a:noAutofit/>
          </a:bodyPr>
          <a:lstStyle/>
          <a:p>
            <a:r>
              <a:rPr lang="cs-CZ" sz="2800" dirty="0" smtClean="0"/>
              <a:t>Vyjadřuje děj současný s dějem přísudkového slovesa (</a:t>
            </a:r>
            <a:r>
              <a:rPr lang="cs-CZ" sz="2800" u="sng" dirty="0" smtClean="0"/>
              <a:t>Usmívaje se </a:t>
            </a:r>
            <a:r>
              <a:rPr lang="cs-CZ" sz="2800" dirty="0" smtClean="0"/>
              <a:t>na ni </a:t>
            </a:r>
            <a:r>
              <a:rPr lang="cs-CZ" sz="2800" u="sng" dirty="0" smtClean="0"/>
              <a:t>hladil</a:t>
            </a:r>
            <a:r>
              <a:rPr lang="cs-CZ" sz="2800" dirty="0" smtClean="0"/>
              <a:t> ji po vlasech. </a:t>
            </a:r>
            <a:endParaRPr lang="cs-CZ" sz="2800" dirty="0"/>
          </a:p>
          <a:p>
            <a:pPr>
              <a:buNone/>
            </a:pPr>
            <a:r>
              <a:rPr lang="cs-CZ" sz="2800" dirty="0" smtClean="0"/>
              <a:t>    Usmíval se na ni a přitom ji hladil po vlasech.)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voří se od sloves </a:t>
            </a:r>
            <a:r>
              <a:rPr lang="cs-CZ" sz="2800" b="1" dirty="0" smtClean="0"/>
              <a:t>nedokonavých</a:t>
            </a:r>
            <a:r>
              <a:rPr lang="cs-CZ" sz="2800" dirty="0" smtClean="0"/>
              <a:t>, z kmene přítomného</a:t>
            </a:r>
          </a:p>
          <a:p>
            <a:r>
              <a:rPr lang="cs-CZ" sz="2800" dirty="0" smtClean="0"/>
              <a:t>Koncovky se řídí podle 3.osoby množ.čísla času přítomného:</a:t>
            </a:r>
          </a:p>
          <a:p>
            <a:pPr>
              <a:buNone/>
            </a:pPr>
            <a:r>
              <a:rPr lang="cs-CZ" sz="2800" dirty="0" smtClean="0"/>
              <a:t>    oni lez</a:t>
            </a:r>
            <a:r>
              <a:rPr lang="cs-CZ" sz="2800" b="1" u="sng" dirty="0" smtClean="0"/>
              <a:t>ou</a:t>
            </a:r>
            <a:r>
              <a:rPr lang="cs-CZ" sz="2800" dirty="0" smtClean="0"/>
              <a:t> →m.r. lez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, </a:t>
            </a:r>
            <a:r>
              <a:rPr lang="cs-CZ" sz="2800" dirty="0" err="1" smtClean="0"/>
              <a:t>ž</a:t>
            </a:r>
            <a:r>
              <a:rPr lang="cs-CZ" sz="2800" dirty="0" smtClean="0"/>
              <a:t>. a </a:t>
            </a:r>
            <a:r>
              <a:rPr lang="cs-CZ" sz="2800" dirty="0" err="1" smtClean="0"/>
              <a:t>stř.r</a:t>
            </a:r>
            <a:r>
              <a:rPr lang="cs-CZ" sz="2800" dirty="0" smtClean="0"/>
              <a:t>. lez</a:t>
            </a:r>
            <a:r>
              <a:rPr lang="cs-CZ" sz="2800" dirty="0" smtClean="0">
                <a:solidFill>
                  <a:srgbClr val="FF0000"/>
                </a:solidFill>
              </a:rPr>
              <a:t>ouc</a:t>
            </a:r>
            <a:r>
              <a:rPr lang="cs-CZ" sz="2800" dirty="0" smtClean="0"/>
              <a:t>,  mn.č. lez</a:t>
            </a:r>
            <a:r>
              <a:rPr lang="cs-CZ" sz="2800" dirty="0" smtClean="0">
                <a:solidFill>
                  <a:srgbClr val="FF0000"/>
                </a:solidFill>
              </a:rPr>
              <a:t>ouce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oni se </a:t>
            </a:r>
            <a:r>
              <a:rPr lang="cs-CZ" sz="2800" dirty="0" err="1" smtClean="0"/>
              <a:t>krč</a:t>
            </a:r>
            <a:r>
              <a:rPr lang="cs-CZ" sz="2800" b="1" u="sng" dirty="0" err="1" smtClean="0"/>
              <a:t>í</a:t>
            </a:r>
            <a:r>
              <a:rPr lang="cs-CZ" sz="2800" dirty="0" smtClean="0"/>
              <a:t>→m.</a:t>
            </a:r>
            <a:r>
              <a:rPr lang="cs-CZ" sz="2800" dirty="0" err="1" smtClean="0"/>
              <a:t>r.krč</a:t>
            </a:r>
            <a:r>
              <a:rPr lang="cs-CZ" sz="2800" dirty="0" err="1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 se, </a:t>
            </a:r>
            <a:r>
              <a:rPr lang="cs-CZ" sz="2800" dirty="0" err="1" smtClean="0"/>
              <a:t>ž.a</a:t>
            </a:r>
            <a:r>
              <a:rPr lang="cs-CZ" sz="2800" dirty="0" smtClean="0"/>
              <a:t> s.</a:t>
            </a:r>
            <a:r>
              <a:rPr lang="cs-CZ" sz="2800" dirty="0" err="1" smtClean="0"/>
              <a:t>r.krč</a:t>
            </a:r>
            <a:r>
              <a:rPr lang="cs-CZ" sz="2800" dirty="0" err="1" smtClean="0">
                <a:solidFill>
                  <a:srgbClr val="FF0000"/>
                </a:solidFill>
              </a:rPr>
              <a:t>íc</a:t>
            </a:r>
            <a:r>
              <a:rPr lang="cs-CZ" sz="2800" dirty="0" smtClean="0"/>
              <a:t> se, </a:t>
            </a:r>
            <a:r>
              <a:rPr lang="cs-CZ" sz="2800" dirty="0" err="1" smtClean="0"/>
              <a:t>mn.č.krč</a:t>
            </a:r>
            <a:r>
              <a:rPr lang="cs-CZ" sz="2800" dirty="0" err="1" smtClean="0">
                <a:solidFill>
                  <a:srgbClr val="FF0000"/>
                </a:solidFill>
              </a:rPr>
              <a:t>íce</a:t>
            </a:r>
            <a:r>
              <a:rPr lang="cs-CZ" sz="2800" dirty="0" smtClean="0"/>
              <a:t> se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endParaRPr lang="cs-CZ" sz="2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Příklady vět: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Jeníček</a:t>
            </a:r>
            <a:r>
              <a:rPr lang="cs-CZ" b="1" u="sng" dirty="0" smtClean="0"/>
              <a:t>, leza po střeše, </a:t>
            </a:r>
            <a:r>
              <a:rPr lang="cs-CZ" dirty="0" smtClean="0"/>
              <a:t>házel Mařence dolů </a:t>
            </a:r>
          </a:p>
          <a:p>
            <a:pPr>
              <a:buNone/>
            </a:pPr>
            <a:r>
              <a:rPr lang="cs-CZ" dirty="0" smtClean="0"/>
              <a:t> do zástěrky naloupané perníky.</a:t>
            </a:r>
          </a:p>
          <a:p>
            <a:pPr>
              <a:buNone/>
            </a:pPr>
            <a:r>
              <a:rPr lang="cs-CZ" dirty="0" smtClean="0"/>
              <a:t>Mařenka</a:t>
            </a:r>
            <a:r>
              <a:rPr lang="cs-CZ" b="1" u="sng" dirty="0" smtClean="0"/>
              <a:t>, krčíc se za chaloupkou, </a:t>
            </a:r>
            <a:r>
              <a:rPr lang="cs-CZ" dirty="0" smtClean="0"/>
              <a:t>viděla, jak</a:t>
            </a:r>
          </a:p>
          <a:p>
            <a:pPr>
              <a:buNone/>
            </a:pPr>
            <a:r>
              <a:rPr lang="cs-CZ" dirty="0" smtClean="0"/>
              <a:t> ježibaba zavřela </a:t>
            </a:r>
            <a:r>
              <a:rPr lang="cs-CZ" dirty="0"/>
              <a:t>J</a:t>
            </a:r>
            <a:r>
              <a:rPr lang="cs-CZ" dirty="0" smtClean="0"/>
              <a:t>eníčka do chlívku.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Pozn.: Rozvitý přechodník oddělujeme ve větě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čárkami.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doma\AppData\Local\Microsoft\Windows\INetCache\IE\UT9P5O7C\MC9004229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285728"/>
            <a:ext cx="1800225" cy="284797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Přechodník minulý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Vyjadřuje děj předcházející před dějem přísudkového slovesa ( </a:t>
            </a:r>
            <a:r>
              <a:rPr lang="cs-CZ" u="sng" dirty="0" smtClean="0"/>
              <a:t>Rozloučiv se </a:t>
            </a:r>
            <a:r>
              <a:rPr lang="cs-CZ" dirty="0" smtClean="0"/>
              <a:t>s rodinou, </a:t>
            </a:r>
            <a:r>
              <a:rPr lang="cs-CZ" u="sng" dirty="0" smtClean="0"/>
              <a:t>odjel</a:t>
            </a:r>
            <a:r>
              <a:rPr lang="cs-CZ" dirty="0" smtClean="0"/>
              <a:t>  na rok do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Ameriky. Nejdříve se rozloučil a pak teprve odjel.)</a:t>
            </a:r>
          </a:p>
          <a:p>
            <a:r>
              <a:rPr lang="cs-CZ" dirty="0" smtClean="0"/>
              <a:t>Tvoří se od sloves </a:t>
            </a:r>
            <a:r>
              <a:rPr lang="cs-CZ" b="1" dirty="0" smtClean="0"/>
              <a:t>dokonavých</a:t>
            </a:r>
            <a:r>
              <a:rPr lang="cs-CZ" dirty="0" smtClean="0"/>
              <a:t>, z kmene minulého (oddělíme-li od příčestí min. –l)</a:t>
            </a:r>
          </a:p>
          <a:p>
            <a:r>
              <a:rPr lang="cs-CZ" dirty="0" smtClean="0"/>
              <a:t>Koncovky se řídí podle příčestí minulého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před –l je </a:t>
            </a:r>
            <a:r>
              <a:rPr lang="cs-CZ" b="1" dirty="0" smtClean="0"/>
              <a:t>samohláska</a:t>
            </a:r>
            <a:r>
              <a:rPr lang="cs-CZ" dirty="0" smtClean="0"/>
              <a:t>  ( políb</a:t>
            </a:r>
            <a:r>
              <a:rPr lang="cs-CZ" b="1" u="sng" dirty="0" smtClean="0"/>
              <a:t>i</a:t>
            </a:r>
            <a:r>
              <a:rPr lang="cs-CZ" dirty="0" smtClean="0"/>
              <a:t>l ) →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m.r. políbi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</a:t>
            </a:r>
            <a:r>
              <a:rPr lang="cs-CZ" dirty="0" err="1" smtClean="0"/>
              <a:t>ž.a</a:t>
            </a:r>
            <a:r>
              <a:rPr lang="cs-CZ" dirty="0" smtClean="0"/>
              <a:t> </a:t>
            </a:r>
            <a:r>
              <a:rPr lang="cs-CZ" dirty="0" err="1" smtClean="0"/>
              <a:t>stř.r</a:t>
            </a:r>
            <a:r>
              <a:rPr lang="cs-CZ" dirty="0" smtClean="0"/>
              <a:t>. políbi</a:t>
            </a:r>
            <a:r>
              <a:rPr lang="cs-CZ" dirty="0" smtClean="0">
                <a:solidFill>
                  <a:srgbClr val="FF0000"/>
                </a:solidFill>
              </a:rPr>
              <a:t>vši</a:t>
            </a:r>
            <a:r>
              <a:rPr lang="cs-CZ" dirty="0" smtClean="0"/>
              <a:t>, mn.č. políbi</a:t>
            </a:r>
            <a:r>
              <a:rPr lang="cs-CZ" dirty="0" smtClean="0">
                <a:solidFill>
                  <a:srgbClr val="FF0000"/>
                </a:solidFill>
              </a:rPr>
              <a:t>vše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před –l je </a:t>
            </a:r>
            <a:r>
              <a:rPr lang="cs-CZ" b="1" dirty="0" smtClean="0"/>
              <a:t>souhláska</a:t>
            </a:r>
            <a:r>
              <a:rPr lang="cs-CZ" dirty="0" smtClean="0"/>
              <a:t>  ( přive</a:t>
            </a:r>
            <a:r>
              <a:rPr lang="cs-CZ" b="1" u="sng" dirty="0" smtClean="0"/>
              <a:t>d</a:t>
            </a:r>
            <a:r>
              <a:rPr lang="cs-CZ" dirty="0" smtClean="0"/>
              <a:t>l ) →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m.r. přived </a:t>
            </a:r>
            <a:r>
              <a:rPr lang="cs-CZ" dirty="0" smtClean="0">
                <a:solidFill>
                  <a:srgbClr val="FF0000"/>
                </a:solidFill>
              </a:rPr>
              <a:t>(0)</a:t>
            </a:r>
            <a:r>
              <a:rPr lang="cs-CZ" dirty="0" smtClean="0"/>
              <a:t>, </a:t>
            </a:r>
            <a:r>
              <a:rPr lang="cs-CZ" dirty="0" err="1" smtClean="0"/>
              <a:t>ž.a</a:t>
            </a:r>
            <a:r>
              <a:rPr lang="cs-CZ" dirty="0" smtClean="0"/>
              <a:t> </a:t>
            </a:r>
            <a:r>
              <a:rPr lang="cs-CZ" dirty="0" err="1" smtClean="0"/>
              <a:t>stř.r</a:t>
            </a:r>
            <a:r>
              <a:rPr lang="cs-CZ" dirty="0" smtClean="0"/>
              <a:t>. přived</a:t>
            </a:r>
            <a:r>
              <a:rPr lang="cs-CZ" dirty="0" smtClean="0">
                <a:solidFill>
                  <a:srgbClr val="FF0000"/>
                </a:solidFill>
              </a:rPr>
              <a:t>ši</a:t>
            </a:r>
            <a:r>
              <a:rPr lang="cs-CZ" dirty="0" smtClean="0"/>
              <a:t>, mn.č. přived</a:t>
            </a:r>
            <a:r>
              <a:rPr lang="cs-CZ" dirty="0" smtClean="0">
                <a:solidFill>
                  <a:srgbClr val="FF0000"/>
                </a:solidFill>
              </a:rPr>
              <a:t>še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Příklady vět: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Trpaslíci</a:t>
            </a:r>
            <a:r>
              <a:rPr lang="cs-CZ" b="1" u="sng" dirty="0" smtClean="0"/>
              <a:t>, </a:t>
            </a:r>
            <a:r>
              <a:rPr lang="cs-CZ" b="1" u="sng" dirty="0"/>
              <a:t>n</a:t>
            </a:r>
            <a:r>
              <a:rPr lang="cs-CZ" b="1" u="sng" dirty="0" smtClean="0"/>
              <a:t>avrátivše se večer domů, </a:t>
            </a:r>
            <a:r>
              <a:rPr lang="cs-CZ" dirty="0" smtClean="0"/>
              <a:t>našli ležet</a:t>
            </a:r>
          </a:p>
          <a:p>
            <a:pPr>
              <a:buNone/>
            </a:pPr>
            <a:r>
              <a:rPr lang="cs-CZ" dirty="0" smtClean="0"/>
              <a:t>Sněhurku  bez života na zemi.</a:t>
            </a:r>
            <a:endParaRPr lang="cs-CZ" dirty="0"/>
          </a:p>
          <a:p>
            <a:pPr>
              <a:buNone/>
            </a:pPr>
            <a:r>
              <a:rPr lang="cs-CZ" dirty="0" smtClean="0"/>
              <a:t>Princ</a:t>
            </a:r>
            <a:r>
              <a:rPr lang="cs-CZ" b="1" u="sng" dirty="0" smtClean="0"/>
              <a:t>, políbiv </a:t>
            </a:r>
            <a:r>
              <a:rPr lang="cs-CZ" b="1" u="sng" dirty="0" err="1" smtClean="0"/>
              <a:t>spanilou</a:t>
            </a:r>
            <a:r>
              <a:rPr lang="cs-CZ" b="1" u="sng" dirty="0" smtClean="0"/>
              <a:t> spící Sněhurku, </a:t>
            </a:r>
            <a:r>
              <a:rPr lang="cs-CZ" dirty="0" smtClean="0"/>
              <a:t>zrušil </a:t>
            </a:r>
          </a:p>
          <a:p>
            <a:pPr>
              <a:buNone/>
            </a:pPr>
            <a:r>
              <a:rPr lang="cs-CZ" dirty="0" smtClean="0"/>
              <a:t>kouzlo otráveného jablka.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1" name="Picture 3" descr="C:\Users\doma\AppData\Local\Microsoft\Windows\INetCache\IE\RBBD75N6\MC9004156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214686"/>
            <a:ext cx="3551976" cy="34629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slovesná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Tvoří se koncovkou –í z obou přechodníků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Žena </a:t>
            </a:r>
            <a:r>
              <a:rPr lang="cs-CZ" i="1" u="sng" dirty="0" smtClean="0"/>
              <a:t>přecházející</a:t>
            </a:r>
            <a:r>
              <a:rPr lang="cs-CZ" dirty="0" smtClean="0"/>
              <a:t> silnici nesla těžkou tašku.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Autobus </a:t>
            </a:r>
            <a:r>
              <a:rPr lang="cs-CZ" i="1" u="sng" dirty="0" smtClean="0"/>
              <a:t>jedoucí</a:t>
            </a:r>
            <a:r>
              <a:rPr lang="cs-CZ" dirty="0" smtClean="0"/>
              <a:t> po dálnici způsobil nehodu.</a:t>
            </a:r>
          </a:p>
          <a:p>
            <a:pPr>
              <a:buNone/>
            </a:pPr>
            <a:r>
              <a:rPr lang="cs-CZ" dirty="0" smtClean="0"/>
              <a:t> Děti </a:t>
            </a:r>
            <a:r>
              <a:rPr lang="cs-CZ" i="1" u="sng" dirty="0" smtClean="0"/>
              <a:t>hrající</a:t>
            </a:r>
            <a:r>
              <a:rPr lang="cs-CZ" dirty="0" smtClean="0"/>
              <a:t> si na písku se hlasitě smály.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Pes </a:t>
            </a:r>
            <a:r>
              <a:rPr lang="cs-CZ" i="1" u="sng" dirty="0" smtClean="0"/>
              <a:t>přiběhnuvší</a:t>
            </a:r>
            <a:r>
              <a:rPr lang="cs-CZ" dirty="0" smtClean="0"/>
              <a:t> ze dvora na nás vztekle vrčel.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 descr="C:\Users\doma\AppData\Local\Microsoft\Windows\INetCache\IE\RBBD75N6\dglxasset[4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4643446"/>
            <a:ext cx="1761134" cy="1814170"/>
          </a:xfrm>
          <a:prstGeom prst="rect">
            <a:avLst/>
          </a:prstGeom>
          <a:noFill/>
        </p:spPr>
      </p:pic>
      <p:pic>
        <p:nvPicPr>
          <p:cNvPr id="3075" name="Picture 3" descr="C:\Users\doma\AppData\Local\Microsoft\Windows\INetCache\IE\RBBD75N6\MC90028553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91388" y="4500570"/>
            <a:ext cx="3380650" cy="185738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ve větách přechodníky: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4044" y="1948819"/>
            <a:ext cx="8229600" cy="458474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Liška, hodujíc na rybě, si ničeho nevšímala.</a:t>
            </a:r>
          </a:p>
          <a:p>
            <a:pPr>
              <a:buNone/>
            </a:pPr>
            <a:r>
              <a:rPr lang="cs-CZ" dirty="0" smtClean="0"/>
              <a:t>Posilniv se jídlem a pitím, vydal se pocestný na</a:t>
            </a:r>
          </a:p>
          <a:p>
            <a:pPr>
              <a:buNone/>
            </a:pPr>
            <a:r>
              <a:rPr lang="cs-CZ" dirty="0" smtClean="0"/>
              <a:t>další </a:t>
            </a:r>
            <a:r>
              <a:rPr lang="cs-CZ" dirty="0" smtClean="0"/>
              <a:t>pouť.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Babička </a:t>
            </a:r>
            <a:r>
              <a:rPr lang="cs-CZ" dirty="0" smtClean="0"/>
              <a:t>a dědeček si povídali, </a:t>
            </a:r>
            <a:r>
              <a:rPr lang="cs-CZ" dirty="0" smtClean="0"/>
              <a:t>vzpomínajíce </a:t>
            </a:r>
            <a:r>
              <a:rPr lang="cs-CZ" dirty="0" smtClean="0"/>
              <a:t>na své mládí.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Zahradník </a:t>
            </a:r>
            <a:r>
              <a:rPr lang="cs-CZ" dirty="0" smtClean="0"/>
              <a:t>zaléval </a:t>
            </a:r>
            <a:r>
              <a:rPr lang="cs-CZ" dirty="0" smtClean="0"/>
              <a:t>květinové záhony</a:t>
            </a:r>
            <a:r>
              <a:rPr lang="cs-CZ" dirty="0" smtClean="0"/>
              <a:t>, vesele si zpívaje.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Žáci</a:t>
            </a:r>
            <a:r>
              <a:rPr lang="cs-CZ" dirty="0" smtClean="0"/>
              <a:t>, připravivše si </a:t>
            </a:r>
            <a:r>
              <a:rPr lang="cs-CZ" dirty="0" smtClean="0"/>
              <a:t>psací </a:t>
            </a:r>
            <a:r>
              <a:rPr lang="cs-CZ" dirty="0" smtClean="0"/>
              <a:t>potřeby, začali vypracovávat test.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Nesa ranec </a:t>
            </a:r>
            <a:r>
              <a:rPr lang="cs-CZ" dirty="0" smtClean="0"/>
              <a:t>přes rameno, vykračoval si Honza vesele </a:t>
            </a:r>
          </a:p>
          <a:p>
            <a:pPr>
              <a:buNone/>
            </a:pPr>
            <a:r>
              <a:rPr lang="cs-CZ" dirty="0" smtClean="0"/>
              <a:t>do světa.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Malá </a:t>
            </a:r>
            <a:r>
              <a:rPr lang="cs-CZ" dirty="0" smtClean="0"/>
              <a:t>holčička nechtěla nikomu půjčit </a:t>
            </a:r>
            <a:r>
              <a:rPr lang="cs-CZ" dirty="0" smtClean="0"/>
              <a:t>svou panenku</a:t>
            </a:r>
            <a:r>
              <a:rPr lang="cs-CZ" dirty="0" smtClean="0"/>
              <a:t>, </a:t>
            </a:r>
            <a:endParaRPr lang="cs-CZ" dirty="0" smtClean="0"/>
          </a:p>
          <a:p>
            <a:pPr>
              <a:buNone/>
            </a:pPr>
            <a:r>
              <a:rPr lang="cs-CZ" dirty="0"/>
              <a:t>t</a:t>
            </a:r>
            <a:r>
              <a:rPr lang="cs-CZ" smtClean="0"/>
              <a:t>isknouc </a:t>
            </a:r>
            <a:r>
              <a:rPr lang="cs-CZ" dirty="0" smtClean="0"/>
              <a:t>ji </a:t>
            </a:r>
            <a:r>
              <a:rPr lang="cs-CZ" dirty="0" smtClean="0"/>
              <a:t>pevně k sobě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Maminka</a:t>
            </a:r>
            <a:r>
              <a:rPr lang="cs-CZ" dirty="0" smtClean="0"/>
              <a:t>, uklidivši </a:t>
            </a:r>
            <a:r>
              <a:rPr lang="cs-CZ" dirty="0" smtClean="0"/>
              <a:t>nepořádek </a:t>
            </a:r>
            <a:r>
              <a:rPr lang="cs-CZ" dirty="0" smtClean="0"/>
              <a:t>po dětech, mohla si teď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konečně </a:t>
            </a:r>
            <a:r>
              <a:rPr lang="cs-CZ" dirty="0" smtClean="0"/>
              <a:t>odpočinout.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102" name="Picture 6" descr="C:\Users\doma\AppData\Local\Microsoft\Windows\INetCache\IE\11BE311H\MC9003561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24835" y="1691763"/>
            <a:ext cx="2328987" cy="1354337"/>
          </a:xfrm>
          <a:prstGeom prst="rect">
            <a:avLst/>
          </a:prstGeom>
          <a:noFill/>
        </p:spPr>
      </p:pic>
      <p:pic>
        <p:nvPicPr>
          <p:cNvPr id="4103" name="Picture 7" descr="C:\Users\doma\AppData\Local\Microsoft\Windows\INetCache\IE\T41VSVZQ\MC9003383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76168" y="4241191"/>
            <a:ext cx="1367832" cy="2357430"/>
          </a:xfrm>
          <a:prstGeom prst="rect">
            <a:avLst/>
          </a:prstGeom>
          <a:noFill/>
        </p:spPr>
      </p:pic>
      <p:cxnSp>
        <p:nvCxnSpPr>
          <p:cNvPr id="5" name="Přímá spojnice 4"/>
          <p:cNvCxnSpPr/>
          <p:nvPr/>
        </p:nvCxnSpPr>
        <p:spPr>
          <a:xfrm>
            <a:off x="1331640" y="2276872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11560" y="263691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572000" y="3356992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300192" y="3717032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331640" y="4077072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11560" y="4437112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1560" y="5589240"/>
            <a:ext cx="1260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051720" y="5949280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857232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Nahraďte v těchto větách určité slovesné tvary přechodníkem přítomným, spojku </a:t>
            </a:r>
            <a:r>
              <a:rPr lang="cs-CZ" sz="2800" dirty="0" err="1" smtClean="0"/>
              <a:t>vynechte</a:t>
            </a:r>
            <a:r>
              <a:rPr lang="cs-CZ" sz="2800" dirty="0" smtClean="0"/>
              <a:t>, vznikne věta jednoduchá: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Kocour se vyhříval na sluníčku a mhouřil oči.</a:t>
            </a:r>
          </a:p>
          <a:p>
            <a:pPr>
              <a:buNone/>
            </a:pPr>
            <a:r>
              <a:rPr lang="cs-CZ" dirty="0" smtClean="0"/>
              <a:t>    Kocour, vyhřívaje se na sluníčku, mhouřil oči.</a:t>
            </a:r>
          </a:p>
          <a:p>
            <a:pPr>
              <a:buNone/>
            </a:pPr>
            <a:r>
              <a:rPr lang="cs-CZ" dirty="0" smtClean="0"/>
              <a:t>    Kocour, mhouře oči, vyhříval se na sluníčku.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Děti si hrály na písku a stavěly hrady.</a:t>
            </a:r>
          </a:p>
          <a:p>
            <a:pPr>
              <a:buNone/>
            </a:pPr>
            <a:r>
              <a:rPr lang="cs-CZ" dirty="0" smtClean="0"/>
              <a:t>    Děti, hrajíce si na písku, stavěly hrady.</a:t>
            </a:r>
          </a:p>
          <a:p>
            <a:pPr>
              <a:buNone/>
            </a:pPr>
            <a:r>
              <a:rPr lang="cs-CZ" dirty="0" smtClean="0"/>
              <a:t>    Děti, stavějíce hrady, hrály si na písku.</a:t>
            </a:r>
          </a:p>
        </p:txBody>
      </p:sp>
      <p:pic>
        <p:nvPicPr>
          <p:cNvPr id="5123" name="Picture 3" descr="C:\Users\doma\AppData\Local\Microsoft\Windows\INetCache\IE\UT9P5O7C\MC90043632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4714884"/>
            <a:ext cx="1714500" cy="1714500"/>
          </a:xfrm>
          <a:prstGeom prst="rect">
            <a:avLst/>
          </a:prstGeom>
          <a:noFill/>
        </p:spPr>
      </p:pic>
      <p:pic>
        <p:nvPicPr>
          <p:cNvPr id="5124" name="Picture 4" descr="C:\Users\doma\AppData\Local\Microsoft\Windows\INetCache\IE\RBBD75N6\MM910001143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312" y="3000375"/>
            <a:ext cx="1609725" cy="160972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58204" cy="1785950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Nahraďte v těchto souvětích v první větě slovesný tvar přechodníkem minulým, spojky </a:t>
            </a:r>
            <a:r>
              <a:rPr lang="cs-CZ" sz="3200" dirty="0" err="1" smtClean="0"/>
              <a:t>vynechte</a:t>
            </a:r>
            <a:r>
              <a:rPr lang="cs-CZ" sz="3200" dirty="0" smtClean="0"/>
              <a:t>, vznikne věta jednoduchá: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Když tu zprávu táta uslyšel, velmi se rozzlobil.</a:t>
            </a:r>
          </a:p>
          <a:p>
            <a:pPr>
              <a:buNone/>
            </a:pPr>
            <a:r>
              <a:rPr lang="cs-CZ" dirty="0" smtClean="0"/>
              <a:t>    Táta se velmi rozzlobil, uslyšev tu zprávu.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r>
              <a:rPr lang="cs-CZ" dirty="0" smtClean="0"/>
              <a:t>Vlci se k lovci přiblížili a zaútočili na něj.</a:t>
            </a:r>
          </a:p>
          <a:p>
            <a:pPr>
              <a:buNone/>
            </a:pPr>
            <a:r>
              <a:rPr lang="cs-CZ" dirty="0" smtClean="0"/>
              <a:t>    Vlci, přiblíživše se k lovci, zaútočili na něj.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53" name="Picture 9" descr="C:\Users\doma\AppData\Local\Microsoft\Windows\INetCache\IE\11BE311H\MC9001923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0892" y="4929198"/>
            <a:ext cx="3422103" cy="192880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79608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Nahraďte vyjádření s přechodníkem jiným způsobem: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389120"/>
          </a:xfrm>
        </p:spPr>
        <p:txBody>
          <a:bodyPr>
            <a:normAutofit/>
          </a:bodyPr>
          <a:lstStyle/>
          <a:p>
            <a:r>
              <a:rPr lang="cs-CZ" dirty="0" smtClean="0"/>
              <a:t>Včela, poletujíc z květu na květ, sbírala pyl.</a:t>
            </a:r>
          </a:p>
          <a:p>
            <a:pPr>
              <a:buNone/>
            </a:pPr>
            <a:r>
              <a:rPr lang="cs-CZ" dirty="0" smtClean="0"/>
              <a:t>    Včela poletovala z květu na květ a sbírala pyl.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Policisté, vyslechnuvše obviněného, zahájili proti němu trestní stíhání.</a:t>
            </a:r>
          </a:p>
          <a:p>
            <a:pPr>
              <a:buNone/>
            </a:pPr>
            <a:r>
              <a:rPr lang="cs-CZ" dirty="0" smtClean="0"/>
              <a:t>    Když policisté vyslechli obviněného, zahájili</a:t>
            </a:r>
          </a:p>
          <a:p>
            <a:pPr>
              <a:buNone/>
            </a:pPr>
            <a:r>
              <a:rPr lang="cs-CZ" dirty="0" smtClean="0"/>
              <a:t>    proti němu trestní stíhání.</a:t>
            </a:r>
          </a:p>
          <a:p>
            <a:pPr>
              <a:buNone/>
            </a:pPr>
            <a:r>
              <a:rPr lang="cs-CZ" dirty="0" smtClean="0"/>
              <a:t>    Policisté vyslechli obviněného a  pak proti němu zahájili trestní  stíhání.</a:t>
            </a:r>
          </a:p>
        </p:txBody>
      </p:sp>
      <p:pic>
        <p:nvPicPr>
          <p:cNvPr id="7171" name="Picture 3" descr="C:\Users\doma\AppData\Local\Microsoft\Windows\INetCache\IE\RBBD75N6\MC9003538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428736"/>
            <a:ext cx="2462369" cy="1833659"/>
          </a:xfrm>
          <a:prstGeom prst="rect">
            <a:avLst/>
          </a:prstGeom>
          <a:noFill/>
        </p:spPr>
      </p:pic>
      <p:pic>
        <p:nvPicPr>
          <p:cNvPr id="7172" name="Picture 4" descr="C:\Users\doma\AppData\Local\Microsoft\Windows\INetCache\IE\T41VSVZQ\MC9002334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20752" y="3571876"/>
            <a:ext cx="1823248" cy="214311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Autorem materiálu a všech jeho částí je </a:t>
            </a:r>
            <a:r>
              <a:rPr lang="cs-CZ" sz="2400" dirty="0" err="1" smtClean="0"/>
              <a:t>Mgr.Jana</a:t>
            </a:r>
            <a:r>
              <a:rPr lang="cs-CZ" sz="2400" smtClean="0"/>
              <a:t> Chmelíková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Ilustrace: kliparty MS Office</a:t>
            </a:r>
            <a:endParaRPr lang="cs-CZ" sz="2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303</TotalTime>
  <Words>830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Calibri</vt:lpstr>
      <vt:lpstr>Constantia</vt:lpstr>
      <vt:lpstr>Times New Roman</vt:lpstr>
      <vt:lpstr>Wingdings 2</vt:lpstr>
      <vt:lpstr>Tok</vt:lpstr>
      <vt:lpstr>Prezentace aplikace PowerPoint</vt:lpstr>
      <vt:lpstr>Opakování učiva o vidu</vt:lpstr>
      <vt:lpstr>Přechodníky</vt:lpstr>
      <vt:lpstr>Přechodník přítomný</vt:lpstr>
      <vt:lpstr>Příklady vět:</vt:lpstr>
      <vt:lpstr>Přechodník minulý</vt:lpstr>
      <vt:lpstr>Příklady vět:</vt:lpstr>
      <vt:lpstr>Přídavná jména slovesná</vt:lpstr>
      <vt:lpstr>Vyhledejte ve větách přechodníky:</vt:lpstr>
      <vt:lpstr>Nahraďte v těchto větách určité slovesné tvary přechodníkem přítomným, spojku vynechte, vznikne věta jednoduchá:</vt:lpstr>
      <vt:lpstr>Nahraďte v těchto souvětích v první větě slovesný tvar přechodníkem minulým, spojky vynechte, vznikne věta jednoduchá:</vt:lpstr>
      <vt:lpstr>Nahraďte vyjádření s přechodníkem jiným způsobem: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40</cp:revision>
  <dcterms:created xsi:type="dcterms:W3CDTF">2013-11-24T08:38:34Z</dcterms:created>
  <dcterms:modified xsi:type="dcterms:W3CDTF">2014-03-12T09:58:02Z</dcterms:modified>
</cp:coreProperties>
</file>