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xlsx" ContentType="application/vnd.openxmlformats-officedocument.spreadsheetml.sheet"/>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0" r:id="rId1"/>
  </p:sldMasterIdLst>
  <p:notesMasterIdLst>
    <p:notesMasterId r:id="rId18"/>
  </p:notesMasterIdLst>
  <p:handoutMasterIdLst>
    <p:handoutMasterId r:id="rId19"/>
  </p:handoutMasterIdLst>
  <p:sldIdLst>
    <p:sldId id="296" r:id="rId2"/>
    <p:sldId id="261" r:id="rId3"/>
    <p:sldId id="263" r:id="rId4"/>
    <p:sldId id="264" r:id="rId5"/>
    <p:sldId id="265" r:id="rId6"/>
    <p:sldId id="268" r:id="rId7"/>
    <p:sldId id="283" r:id="rId8"/>
    <p:sldId id="270" r:id="rId9"/>
    <p:sldId id="269" r:id="rId10"/>
    <p:sldId id="319" r:id="rId11"/>
    <p:sldId id="318" r:id="rId12"/>
    <p:sldId id="320" r:id="rId13"/>
    <p:sldId id="272" r:id="rId14"/>
    <p:sldId id="273" r:id="rId15"/>
    <p:sldId id="274" r:id="rId16"/>
    <p:sldId id="32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00"/>
    <a:srgbClr val="AC0000"/>
    <a:srgbClr val="F6332E"/>
    <a:srgbClr val="EC7366"/>
    <a:srgbClr val="995B27"/>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63" autoAdjust="0"/>
    <p:restoredTop sz="96499" autoAdjust="0"/>
  </p:normalViewPr>
  <p:slideViewPr>
    <p:cSldViewPr>
      <p:cViewPr>
        <p:scale>
          <a:sx n="90" d="100"/>
          <a:sy n="90" d="100"/>
        </p:scale>
        <p:origin x="-534" y="-4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List_aplikace_Microsoft_Office_Excel1.xlsx"/></Relationships>
</file>

<file path=ppt/charts/_rels/chart2.xml.rels><?xml version="1.0" encoding="UTF-8" standalone="yes"?>
<Relationships xmlns="http://schemas.openxmlformats.org/package/2006/relationships"><Relationship Id="rId1" Type="http://schemas.openxmlformats.org/officeDocument/2006/relationships/package" Target="../embeddings/List_aplikace_Microsoft_Office_Excel2.xlsx"/></Relationships>
</file>

<file path=ppt/charts/chart1.xml><?xml version="1.0" encoding="utf-8"?>
<c:chartSpace xmlns:c="http://schemas.openxmlformats.org/drawingml/2006/chart" xmlns:a="http://schemas.openxmlformats.org/drawingml/2006/main" xmlns:r="http://schemas.openxmlformats.org/officeDocument/2006/relationships">
  <c:lang val="cs-CZ"/>
  <c:chart>
    <c:title>
      <c:tx>
        <c:rich>
          <a:bodyPr/>
          <a:lstStyle/>
          <a:p>
            <a:pPr>
              <a:defRPr/>
            </a:pPr>
            <a:r>
              <a:rPr lang="cs-CZ"/>
              <a:t>Brno</a:t>
            </a:r>
          </a:p>
        </c:rich>
      </c:tx>
      <c:layout/>
    </c:title>
    <c:plotArea>
      <c:layout/>
      <c:barChart>
        <c:barDir val="col"/>
        <c:grouping val="clustered"/>
        <c:ser>
          <c:idx val="0"/>
          <c:order val="0"/>
          <c:tx>
            <c:strRef>
              <c:f>'List1'!$B$1</c:f>
              <c:strCache>
                <c:ptCount val="1"/>
                <c:pt idx="0">
                  <c:v>1 Kolo </c:v>
                </c:pt>
              </c:strCache>
            </c:strRef>
          </c:tx>
          <c:spPr>
            <a:solidFill>
              <a:srgbClr val="2AFF0D"/>
            </a:solidFill>
          </c:spPr>
          <c:cat>
            <c:strRef>
              <c:f>'List1'!$A$2:$A$11</c:f>
              <c:strCache>
                <c:ptCount val="10"/>
                <c:pt idx="0">
                  <c:v>Kandiadáti celkem</c:v>
                </c:pt>
                <c:pt idx="1">
                  <c:v>Roithová</c:v>
                </c:pt>
                <c:pt idx="2">
                  <c:v>Fischer</c:v>
                </c:pt>
                <c:pt idx="3">
                  <c:v>Bobošíková</c:v>
                </c:pt>
                <c:pt idx="4">
                  <c:v>Fischerová</c:v>
                </c:pt>
                <c:pt idx="5">
                  <c:v>Sobotka</c:v>
                </c:pt>
                <c:pt idx="6">
                  <c:v>Zeman</c:v>
                </c:pt>
                <c:pt idx="7">
                  <c:v>Franz</c:v>
                </c:pt>
                <c:pt idx="8">
                  <c:v>Diensbier</c:v>
                </c:pt>
                <c:pt idx="9">
                  <c:v>Shwarzenberg</c:v>
                </c:pt>
              </c:strCache>
            </c:strRef>
          </c:cat>
          <c:val>
            <c:numRef>
              <c:f>'List1'!$B$2:$B$11</c:f>
              <c:numCache>
                <c:formatCode>#,##0</c:formatCode>
                <c:ptCount val="10"/>
                <c:pt idx="0">
                  <c:v>187427</c:v>
                </c:pt>
                <c:pt idx="1">
                  <c:v>11093</c:v>
                </c:pt>
                <c:pt idx="2">
                  <c:v>22006</c:v>
                </c:pt>
                <c:pt idx="3">
                  <c:v>2813</c:v>
                </c:pt>
                <c:pt idx="4">
                  <c:v>7445</c:v>
                </c:pt>
                <c:pt idx="5">
                  <c:v>4382</c:v>
                </c:pt>
                <c:pt idx="6">
                  <c:v>42327</c:v>
                </c:pt>
                <c:pt idx="7">
                  <c:v>9965</c:v>
                </c:pt>
                <c:pt idx="8">
                  <c:v>26769</c:v>
                </c:pt>
                <c:pt idx="9">
                  <c:v>60627</c:v>
                </c:pt>
              </c:numCache>
            </c:numRef>
          </c:val>
        </c:ser>
        <c:ser>
          <c:idx val="1"/>
          <c:order val="1"/>
          <c:tx>
            <c:strRef>
              <c:f>'List1'!$C$1</c:f>
              <c:strCache>
                <c:ptCount val="1"/>
                <c:pt idx="0">
                  <c:v>2 Kolo</c:v>
                </c:pt>
              </c:strCache>
            </c:strRef>
          </c:tx>
          <c:spPr>
            <a:solidFill>
              <a:srgbClr val="0A0399"/>
            </a:solidFill>
          </c:spPr>
          <c:cat>
            <c:strRef>
              <c:f>'List1'!$A$2:$A$11</c:f>
              <c:strCache>
                <c:ptCount val="10"/>
                <c:pt idx="0">
                  <c:v>Kandiadáti celkem</c:v>
                </c:pt>
                <c:pt idx="1">
                  <c:v>Roithová</c:v>
                </c:pt>
                <c:pt idx="2">
                  <c:v>Fischer</c:v>
                </c:pt>
                <c:pt idx="3">
                  <c:v>Bobošíková</c:v>
                </c:pt>
                <c:pt idx="4">
                  <c:v>Fischerová</c:v>
                </c:pt>
                <c:pt idx="5">
                  <c:v>Sobotka</c:v>
                </c:pt>
                <c:pt idx="6">
                  <c:v>Zeman</c:v>
                </c:pt>
                <c:pt idx="7">
                  <c:v>Franz</c:v>
                </c:pt>
                <c:pt idx="8">
                  <c:v>Diensbier</c:v>
                </c:pt>
                <c:pt idx="9">
                  <c:v>Shwarzenberg</c:v>
                </c:pt>
              </c:strCache>
            </c:strRef>
          </c:cat>
          <c:val>
            <c:numRef>
              <c:f>'List1'!$C$2:$C$11</c:f>
              <c:numCache>
                <c:formatCode>General</c:formatCode>
                <c:ptCount val="10"/>
                <c:pt idx="0" formatCode="#,##0">
                  <c:v>185200</c:v>
                </c:pt>
                <c:pt idx="6" formatCode="#,##0">
                  <c:v>85372</c:v>
                </c:pt>
                <c:pt idx="9" formatCode="#,##0">
                  <c:v>99828</c:v>
                </c:pt>
              </c:numCache>
            </c:numRef>
          </c:val>
        </c:ser>
        <c:dLbls/>
        <c:gapWidth val="75"/>
        <c:overlap val="-25"/>
        <c:axId val="153533440"/>
        <c:axId val="166626048"/>
      </c:barChart>
      <c:catAx>
        <c:axId val="153533440"/>
        <c:scaling>
          <c:orientation val="minMax"/>
        </c:scaling>
        <c:axPos val="b"/>
        <c:majorGridlines/>
        <c:majorTickMark val="none"/>
        <c:tickLblPos val="nextTo"/>
        <c:spPr>
          <a:ln w="25400">
            <a:solidFill>
              <a:sysClr val="windowText" lastClr="000000"/>
            </a:solidFill>
          </a:ln>
        </c:spPr>
        <c:txPr>
          <a:bodyPr rot="-5400000" vert="horz"/>
          <a:lstStyle/>
          <a:p>
            <a:pPr>
              <a:defRPr/>
            </a:pPr>
            <a:endParaRPr lang="cs-CZ"/>
          </a:p>
        </c:txPr>
        <c:crossAx val="166626048"/>
        <c:crosses val="autoZero"/>
        <c:auto val="1"/>
        <c:lblAlgn val="ctr"/>
        <c:lblOffset val="100"/>
      </c:catAx>
      <c:valAx>
        <c:axId val="166626048"/>
        <c:scaling>
          <c:orientation val="minMax"/>
        </c:scaling>
        <c:axPos val="l"/>
        <c:majorGridlines/>
        <c:numFmt formatCode="#,##0" sourceLinked="1"/>
        <c:majorTickMark val="none"/>
        <c:tickLblPos val="nextTo"/>
        <c:spPr>
          <a:ln w="25400">
            <a:solidFill>
              <a:schemeClr val="tx1"/>
            </a:solidFill>
          </a:ln>
        </c:spPr>
        <c:crossAx val="153533440"/>
        <c:crosses val="autoZero"/>
        <c:crossBetween val="between"/>
      </c:valAx>
    </c:plotArea>
    <c:legend>
      <c:legendPos val="b"/>
      <c:layout/>
    </c:legend>
    <c:plotVisOnly val="1"/>
    <c:dispBlanksAs val="gap"/>
  </c:chart>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cs-CZ"/>
  <c:chart>
    <c:title>
      <c:tx>
        <c:rich>
          <a:bodyPr/>
          <a:lstStyle/>
          <a:p>
            <a:pPr>
              <a:defRPr/>
            </a:pPr>
            <a:r>
              <a:rPr lang="cs-CZ" dirty="0" smtClean="0"/>
              <a:t>Ostrava</a:t>
            </a:r>
            <a:endParaRPr lang="cs-CZ" dirty="0"/>
          </a:p>
        </c:rich>
      </c:tx>
      <c:layout/>
    </c:title>
    <c:plotArea>
      <c:layout/>
      <c:barChart>
        <c:barDir val="col"/>
        <c:grouping val="clustered"/>
        <c:ser>
          <c:idx val="0"/>
          <c:order val="0"/>
          <c:tx>
            <c:strRef>
              <c:f>'List1'!$B$1</c:f>
              <c:strCache>
                <c:ptCount val="1"/>
                <c:pt idx="0">
                  <c:v>1 Kolo </c:v>
                </c:pt>
              </c:strCache>
            </c:strRef>
          </c:tx>
          <c:spPr>
            <a:solidFill>
              <a:srgbClr val="2AFF0D"/>
            </a:solidFill>
          </c:spPr>
          <c:cat>
            <c:strRef>
              <c:f>'List1'!$A$2:$A$11</c:f>
              <c:strCache>
                <c:ptCount val="10"/>
                <c:pt idx="0">
                  <c:v>Kandiadáti celkem</c:v>
                </c:pt>
                <c:pt idx="1">
                  <c:v>Roithová</c:v>
                </c:pt>
                <c:pt idx="2">
                  <c:v>Fischer</c:v>
                </c:pt>
                <c:pt idx="3">
                  <c:v>Bobošíková</c:v>
                </c:pt>
                <c:pt idx="4">
                  <c:v>Fischerová</c:v>
                </c:pt>
                <c:pt idx="5">
                  <c:v>Sobotka</c:v>
                </c:pt>
                <c:pt idx="6">
                  <c:v>Zeman</c:v>
                </c:pt>
                <c:pt idx="7">
                  <c:v>Franz</c:v>
                </c:pt>
                <c:pt idx="8">
                  <c:v>Diensbier</c:v>
                </c:pt>
                <c:pt idx="9">
                  <c:v>Shwarzenberg</c:v>
                </c:pt>
              </c:strCache>
            </c:strRef>
          </c:cat>
          <c:val>
            <c:numRef>
              <c:f>'List1'!$B$2:$B$11</c:f>
              <c:numCache>
                <c:formatCode>#,##0</c:formatCode>
                <c:ptCount val="10"/>
                <c:pt idx="0">
                  <c:v>128419</c:v>
                </c:pt>
                <c:pt idx="1">
                  <c:v>5566</c:v>
                </c:pt>
                <c:pt idx="2">
                  <c:v>20759</c:v>
                </c:pt>
                <c:pt idx="3">
                  <c:v>3158</c:v>
                </c:pt>
                <c:pt idx="4">
                  <c:v>4240</c:v>
                </c:pt>
                <c:pt idx="5">
                  <c:v>2416</c:v>
                </c:pt>
                <c:pt idx="6">
                  <c:v>37384</c:v>
                </c:pt>
                <c:pt idx="7">
                  <c:v>8418</c:v>
                </c:pt>
                <c:pt idx="8">
                  <c:v>23364</c:v>
                </c:pt>
                <c:pt idx="9">
                  <c:v>23114</c:v>
                </c:pt>
              </c:numCache>
            </c:numRef>
          </c:val>
        </c:ser>
        <c:ser>
          <c:idx val="1"/>
          <c:order val="1"/>
          <c:tx>
            <c:strRef>
              <c:f>'List1'!$C$1</c:f>
              <c:strCache>
                <c:ptCount val="1"/>
                <c:pt idx="0">
                  <c:v>2 Kolo</c:v>
                </c:pt>
              </c:strCache>
            </c:strRef>
          </c:tx>
          <c:spPr>
            <a:solidFill>
              <a:srgbClr val="0A0399"/>
            </a:solidFill>
          </c:spPr>
          <c:cat>
            <c:strRef>
              <c:f>'List1'!$A$2:$A$11</c:f>
              <c:strCache>
                <c:ptCount val="10"/>
                <c:pt idx="0">
                  <c:v>Kandiadáti celkem</c:v>
                </c:pt>
                <c:pt idx="1">
                  <c:v>Roithová</c:v>
                </c:pt>
                <c:pt idx="2">
                  <c:v>Fischer</c:v>
                </c:pt>
                <c:pt idx="3">
                  <c:v>Bobošíková</c:v>
                </c:pt>
                <c:pt idx="4">
                  <c:v>Fischerová</c:v>
                </c:pt>
                <c:pt idx="5">
                  <c:v>Sobotka</c:v>
                </c:pt>
                <c:pt idx="6">
                  <c:v>Zeman</c:v>
                </c:pt>
                <c:pt idx="7">
                  <c:v>Franz</c:v>
                </c:pt>
                <c:pt idx="8">
                  <c:v>Diensbier</c:v>
                </c:pt>
                <c:pt idx="9">
                  <c:v>Shwarzenberg</c:v>
                </c:pt>
              </c:strCache>
            </c:strRef>
          </c:cat>
          <c:val>
            <c:numRef>
              <c:f>'List1'!$C$2:$C$11</c:f>
              <c:numCache>
                <c:formatCode>General</c:formatCode>
                <c:ptCount val="10"/>
                <c:pt idx="0" formatCode="#,##0">
                  <c:v>127004</c:v>
                </c:pt>
                <c:pt idx="6" formatCode="#,##0">
                  <c:v>82635</c:v>
                </c:pt>
                <c:pt idx="9" formatCode="#,##0">
                  <c:v>44369</c:v>
                </c:pt>
              </c:numCache>
            </c:numRef>
          </c:val>
        </c:ser>
        <c:dLbls/>
        <c:gapWidth val="75"/>
        <c:overlap val="-25"/>
        <c:axId val="171466752"/>
        <c:axId val="171468288"/>
      </c:barChart>
      <c:catAx>
        <c:axId val="171466752"/>
        <c:scaling>
          <c:orientation val="minMax"/>
        </c:scaling>
        <c:axPos val="b"/>
        <c:majorGridlines/>
        <c:majorTickMark val="none"/>
        <c:tickLblPos val="nextTo"/>
        <c:spPr>
          <a:ln w="25400">
            <a:solidFill>
              <a:sysClr val="windowText" lastClr="000000"/>
            </a:solidFill>
          </a:ln>
        </c:spPr>
        <c:txPr>
          <a:bodyPr rot="-5400000" vert="horz"/>
          <a:lstStyle/>
          <a:p>
            <a:pPr>
              <a:defRPr/>
            </a:pPr>
            <a:endParaRPr lang="cs-CZ"/>
          </a:p>
        </c:txPr>
        <c:crossAx val="171468288"/>
        <c:crosses val="autoZero"/>
        <c:auto val="1"/>
        <c:lblAlgn val="ctr"/>
        <c:lblOffset val="100"/>
      </c:catAx>
      <c:valAx>
        <c:axId val="171468288"/>
        <c:scaling>
          <c:orientation val="minMax"/>
        </c:scaling>
        <c:axPos val="l"/>
        <c:majorGridlines/>
        <c:numFmt formatCode="#,##0" sourceLinked="1"/>
        <c:majorTickMark val="none"/>
        <c:tickLblPos val="nextTo"/>
        <c:spPr>
          <a:ln w="25400">
            <a:solidFill>
              <a:schemeClr val="tx1"/>
            </a:solidFill>
          </a:ln>
        </c:spPr>
        <c:crossAx val="171466752"/>
        <c:crosses val="autoZero"/>
        <c:crossBetween val="between"/>
      </c:valAx>
    </c:plotArea>
    <c:legend>
      <c:legendPos val="b"/>
      <c:layout/>
    </c:legend>
    <c:plotVisOnly val="1"/>
    <c:dispBlanksAs val="gap"/>
  </c:chart>
  <c:spPr>
    <a:noFill/>
    <a:ln w="19050">
      <a:noFill/>
    </a:ln>
  </c:spPr>
  <c:externalData r:id="rId1"/>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338E2E8-0408-405C-9850-9D1DC5F27FB8}" type="datetimeFigureOut">
              <a:rPr lang="cs-CZ" smtClean="0"/>
              <a:pPr/>
              <a:t>16.3.2014</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9A86AE4-6429-4E15-AF10-6E2533D55DE0}" type="slidenum">
              <a:rPr lang="cs-CZ" smtClean="0"/>
              <a:pPr/>
              <a:t>‹#›</a:t>
            </a:fld>
            <a:endParaRPr lang="cs-CZ"/>
          </a:p>
        </p:txBody>
      </p:sp>
    </p:spTree>
    <p:extLst>
      <p:ext uri="{BB962C8B-B14F-4D97-AF65-F5344CB8AC3E}">
        <p14:creationId xmlns:p14="http://schemas.microsoft.com/office/powerpoint/2010/main" xmlns="" val="30224313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998323-216D-4AA5-9564-7F3386B6015E}" type="datetimeFigureOut">
              <a:rPr lang="cs-CZ" smtClean="0"/>
              <a:pPr/>
              <a:t>16.3.2014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816AA1-F28D-4C27-B854-4D9ABF27DBEC}" type="slidenum">
              <a:rPr lang="cs-CZ" smtClean="0"/>
              <a:pPr/>
              <a:t>‹#›</a:t>
            </a:fld>
            <a:endParaRPr lang="cs-CZ"/>
          </a:p>
        </p:txBody>
      </p:sp>
    </p:spTree>
    <p:extLst>
      <p:ext uri="{BB962C8B-B14F-4D97-AF65-F5344CB8AC3E}">
        <p14:creationId xmlns:p14="http://schemas.microsoft.com/office/powerpoint/2010/main" xmlns="" val="1020233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FD816AA1-F28D-4C27-B854-4D9ABF27DBEC}" type="slidenum">
              <a:rPr lang="cs-CZ" smtClean="0"/>
              <a:pPr/>
              <a:t>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54FEE846-B59B-4E5D-9F4A-1F3AC831E818}" type="datetimeFigureOut">
              <a:rPr lang="cs-CZ" smtClean="0"/>
              <a:pPr/>
              <a:t>16.3.2014</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4FEE846-B59B-4E5D-9F4A-1F3AC831E818}"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54FEE846-B59B-4E5D-9F4A-1F3AC831E818}"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54FEE846-B59B-4E5D-9F4A-1F3AC831E818}" type="datetimeFigureOut">
              <a:rPr lang="cs-CZ" smtClean="0"/>
              <a:pPr/>
              <a:t>16.3.2014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54FEE846-B59B-4E5D-9F4A-1F3AC831E818}" type="datetimeFigureOut">
              <a:rPr lang="cs-CZ" smtClean="0"/>
              <a:pPr/>
              <a:t>16.3.2014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54FEE846-B59B-4E5D-9F4A-1F3AC831E818}" type="datetimeFigureOut">
              <a:rPr lang="cs-CZ" smtClean="0"/>
              <a:pPr/>
              <a:t>16.3.2014</a:t>
            </a:fld>
            <a:endParaRPr lang="cs-CZ"/>
          </a:p>
        </p:txBody>
      </p:sp>
      <p:sp>
        <p:nvSpPr>
          <p:cNvPr id="8" name="Zástupný symbol pro číslo snímku 7"/>
          <p:cNvSpPr>
            <a:spLocks noGrp="1"/>
          </p:cNvSpPr>
          <p:nvPr>
            <p:ph type="sldNum" sz="quarter" idx="11"/>
          </p:nvPr>
        </p:nvSpPr>
        <p:spPr/>
        <p:txBody>
          <a:bodyPr/>
          <a:lstStyle/>
          <a:p>
            <a:fld id="{46D8A745-A320-41D5-AEC6-EB787EA9B675}" type="slidenum">
              <a:rPr lang="cs-CZ" smtClean="0"/>
              <a:pPr/>
              <a:t>‹#›</a:t>
            </a:fld>
            <a:endParaRPr lang="cs-CZ"/>
          </a:p>
        </p:txBody>
      </p:sp>
      <p:sp>
        <p:nvSpPr>
          <p:cNvPr id="9" name="Zástupný symbol pro zápatí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4FEE846-B59B-4E5D-9F4A-1F3AC831E818}" type="datetimeFigureOut">
              <a:rPr lang="cs-CZ" smtClean="0"/>
              <a:pPr/>
              <a:t>16.3.2014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54FEE846-B59B-4E5D-9F4A-1F3AC831E818}" type="datetimeFigureOut">
              <a:rPr lang="cs-CZ" smtClean="0"/>
              <a:pPr/>
              <a:t>16.3.2014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156448" y="6422064"/>
            <a:ext cx="762000" cy="365125"/>
          </a:xfrm>
        </p:spPr>
        <p:txBody>
          <a:bodyPr/>
          <a:lstStyle/>
          <a:p>
            <a:fld id="{46D8A745-A320-41D5-AEC6-EB787EA9B67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54FEE846-B59B-4E5D-9F4A-1F3AC831E818}" type="datetimeFigureOut">
              <a:rPr lang="cs-CZ" smtClean="0"/>
              <a:pPr/>
              <a:t>16.3.2014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4FEE846-B59B-4E5D-9F4A-1F3AC831E818}"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4FEE846-B59B-4E5D-9F4A-1F3AC831E818}" type="datetimeFigureOut">
              <a:rPr lang="cs-CZ" smtClean="0"/>
              <a:pPr/>
              <a:t>16.3.2014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8A745-A320-41D5-AEC6-EB787EA9B67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54FEE846-B59B-4E5D-9F4A-1F3AC831E818}" type="datetimeFigureOut">
              <a:rPr lang="cs-CZ" smtClean="0"/>
              <a:pPr/>
              <a:t>16.3.2014</a:t>
            </a:fld>
            <a:endParaRPr lang="cs-CZ"/>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46D8A745-A320-41D5-AEC6-EB787EA9B67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8" descr="Popis: http://www.zssvat.cz/wp-content/uploads/2010/10/logo-eu-2.png"/>
          <p:cNvPicPr>
            <a:picLocks noChangeAspect="1" noChangeArrowheads="1"/>
          </p:cNvPicPr>
          <p:nvPr/>
        </p:nvPicPr>
        <p:blipFill>
          <a:blip r:embed="rId3" cstate="print"/>
          <a:srcRect/>
          <a:stretch>
            <a:fillRect/>
          </a:stretch>
        </p:blipFill>
        <p:spPr bwMode="auto">
          <a:xfrm>
            <a:off x="1115616" y="332656"/>
            <a:ext cx="6865796" cy="1540985"/>
          </a:xfrm>
          <a:prstGeom prst="rect">
            <a:avLst/>
          </a:prstGeom>
          <a:noFill/>
          <a:ln w="9525">
            <a:noFill/>
            <a:miter lim="800000"/>
            <a:headEnd/>
            <a:tailEnd/>
          </a:ln>
        </p:spPr>
      </p:pic>
      <p:sp>
        <p:nvSpPr>
          <p:cNvPr id="13313" name="Rectangle 1"/>
          <p:cNvSpPr>
            <a:spLocks noChangeArrowheads="1"/>
          </p:cNvSpPr>
          <p:nvPr/>
        </p:nvSpPr>
        <p:spPr bwMode="auto">
          <a:xfrm>
            <a:off x="179512" y="1778333"/>
            <a:ext cx="8784976" cy="43704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2200" b="1" i="0" u="none" strike="noStrike" cap="none" normalizeH="0" baseline="0" dirty="0" smtClean="0">
                <a:ln>
                  <a:noFill/>
                </a:ln>
                <a:solidFill>
                  <a:srgbClr val="FF0000"/>
                </a:solidFill>
                <a:effectLst/>
                <a:latin typeface="Calibri" pitchFamily="34" charset="0"/>
                <a:ea typeface="Calibri" pitchFamily="34" charset="0"/>
                <a:cs typeface="Times New Roman" pitchFamily="18" charset="0"/>
              </a:rPr>
              <a:t>Střední průmyslová škola elektrotechnická a informačních technologií Brno</a:t>
            </a:r>
            <a:endParaRPr kumimoji="0" lang="cs-CZ" sz="2200" b="0" i="0" u="none" strike="noStrike" cap="none" normalizeH="0" baseline="0" dirty="0" smtClean="0">
              <a:ln>
                <a:noFill/>
              </a:ln>
              <a:solidFill>
                <a:srgbClr val="FF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Číslo a název projektu: </a:t>
            </a:r>
            <a:r>
              <a:rPr kumimoji="0" lang="cs-CZ" b="1" i="0" u="none" strike="noStrike" cap="none" normalizeH="0" baseline="0" dirty="0" smtClean="0">
                <a:ln>
                  <a:noFill/>
                </a:ln>
                <a:solidFill>
                  <a:srgbClr val="FF0000"/>
                </a:solidFill>
                <a:effectLst/>
                <a:latin typeface="Calibri" pitchFamily="34" charset="0"/>
                <a:ea typeface="Calibri" pitchFamily="34" charset="0"/>
                <a:cs typeface="Times New Roman" pitchFamily="18" charset="0"/>
              </a:rPr>
              <a:t>CZ.1.07/1.5.00/34.0521 – Investice do vzdělání nesou nejvyšší úrok</a:t>
            </a:r>
            <a:endParaRPr kumimoji="0" lang="cs-CZ" b="0" i="0" u="none" strike="noStrike" cap="none" normalizeH="0" baseline="0" dirty="0" smtClean="0">
              <a:ln>
                <a:noFill/>
              </a:ln>
              <a:solidFill>
                <a:srgbClr val="FF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Autor:		Mgr. Zdeňka</a:t>
            </a:r>
            <a:r>
              <a:rPr kumimoji="0" lang="cs-CZ" b="0" i="0" u="none" strike="noStrike" cap="none" normalizeH="0" dirty="0" smtClean="0">
                <a:ln>
                  <a:noFill/>
                </a:ln>
                <a:solidFill>
                  <a:schemeClr val="tx1"/>
                </a:solidFill>
                <a:effectLst/>
                <a:latin typeface="Calibri" pitchFamily="34" charset="0"/>
                <a:ea typeface="Calibri" pitchFamily="34" charset="0"/>
                <a:cs typeface="Times New Roman" pitchFamily="18" charset="0"/>
              </a:rPr>
              <a:t> </a:t>
            </a:r>
            <a:r>
              <a:rPr kumimoji="0" lang="cs-CZ" b="0" i="0" u="none" strike="noStrike" cap="none" normalizeH="0" dirty="0" err="1" smtClean="0">
                <a:ln>
                  <a:noFill/>
                </a:ln>
                <a:solidFill>
                  <a:schemeClr val="tx1"/>
                </a:solidFill>
                <a:effectLst/>
                <a:latin typeface="Calibri" pitchFamily="34" charset="0"/>
                <a:ea typeface="Calibri" pitchFamily="34" charset="0"/>
                <a:cs typeface="Times New Roman" pitchFamily="18" charset="0"/>
              </a:rPr>
              <a:t>Eklová</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Tematická sada: 	</a:t>
            </a:r>
            <a:r>
              <a:rPr lang="cs-CZ" b="1" dirty="0" smtClean="0">
                <a:latin typeface="Calibri" pitchFamily="34" charset="0"/>
                <a:ea typeface="Calibri" pitchFamily="34" charset="0"/>
                <a:cs typeface="Times New Roman" pitchFamily="18" charset="0"/>
              </a:rPr>
              <a:t>Závislosti, vztahy a práce s daty</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Téma:		</a:t>
            </a:r>
            <a:r>
              <a:rPr lang="cs-CZ" dirty="0" smtClean="0">
                <a:latin typeface="Calibri" pitchFamily="34" charset="0"/>
                <a:ea typeface="Calibri" pitchFamily="34" charset="0"/>
                <a:cs typeface="Times New Roman" pitchFamily="18" charset="0"/>
              </a:rPr>
              <a:t>Úvod do statistiky</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Číslo materiálu:	</a:t>
            </a:r>
            <a:r>
              <a:rPr lang="cs-CZ" sz="1600" dirty="0" smtClean="0">
                <a:latin typeface="Calibri" pitchFamily="34" charset="0"/>
                <a:ea typeface="Calibri" pitchFamily="34" charset="0"/>
                <a:cs typeface="Times New Roman" pitchFamily="18" charset="0"/>
              </a:rPr>
              <a:t>VY_42_INOVACE_03_1_EKZD</a:t>
            </a:r>
            <a:endParaRPr kumimoji="0" lang="cs-CZ"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p>
            <a:pPr lvl="0" eaLnBrk="0" fontAlgn="base" hangingPunct="0">
              <a:spcBef>
                <a:spcPct val="0"/>
              </a:spcBef>
              <a:spcAft>
                <a:spcPct val="0"/>
              </a:spcAft>
            </a:pPr>
            <a:r>
              <a:rPr lang="cs-CZ" dirty="0" smtClean="0">
                <a:latin typeface="Calibri" pitchFamily="34" charset="0"/>
                <a:ea typeface="Calibri" pitchFamily="34" charset="0"/>
                <a:cs typeface="Times New Roman" pitchFamily="18" charset="0"/>
              </a:rPr>
              <a:t>Anotace: Materiál obsahuje přehled základních pojmů a vzorců používaných při statistických         	měřeních, zpracování statistického šetření do tabulky a grafické znázornění 	statistických dat. Je doplněn o vzorové výpočty včetně příkladů na procvičování.</a:t>
            </a:r>
          </a:p>
          <a:p>
            <a:pPr lvl="0" eaLnBrk="0" fontAlgn="base" hangingPunct="0">
              <a:spcBef>
                <a:spcPct val="0"/>
              </a:spcBef>
              <a:spcAft>
                <a:spcPct val="0"/>
              </a:spcAft>
            </a:pPr>
            <a:r>
              <a:rPr lang="cs-CZ" dirty="0" smtClean="0">
                <a:latin typeface="Calibri" pitchFamily="34" charset="0"/>
                <a:ea typeface="Calibri" pitchFamily="34" charset="0"/>
                <a:cs typeface="Times New Roman" pitchFamily="18" charset="0"/>
              </a:rPr>
              <a:t>	Je určen pro studenty třetích a čtvrtých ročníků středních škol.</a:t>
            </a:r>
          </a:p>
          <a:p>
            <a:pPr lvl="0" eaLnBrk="0" fontAlgn="base" hangingPunct="0">
              <a:spcBef>
                <a:spcPct val="0"/>
              </a:spcBef>
              <a:spcAft>
                <a:spcPct val="0"/>
              </a:spcAft>
            </a:pPr>
            <a:endParaRPr lang="cs-CZ" dirty="0" smtClean="0">
              <a:latin typeface="Calibri" pitchFamily="34" charset="0"/>
              <a:ea typeface="Calibri" pitchFamily="34" charset="0"/>
              <a:cs typeface="Times New Roman" pitchFamily="18" charset="0"/>
            </a:endParaRPr>
          </a:p>
          <a:p>
            <a:pPr lvl="0" eaLnBrk="0" fontAlgn="base" hangingPunct="0">
              <a:spcBef>
                <a:spcPct val="0"/>
              </a:spcBef>
              <a:spcAft>
                <a:spcPct val="0"/>
              </a:spcAft>
            </a:pPr>
            <a:r>
              <a:rPr lang="cs-CZ" dirty="0" smtClean="0">
                <a:latin typeface="Calibri" pitchFamily="34" charset="0"/>
                <a:cs typeface="Times New Roman" pitchFamily="18" charset="0"/>
              </a:rPr>
              <a:t>Pomůcky: Kalkulačky, rýsovací </a:t>
            </a:r>
            <a:r>
              <a:rPr lang="cs-CZ" dirty="0" smtClean="0">
                <a:latin typeface="Calibri" pitchFamily="34" charset="0"/>
                <a:cs typeface="Times New Roman" pitchFamily="18" charset="0"/>
              </a:rPr>
              <a:t>potřeby</a:t>
            </a:r>
            <a:endParaRPr kumimoji="0" lang="cs-CZ"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spd="med">
    <p:newsflash/>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1403648" y="2276872"/>
            <a:ext cx="7467600" cy="940966"/>
          </a:xfrm>
        </p:spPr>
        <p:txBody>
          <a:bodyPr>
            <a:normAutofit fontScale="90000"/>
          </a:bodyPr>
          <a:lstStyle/>
          <a:p>
            <a:r>
              <a:rPr lang="cs-CZ" sz="7300" b="1" dirty="0" smtClean="0">
                <a:latin typeface="Calibri" pitchFamily="34" charset="0"/>
              </a:rPr>
              <a:t>Úvod do statistiky</a:t>
            </a:r>
            <a:endParaRPr lang="cs-CZ" sz="2700" b="1" dirty="0">
              <a:latin typeface="Calibri" pitchFamily="34" charset="0"/>
            </a:endParaRPr>
          </a:p>
        </p:txBody>
      </p:sp>
      <p:sp>
        <p:nvSpPr>
          <p:cNvPr id="4" name="Nadpis 6"/>
          <p:cNvSpPr txBox="1">
            <a:spLocks/>
          </p:cNvSpPr>
          <p:nvPr/>
        </p:nvSpPr>
        <p:spPr>
          <a:xfrm>
            <a:off x="3059832" y="3212976"/>
            <a:ext cx="3168352" cy="724942"/>
          </a:xfrm>
          <a:prstGeom prst="rect">
            <a:avLst/>
          </a:prstGeom>
        </p:spPr>
        <p:txBody>
          <a:bodyPr vert="horz" lIns="45720" rIns="45720" anchor="ctr">
            <a:normAutofit fontScale="975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000" b="1" i="0" u="none" strike="noStrike" kern="1200" cap="none" spc="0" normalizeH="0" baseline="0" noProof="0" dirty="0" smtClean="0">
                <a:ln>
                  <a:noFill/>
                </a:ln>
                <a:solidFill>
                  <a:schemeClr val="tx1"/>
                </a:solidFill>
                <a:effectLst/>
                <a:uLnTx/>
                <a:uFillTx/>
                <a:latin typeface="Calibri" pitchFamily="34" charset="0"/>
                <a:ea typeface="+mj-ea"/>
                <a:cs typeface="+mj-cs"/>
              </a:rPr>
              <a:t>práce s daty</a:t>
            </a:r>
            <a:endParaRPr kumimoji="0" lang="cs-CZ" sz="4000" b="1" i="0" u="none" strike="noStrike" kern="1200" cap="none" spc="0" normalizeH="0" baseline="0" noProof="0" dirty="0">
              <a:ln>
                <a:noFill/>
              </a:ln>
              <a:solidFill>
                <a:schemeClr val="tx1"/>
              </a:solidFill>
              <a:effectLst/>
              <a:uLnTx/>
              <a:uFillTx/>
              <a:latin typeface="Calibri" pitchFamily="34" charset="0"/>
              <a:ea typeface="+mj-ea"/>
              <a:cs typeface="+mj-cs"/>
            </a:endParaRPr>
          </a:p>
        </p:txBody>
      </p:sp>
    </p:spTree>
  </p:cSld>
  <p:clrMapOvr>
    <a:masterClrMapping/>
  </p:clrMapOvr>
  <p:transition>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Motivační článek:</a:t>
            </a:r>
            <a:r>
              <a:rPr lang="cs-CZ" sz="2800" dirty="0" smtClean="0"/>
              <a:t/>
            </a:r>
            <a:br>
              <a:rPr lang="cs-CZ" sz="2800" dirty="0" smtClean="0"/>
            </a:br>
            <a:endParaRPr lang="cs-CZ" sz="2700" b="1" dirty="0">
              <a:latin typeface="Calibri" pitchFamily="34" charset="0"/>
            </a:endParaRPr>
          </a:p>
        </p:txBody>
      </p:sp>
      <p:sp>
        <p:nvSpPr>
          <p:cNvPr id="4" name="Nadpis 6"/>
          <p:cNvSpPr txBox="1">
            <a:spLocks/>
          </p:cNvSpPr>
          <p:nvPr/>
        </p:nvSpPr>
        <p:spPr>
          <a:xfrm>
            <a:off x="323528" y="1052736"/>
            <a:ext cx="7848872" cy="5040560"/>
          </a:xfrm>
          <a:prstGeom prst="rect">
            <a:avLst/>
          </a:prstGeom>
        </p:spPr>
        <p:txBody>
          <a:bodyPr vert="horz" lIns="45720" rIns="45720" anchor="t">
            <a:normAutofit fontScale="97500"/>
          </a:bodyPr>
          <a:lstStyle/>
          <a:p>
            <a:pPr>
              <a:spcBef>
                <a:spcPct val="0"/>
              </a:spcBef>
            </a:pPr>
            <a:r>
              <a:rPr lang="cs-CZ" sz="2500" dirty="0" smtClean="0"/>
              <a:t>	Český statistický úřad poskytuje informace o státní ekonomice, pohybu osob, srovnání se zahraničím, vědě a výzkumu. </a:t>
            </a:r>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endParaRPr lang="cs-CZ" sz="1400" dirty="0" smtClean="0"/>
          </a:p>
          <a:p>
            <a:pPr>
              <a:spcBef>
                <a:spcPct val="0"/>
              </a:spcBef>
            </a:pPr>
            <a:r>
              <a:rPr lang="cs-CZ" sz="3300" dirty="0" smtClean="0"/>
              <a:t>	</a:t>
            </a:r>
            <a:r>
              <a:rPr lang="cs-CZ" sz="2500" dirty="0" smtClean="0"/>
              <a:t>Z jejich stránek vybíráme statisticky zpracované platné hlasy pro kandidáty ve volbě prezidenta republiky 2013 ve městě Brně a Ostravě.</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cs-CZ" sz="4000" b="1" i="0" u="none" strike="noStrike" kern="1200" cap="none" spc="0" normalizeH="0" baseline="0" noProof="0" dirty="0">
              <a:ln>
                <a:noFill/>
              </a:ln>
              <a:solidFill>
                <a:schemeClr val="tx1"/>
              </a:solidFill>
              <a:effectLst/>
              <a:uLnTx/>
              <a:uFillTx/>
              <a:latin typeface="Calibri" pitchFamily="34" charset="0"/>
              <a:ea typeface="+mj-ea"/>
              <a:cs typeface="+mj-cs"/>
            </a:endParaRPr>
          </a:p>
        </p:txBody>
      </p:sp>
      <p:pic>
        <p:nvPicPr>
          <p:cNvPr id="5" name="Obrázek 4" descr="http://getfile8.posterous.com/getfile/files.posterous.com/temp-2012-02-22/hhoHyrfgkAiAccpcfIAidenhpobsvFJwccfHgFCJwrhrzjrtgxvisFBHuxAE/statistika.jpeg.scaled500.jpg"/>
          <p:cNvPicPr/>
          <p:nvPr/>
        </p:nvPicPr>
        <p:blipFill>
          <a:blip r:embed="rId2" cstate="print">
            <a:lum bright="-13000"/>
          </a:blip>
          <a:srcRect/>
          <a:stretch>
            <a:fillRect/>
          </a:stretch>
        </p:blipFill>
        <p:spPr bwMode="auto">
          <a:xfrm>
            <a:off x="2663788" y="2089357"/>
            <a:ext cx="3816424" cy="2679286"/>
          </a:xfrm>
          <a:prstGeom prst="rect">
            <a:avLst/>
          </a:prstGeom>
          <a:noFill/>
        </p:spPr>
      </p:pic>
    </p:spTree>
  </p:cSld>
  <p:clrMapOvr>
    <a:masterClrMapping/>
  </p:clrMapOvr>
  <p:transition>
    <p:pull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Obrázek 13"/>
          <p:cNvPicPr/>
          <p:nvPr/>
        </p:nvPicPr>
        <p:blipFill>
          <a:blip r:embed="rId2" cstate="print"/>
          <a:srcRect t="4167"/>
          <a:stretch>
            <a:fillRect/>
          </a:stretch>
        </p:blipFill>
        <p:spPr bwMode="auto">
          <a:xfrm>
            <a:off x="251520" y="1844824"/>
            <a:ext cx="5472608" cy="3456384"/>
          </a:xfrm>
          <a:prstGeom prst="rect">
            <a:avLst/>
          </a:prstGeom>
          <a:noFill/>
          <a:ln w="9525">
            <a:noFill/>
            <a:miter lim="800000"/>
            <a:headEnd/>
            <a:tailEnd/>
          </a:ln>
        </p:spPr>
      </p:pic>
      <p:graphicFrame>
        <p:nvGraphicFramePr>
          <p:cNvPr id="13" name="Graf 12"/>
          <p:cNvGraphicFramePr/>
          <p:nvPr/>
        </p:nvGraphicFramePr>
        <p:xfrm>
          <a:off x="5796136" y="404663"/>
          <a:ext cx="3096344" cy="6380449"/>
        </p:xfrm>
        <a:graphic>
          <a:graphicData uri="http://schemas.openxmlformats.org/drawingml/2006/chart">
            <c:chart xmlns:c="http://schemas.openxmlformats.org/drawingml/2006/chart" xmlns:r="http://schemas.openxmlformats.org/officeDocument/2006/relationships" r:id="rId3"/>
          </a:graphicData>
        </a:graphic>
      </p:graphicFrame>
      <p:sp>
        <p:nvSpPr>
          <p:cNvPr id="11" name="Nadpis 6"/>
          <p:cNvSpPr>
            <a:spLocks noGrp="1"/>
          </p:cNvSpPr>
          <p:nvPr>
            <p:ph type="title"/>
          </p:nvPr>
        </p:nvSpPr>
        <p:spPr>
          <a:xfrm>
            <a:off x="179512" y="404664"/>
            <a:ext cx="5328592" cy="1800200"/>
          </a:xfrm>
        </p:spPr>
        <p:txBody>
          <a:bodyPr>
            <a:normAutofit/>
          </a:bodyPr>
          <a:lstStyle/>
          <a:p>
            <a:r>
              <a:rPr lang="cs-CZ" sz="2700" b="1" dirty="0" smtClean="0">
                <a:latin typeface="+mn-lt"/>
              </a:rPr>
              <a:t>Platné hlasy pro kandidáty ve volbě prezidenta republiky 2013 ve městě Brně</a:t>
            </a:r>
            <a:r>
              <a:rPr lang="cs-CZ" sz="2800" dirty="0" smtClean="0"/>
              <a:t/>
            </a:r>
            <a:br>
              <a:rPr lang="cs-CZ" sz="2800" dirty="0" smtClean="0"/>
            </a:br>
            <a:endParaRPr lang="cs-CZ" sz="2700" b="1" dirty="0">
              <a:latin typeface="Calibri" pitchFamily="34" charset="0"/>
            </a:endParaRPr>
          </a:p>
        </p:txBody>
      </p:sp>
    </p:spTree>
  </p:cSld>
  <p:clrMapOvr>
    <a:masterClrMapping/>
  </p:clrMapOvr>
  <p:transition>
    <p:push/>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Graf 9"/>
          <p:cNvGraphicFramePr/>
          <p:nvPr/>
        </p:nvGraphicFramePr>
        <p:xfrm>
          <a:off x="5796136" y="404664"/>
          <a:ext cx="3096344" cy="6387075"/>
        </p:xfrm>
        <a:graphic>
          <a:graphicData uri="http://schemas.openxmlformats.org/drawingml/2006/chart">
            <c:chart xmlns:c="http://schemas.openxmlformats.org/drawingml/2006/chart" xmlns:r="http://schemas.openxmlformats.org/officeDocument/2006/relationships" r:id="rId2"/>
          </a:graphicData>
        </a:graphic>
      </p:graphicFrame>
      <p:sp>
        <p:nvSpPr>
          <p:cNvPr id="11" name="Nadpis 6"/>
          <p:cNvSpPr>
            <a:spLocks noGrp="1"/>
          </p:cNvSpPr>
          <p:nvPr>
            <p:ph type="title"/>
          </p:nvPr>
        </p:nvSpPr>
        <p:spPr>
          <a:xfrm>
            <a:off x="179512" y="404664"/>
            <a:ext cx="5328592" cy="1800200"/>
          </a:xfrm>
        </p:spPr>
        <p:txBody>
          <a:bodyPr>
            <a:normAutofit/>
          </a:bodyPr>
          <a:lstStyle/>
          <a:p>
            <a:r>
              <a:rPr lang="cs-CZ" sz="2700" b="1" dirty="0" smtClean="0">
                <a:latin typeface="+mn-lt"/>
              </a:rPr>
              <a:t>Platné hlasy pro kandidáty ve volbě prezidenta republiky 2013 ve městě Ostravě</a:t>
            </a:r>
            <a:r>
              <a:rPr lang="cs-CZ" sz="2800" dirty="0" smtClean="0"/>
              <a:t/>
            </a:r>
            <a:br>
              <a:rPr lang="cs-CZ" sz="2800" dirty="0" smtClean="0"/>
            </a:br>
            <a:endParaRPr lang="cs-CZ" sz="2700" b="1" dirty="0">
              <a:latin typeface="Calibri" pitchFamily="34" charset="0"/>
            </a:endParaRPr>
          </a:p>
        </p:txBody>
      </p:sp>
      <p:pic>
        <p:nvPicPr>
          <p:cNvPr id="12" name="Obrázek 11"/>
          <p:cNvPicPr/>
          <p:nvPr/>
        </p:nvPicPr>
        <p:blipFill>
          <a:blip r:embed="rId3" cstate="print"/>
          <a:srcRect l="609"/>
          <a:stretch>
            <a:fillRect/>
          </a:stretch>
        </p:blipFill>
        <p:spPr bwMode="auto">
          <a:xfrm>
            <a:off x="251520" y="1844824"/>
            <a:ext cx="5472608" cy="3448050"/>
          </a:xfrm>
          <a:prstGeom prst="rect">
            <a:avLst/>
          </a:prstGeom>
          <a:noFill/>
          <a:ln w="9525">
            <a:noFill/>
            <a:miter lim="800000"/>
            <a:headEnd/>
            <a:tailEnd/>
          </a:ln>
        </p:spPr>
      </p:pic>
    </p:spTree>
  </p:cSld>
  <p:clrMapOvr>
    <a:masterClrMapping/>
  </p:clrMapOvr>
  <p:transition>
    <p:pull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Odpovězte na dané otázky</a:t>
            </a:r>
            <a:r>
              <a:rPr lang="cs-CZ" sz="2800" dirty="0" smtClean="0"/>
              <a:t/>
            </a:r>
            <a:br>
              <a:rPr lang="cs-CZ" sz="2800" dirty="0" smtClean="0"/>
            </a:br>
            <a:endParaRPr lang="cs-CZ" sz="2700" b="1" dirty="0">
              <a:latin typeface="Calibri" pitchFamily="34" charset="0"/>
            </a:endParaRPr>
          </a:p>
        </p:txBody>
      </p:sp>
      <p:sp>
        <p:nvSpPr>
          <p:cNvPr id="4" name="Nadpis 6"/>
          <p:cNvSpPr txBox="1">
            <a:spLocks/>
          </p:cNvSpPr>
          <p:nvPr/>
        </p:nvSpPr>
        <p:spPr>
          <a:xfrm>
            <a:off x="323528" y="1052736"/>
            <a:ext cx="8352928" cy="5805264"/>
          </a:xfrm>
          <a:prstGeom prst="rect">
            <a:avLst/>
          </a:prstGeom>
        </p:spPr>
        <p:txBody>
          <a:bodyPr vert="horz" lIns="45720" rIns="45720" anchor="t">
            <a:normAutofit fontScale="97500"/>
          </a:bodyPr>
          <a:lstStyle/>
          <a:p>
            <a:pPr marL="457200" indent="-457200"/>
            <a:r>
              <a:rPr lang="cs-CZ" sz="2400" dirty="0" smtClean="0"/>
              <a:t>a) kolik kandidátů kandidovalo do voleb na prezidenta republiky</a:t>
            </a:r>
          </a:p>
          <a:p>
            <a:pPr marL="457200" indent="-457200"/>
            <a:endParaRPr lang="cs-CZ" sz="2400" dirty="0" smtClean="0"/>
          </a:p>
          <a:p>
            <a:r>
              <a:rPr lang="cs-CZ" sz="2400" dirty="0" smtClean="0"/>
              <a:t>b) kolik voličů přišlo k volbám v Brně v prvním a druhém kole</a:t>
            </a:r>
          </a:p>
          <a:p>
            <a:endParaRPr lang="cs-CZ" sz="2400" dirty="0" smtClean="0"/>
          </a:p>
          <a:p>
            <a:r>
              <a:rPr lang="cs-CZ" sz="2400" dirty="0" smtClean="0"/>
              <a:t>c) kolik voličů přišlo k volbám v Ostravě v prvním a druhém kole</a:t>
            </a:r>
          </a:p>
          <a:p>
            <a:endParaRPr lang="cs-CZ" sz="2400" dirty="0" smtClean="0"/>
          </a:p>
          <a:p>
            <a:r>
              <a:rPr lang="cs-CZ" sz="2400" dirty="0" smtClean="0"/>
              <a:t>d) který z kandidátů vyhrál volby v Brně a kolika hlasy byl volen</a:t>
            </a:r>
          </a:p>
          <a:p>
            <a:endParaRPr lang="cs-CZ" sz="2400" dirty="0" smtClean="0"/>
          </a:p>
          <a:p>
            <a:r>
              <a:rPr lang="cs-CZ" sz="2400" dirty="0" smtClean="0"/>
              <a:t>e) který z kandidátů vyhrál volby v Ostravě a kolika hlasy byl volen</a:t>
            </a:r>
          </a:p>
          <a:p>
            <a:endParaRPr lang="cs-CZ" sz="2400" dirty="0" smtClean="0"/>
          </a:p>
          <a:p>
            <a:r>
              <a:rPr lang="cs-CZ" sz="2400" dirty="0" smtClean="0"/>
              <a:t>f)…</a:t>
            </a:r>
          </a:p>
          <a:p>
            <a:endParaRPr kumimoji="0" lang="cs-CZ" sz="2400" b="1" i="0" u="none" strike="noStrike" kern="1200" cap="none" spc="0" normalizeH="0" baseline="0" noProof="0" dirty="0">
              <a:ln>
                <a:noFill/>
              </a:ln>
              <a:solidFill>
                <a:schemeClr val="tx1"/>
              </a:solidFill>
              <a:effectLst/>
              <a:uLnTx/>
              <a:uFillTx/>
              <a:latin typeface="Calibri" pitchFamily="34" charset="0"/>
              <a:ea typeface="+mj-ea"/>
              <a:cs typeface="+mj-cs"/>
            </a:endParaRPr>
          </a:p>
        </p:txBody>
      </p:sp>
    </p:spTree>
  </p:cSld>
  <p:clrMapOvr>
    <a:masterClrMapping/>
  </p:clrMapOvr>
  <p:transition>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1. Základní statistické pojmy:</a:t>
            </a:r>
            <a:r>
              <a:rPr lang="cs-CZ" sz="2800" dirty="0" smtClean="0"/>
              <a:t/>
            </a:r>
            <a:br>
              <a:rPr lang="cs-CZ" sz="2800" dirty="0" smtClean="0"/>
            </a:br>
            <a:endParaRPr lang="cs-CZ" sz="2700" b="1" dirty="0">
              <a:latin typeface="Calibri" pitchFamily="34" charset="0"/>
            </a:endParaRPr>
          </a:p>
        </p:txBody>
      </p:sp>
      <p:sp>
        <p:nvSpPr>
          <p:cNvPr id="4" name="Nadpis 6"/>
          <p:cNvSpPr txBox="1">
            <a:spLocks/>
          </p:cNvSpPr>
          <p:nvPr/>
        </p:nvSpPr>
        <p:spPr>
          <a:xfrm>
            <a:off x="323528" y="1052736"/>
            <a:ext cx="8352928" cy="5805264"/>
          </a:xfrm>
          <a:prstGeom prst="rect">
            <a:avLst/>
          </a:prstGeom>
        </p:spPr>
        <p:txBody>
          <a:bodyPr vert="horz" lIns="45720" rIns="45720" anchor="t">
            <a:normAutofit fontScale="97500"/>
          </a:bodyPr>
          <a:lstStyle/>
          <a:p>
            <a:r>
              <a:rPr lang="cs-CZ" sz="2100" b="1" u="sng" dirty="0" smtClean="0"/>
              <a:t>Statistický soubor </a:t>
            </a:r>
          </a:p>
          <a:p>
            <a:pPr lvl="4">
              <a:buFont typeface="Arial" pitchFamily="34" charset="0"/>
              <a:buChar char="•"/>
            </a:pPr>
            <a:r>
              <a:rPr lang="cs-CZ" sz="2100" dirty="0" smtClean="0"/>
              <a:t> množina objektů, na kterých se provádí statistické           zjišťování, které mají společné vlastnosti</a:t>
            </a:r>
          </a:p>
          <a:p>
            <a:pPr lvl="4">
              <a:buFont typeface="Arial" pitchFamily="34" charset="0"/>
              <a:buChar char="•"/>
            </a:pPr>
            <a:r>
              <a:rPr lang="cs-CZ" sz="2100" dirty="0" smtClean="0"/>
              <a:t> skupina věcí, osob…</a:t>
            </a:r>
          </a:p>
          <a:p>
            <a:endParaRPr lang="cs-CZ" sz="2100" dirty="0" smtClean="0"/>
          </a:p>
          <a:p>
            <a:r>
              <a:rPr lang="cs-CZ" sz="2100" b="1" u="sng" dirty="0" smtClean="0"/>
              <a:t>Statistická jednotka</a:t>
            </a:r>
          </a:p>
          <a:p>
            <a:pPr lvl="4">
              <a:buFont typeface="Arial" pitchFamily="34" charset="0"/>
              <a:buChar char="•"/>
            </a:pPr>
            <a:r>
              <a:rPr lang="cs-CZ" sz="2100" dirty="0" smtClean="0"/>
              <a:t> každý  prvek statistického souboru</a:t>
            </a:r>
          </a:p>
          <a:p>
            <a:pPr lvl="4">
              <a:buFont typeface="Arial" pitchFamily="34" charset="0"/>
              <a:buChar char="•"/>
            </a:pPr>
            <a:r>
              <a:rPr lang="cs-CZ" sz="2100" dirty="0" smtClean="0"/>
              <a:t> konkrétní osoba, věc</a:t>
            </a:r>
          </a:p>
          <a:p>
            <a:endParaRPr lang="cs-CZ" sz="2100" dirty="0" smtClean="0"/>
          </a:p>
          <a:p>
            <a:r>
              <a:rPr lang="cs-CZ" sz="2100" b="1" u="sng" dirty="0" smtClean="0"/>
              <a:t>Statistický znak</a:t>
            </a:r>
            <a:r>
              <a:rPr lang="cs-CZ" sz="2100" b="1" dirty="0" smtClean="0"/>
              <a:t> „x“ </a:t>
            </a:r>
          </a:p>
          <a:p>
            <a:pPr lvl="4">
              <a:buFont typeface="Arial" pitchFamily="34" charset="0"/>
              <a:buChar char="•"/>
            </a:pPr>
            <a:r>
              <a:rPr lang="cs-CZ" sz="2100" dirty="0" smtClean="0"/>
              <a:t> společné  vlastnosti statistických jednotek</a:t>
            </a:r>
          </a:p>
          <a:p>
            <a:pPr lvl="4">
              <a:buFont typeface="Arial" pitchFamily="34" charset="0"/>
              <a:buChar char="•"/>
            </a:pPr>
            <a:r>
              <a:rPr lang="cs-CZ" sz="2100" dirty="0" smtClean="0"/>
              <a:t> jednotlivé údaje znaku se nazývají hodnoty znaku a značí se  x</a:t>
            </a:r>
            <a:r>
              <a:rPr lang="cs-CZ" sz="2100" baseline="-25000" dirty="0" smtClean="0"/>
              <a:t>1 </a:t>
            </a:r>
            <a:r>
              <a:rPr lang="cs-CZ" sz="2100" dirty="0" smtClean="0"/>
              <a:t>,x</a:t>
            </a:r>
            <a:r>
              <a:rPr lang="cs-CZ" sz="2100" baseline="-25000" dirty="0" smtClean="0"/>
              <a:t>2 </a:t>
            </a:r>
            <a:r>
              <a:rPr lang="cs-CZ" sz="2100" dirty="0" smtClean="0"/>
              <a:t>,…</a:t>
            </a:r>
            <a:r>
              <a:rPr lang="cs-CZ" sz="2100" dirty="0" err="1" smtClean="0"/>
              <a:t>x</a:t>
            </a:r>
            <a:r>
              <a:rPr lang="cs-CZ" sz="2100" baseline="-25000" dirty="0" err="1" smtClean="0"/>
              <a:t>n</a:t>
            </a:r>
            <a:r>
              <a:rPr lang="cs-CZ" sz="2100" dirty="0" smtClean="0"/>
              <a:t>	</a:t>
            </a:r>
          </a:p>
          <a:p>
            <a:pPr lvl="4"/>
            <a:endParaRPr lang="cs-CZ" sz="2100" dirty="0" smtClean="0"/>
          </a:p>
          <a:p>
            <a:r>
              <a:rPr lang="cs-CZ" sz="2100" dirty="0" smtClean="0"/>
              <a:t>	- </a:t>
            </a:r>
            <a:r>
              <a:rPr lang="cs-CZ" sz="2100" b="1" dirty="0" smtClean="0"/>
              <a:t>kvalitativní</a:t>
            </a:r>
            <a:r>
              <a:rPr lang="cs-CZ" sz="2100" dirty="0" smtClean="0"/>
              <a:t>  </a:t>
            </a:r>
            <a:r>
              <a:rPr lang="cs-CZ" sz="2100" b="1" dirty="0" smtClean="0"/>
              <a:t>znak </a:t>
            </a:r>
            <a:r>
              <a:rPr lang="cs-CZ" sz="2100" dirty="0" smtClean="0"/>
              <a:t> 	např. povolání, národnost</a:t>
            </a:r>
          </a:p>
          <a:p>
            <a:r>
              <a:rPr lang="cs-CZ" sz="2100" dirty="0" smtClean="0"/>
              <a:t>			       	 je určena slovním popisem</a:t>
            </a:r>
          </a:p>
          <a:p>
            <a:r>
              <a:rPr lang="cs-CZ" sz="2100" dirty="0" smtClean="0"/>
              <a:t>	</a:t>
            </a:r>
            <a:r>
              <a:rPr lang="cs-CZ" sz="2100" b="1" dirty="0" smtClean="0"/>
              <a:t>- kvantitativní</a:t>
            </a:r>
            <a:r>
              <a:rPr lang="cs-CZ" sz="2100" dirty="0" smtClean="0"/>
              <a:t>  </a:t>
            </a:r>
            <a:r>
              <a:rPr lang="cs-CZ" sz="2100" b="1" dirty="0" smtClean="0"/>
              <a:t>znak</a:t>
            </a:r>
            <a:r>
              <a:rPr lang="cs-CZ" sz="2100" dirty="0" smtClean="0"/>
              <a:t> 	   např. výška studentů,hmotnost…</a:t>
            </a:r>
          </a:p>
          <a:p>
            <a:r>
              <a:rPr lang="cs-CZ" sz="2100" dirty="0" smtClean="0"/>
              <a:t>				   je určena číselnou hodnotou</a:t>
            </a:r>
          </a:p>
          <a:p>
            <a:endParaRPr kumimoji="0" lang="cs-CZ" sz="2400" b="1" i="0" u="none" strike="noStrike" kern="1200" cap="none" spc="0" normalizeH="0" baseline="0" noProof="0" dirty="0">
              <a:ln>
                <a:noFill/>
              </a:ln>
              <a:solidFill>
                <a:schemeClr val="tx1"/>
              </a:solidFill>
              <a:effectLst/>
              <a:uLnTx/>
              <a:uFillTx/>
              <a:latin typeface="Calibri" pitchFamily="34" charset="0"/>
              <a:ea typeface="+mj-ea"/>
              <a:cs typeface="+mj-cs"/>
            </a:endParaRPr>
          </a:p>
        </p:txBody>
      </p:sp>
      <p:sp>
        <p:nvSpPr>
          <p:cNvPr id="5" name="Šipka doprava 4"/>
          <p:cNvSpPr/>
          <p:nvPr/>
        </p:nvSpPr>
        <p:spPr>
          <a:xfrm>
            <a:off x="3563888" y="5445224"/>
            <a:ext cx="360040" cy="216024"/>
          </a:xfrm>
          <a:prstGeom prst="rightArrow">
            <a:avLst/>
          </a:prstGeom>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prava 5"/>
          <p:cNvSpPr/>
          <p:nvPr/>
        </p:nvSpPr>
        <p:spPr>
          <a:xfrm>
            <a:off x="3563888" y="5733256"/>
            <a:ext cx="360040" cy="216024"/>
          </a:xfrm>
          <a:prstGeom prst="rightArrow">
            <a:avLst/>
          </a:prstGeom>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Šipka doprava 7"/>
          <p:cNvSpPr/>
          <p:nvPr/>
        </p:nvSpPr>
        <p:spPr>
          <a:xfrm>
            <a:off x="3790181" y="6055271"/>
            <a:ext cx="360040" cy="216024"/>
          </a:xfrm>
          <a:prstGeom prst="rightArrow">
            <a:avLst/>
          </a:prstGeom>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Šipka doprava 8"/>
          <p:cNvSpPr/>
          <p:nvPr/>
        </p:nvSpPr>
        <p:spPr>
          <a:xfrm>
            <a:off x="3799385" y="6342044"/>
            <a:ext cx="360040" cy="216024"/>
          </a:xfrm>
          <a:prstGeom prst="rightArrow">
            <a:avLst/>
          </a:prstGeom>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p:fade thruBlk="1"/>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1. Základní statistické pojmy:</a:t>
            </a:r>
            <a:r>
              <a:rPr lang="cs-CZ" sz="2800" dirty="0" smtClean="0"/>
              <a:t/>
            </a:r>
            <a:br>
              <a:rPr lang="cs-CZ" sz="2800" dirty="0" smtClean="0"/>
            </a:br>
            <a:endParaRPr lang="cs-CZ" sz="2700" b="1" dirty="0">
              <a:latin typeface="Calibri" pitchFamily="34" charset="0"/>
            </a:endParaRPr>
          </a:p>
        </p:txBody>
      </p:sp>
      <p:sp>
        <p:nvSpPr>
          <p:cNvPr id="4" name="Nadpis 6"/>
          <p:cNvSpPr txBox="1">
            <a:spLocks/>
          </p:cNvSpPr>
          <p:nvPr/>
        </p:nvSpPr>
        <p:spPr>
          <a:xfrm>
            <a:off x="323528" y="1052736"/>
            <a:ext cx="8352928" cy="5805264"/>
          </a:xfrm>
          <a:prstGeom prst="rect">
            <a:avLst/>
          </a:prstGeom>
        </p:spPr>
        <p:txBody>
          <a:bodyPr vert="horz" lIns="45720" rIns="45720" anchor="t">
            <a:normAutofit fontScale="97500"/>
          </a:bodyPr>
          <a:lstStyle/>
          <a:p>
            <a:r>
              <a:rPr lang="cs-CZ" sz="2100" b="1" u="sng" dirty="0" smtClean="0"/>
              <a:t>Absolutní četnost hodnoty znaku</a:t>
            </a:r>
            <a:r>
              <a:rPr lang="cs-CZ" sz="2100" b="1" dirty="0" smtClean="0"/>
              <a:t> </a:t>
            </a:r>
            <a:r>
              <a:rPr lang="cs-CZ" sz="2100" b="1" dirty="0" err="1" smtClean="0"/>
              <a:t>x</a:t>
            </a:r>
            <a:r>
              <a:rPr lang="cs-CZ" sz="2100" b="1" baseline="-25000" dirty="0" err="1" smtClean="0"/>
              <a:t>j</a:t>
            </a:r>
            <a:r>
              <a:rPr lang="cs-CZ" sz="2100" b="1" dirty="0" smtClean="0"/>
              <a:t> </a:t>
            </a:r>
            <a:r>
              <a:rPr lang="cs-CZ" sz="2100" dirty="0" smtClean="0"/>
              <a:t>je číslo, které udává, kolikrát se 					          v daném souboru hodnota znaku 					          vyskytuje, značí se </a:t>
            </a:r>
            <a:r>
              <a:rPr lang="cs-CZ" sz="2100" b="1" dirty="0" err="1" smtClean="0"/>
              <a:t>n</a:t>
            </a:r>
            <a:r>
              <a:rPr lang="cs-CZ" sz="2100" b="1" baseline="-25000" dirty="0" err="1" smtClean="0"/>
              <a:t>j</a:t>
            </a:r>
            <a:r>
              <a:rPr lang="cs-CZ" sz="2100" dirty="0" smtClean="0"/>
              <a:t>.</a:t>
            </a:r>
          </a:p>
          <a:p>
            <a:endParaRPr lang="cs-CZ" sz="2100" dirty="0" smtClean="0"/>
          </a:p>
          <a:p>
            <a:r>
              <a:rPr lang="cs-CZ" sz="2100" b="1" u="sng" dirty="0" smtClean="0"/>
              <a:t>Relativní četnost</a:t>
            </a:r>
            <a:r>
              <a:rPr lang="cs-CZ" sz="2100" b="1" dirty="0" smtClean="0"/>
              <a:t> </a:t>
            </a:r>
            <a:r>
              <a:rPr lang="cs-CZ" sz="2100" b="1" dirty="0" err="1" smtClean="0"/>
              <a:t>v</a:t>
            </a:r>
            <a:r>
              <a:rPr lang="cs-CZ" sz="2100" b="1" baseline="-25000" dirty="0" err="1" smtClean="0"/>
              <a:t>j</a:t>
            </a:r>
            <a:r>
              <a:rPr lang="cs-CZ" sz="2100" b="1" dirty="0" smtClean="0"/>
              <a:t> </a:t>
            </a:r>
            <a:r>
              <a:rPr lang="cs-CZ" sz="2100" dirty="0" smtClean="0"/>
              <a:t>poměr absolutní četnosti n</a:t>
            </a:r>
            <a:r>
              <a:rPr lang="cs-CZ" sz="2100" baseline="-25000" dirty="0" smtClean="0"/>
              <a:t>i</a:t>
            </a:r>
            <a:r>
              <a:rPr lang="cs-CZ" sz="2100" dirty="0" smtClean="0"/>
              <a:t> a rozsahu souboru n. 			        Udává se desetinným číslem nebo v procentech (%)</a:t>
            </a:r>
          </a:p>
          <a:p>
            <a:r>
              <a:rPr lang="cs-CZ" sz="2100" dirty="0" smtClean="0"/>
              <a:t>		        Součet relativních četností = 1 (100%)</a:t>
            </a:r>
          </a:p>
          <a:p>
            <a:endParaRPr kumimoji="0" lang="cs-CZ" sz="2400" b="1" i="0" u="none" strike="noStrike" kern="1200" cap="none" spc="0" normalizeH="0" baseline="0" noProof="0" dirty="0">
              <a:ln>
                <a:noFill/>
              </a:ln>
              <a:solidFill>
                <a:schemeClr val="tx1"/>
              </a:solidFill>
              <a:effectLst/>
              <a:uLnTx/>
              <a:uFillTx/>
              <a:latin typeface="Calibri" pitchFamily="34" charset="0"/>
              <a:ea typeface="+mj-ea"/>
              <a:cs typeface="+mj-cs"/>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Příklad č.1:</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908720"/>
            <a:ext cx="8424936"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V písemné zkoušce z matematiky dostali žáci tyto známky:</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2;3;3;4;1;2;3;5;3;4;2;3;3;4;5;5;1;2;3;3;2;4;5;4;2;2;3;3.</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Sestavte tabulku absolutní četnosti, relativní četnosti a relativní</a:t>
            </a:r>
            <a:r>
              <a:rPr kumimoji="0" lang="cs-CZ" sz="20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četnosti v %.</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10" name="Tabulka 9"/>
          <p:cNvGraphicFramePr>
            <a:graphicFrameLocks noGrp="1"/>
          </p:cNvGraphicFramePr>
          <p:nvPr/>
        </p:nvGraphicFramePr>
        <p:xfrm>
          <a:off x="323528" y="2060848"/>
          <a:ext cx="7920879" cy="2520280"/>
        </p:xfrm>
        <a:graphic>
          <a:graphicData uri="http://schemas.openxmlformats.org/drawingml/2006/table">
            <a:tbl>
              <a:tblPr/>
              <a:tblGrid>
                <a:gridCol w="1305649"/>
                <a:gridCol w="1105239"/>
                <a:gridCol w="1100975"/>
                <a:gridCol w="1103533"/>
                <a:gridCol w="1100975"/>
                <a:gridCol w="1100975"/>
                <a:gridCol w="1103533"/>
              </a:tblGrid>
              <a:tr h="315035">
                <a:tc>
                  <a:txBody>
                    <a:bodyPr/>
                    <a:lstStyle/>
                    <a:p>
                      <a:pPr algn="ctr">
                        <a:spcAft>
                          <a:spcPts val="0"/>
                        </a:spcAft>
                      </a:pPr>
                      <a:r>
                        <a:rPr lang="cs-CZ" sz="1800" b="1" dirty="0">
                          <a:latin typeface="Calibri"/>
                          <a:ea typeface="Calibri"/>
                          <a:cs typeface="Times New Roman"/>
                        </a:rPr>
                        <a:t>známka</a:t>
                      </a: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1</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2</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3</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4</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5</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Times New Roman"/>
                          <a:ea typeface="Calibri"/>
                          <a:cs typeface="Times New Roman"/>
                        </a:rPr>
                        <a:t>∑</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Absolutní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Relativní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spcAft>
                          <a:spcPts val="0"/>
                        </a:spcAft>
                      </a:pPr>
                      <a:endParaRPr lang="cs-CZ" sz="1800" dirty="0">
                        <a:latin typeface="Calibri"/>
                        <a:ea typeface="Calibri"/>
                        <a:cs typeface="Times New Roman"/>
                      </a:endParaRPr>
                    </a:p>
                  </a:txBody>
                  <a:tcPr marL="68580" marR="6858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endParaRPr lang="cs-CZ"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45105">
                <a:tc>
                  <a:txBody>
                    <a:bodyPr/>
                    <a:lstStyle/>
                    <a:p>
                      <a:pPr algn="ctr">
                        <a:spcAft>
                          <a:spcPts val="0"/>
                        </a:spcAft>
                      </a:pPr>
                      <a:r>
                        <a:rPr lang="cs-CZ" sz="1800" b="1">
                          <a:latin typeface="Calibri"/>
                          <a:ea typeface="Calibri"/>
                          <a:cs typeface="Times New Roman"/>
                        </a:rPr>
                        <a:t>Relativní četnost v procentech</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pull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Příklad č.1:</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908720"/>
            <a:ext cx="8424936"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V písemné zkoušce z matematiky dostali žáci tyto známky:</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lang="cs-CZ" sz="2000" dirty="0" smtClean="0">
                <a:latin typeface="Calibri" pitchFamily="34" charset="0"/>
                <a:ea typeface="Times New Roman" pitchFamily="18" charset="0"/>
                <a:cs typeface="Times New Roman" pitchFamily="18" charset="0"/>
              </a:rPr>
              <a:t>2;3;3;4;1;2;3;5;3;4;2;3;3;4;5;5;1;2;3;3;2;4;5;4;2;2;3;3.</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Sestavte tabulku absolutní četnosti, relativní četnosti a relativní</a:t>
            </a:r>
            <a:r>
              <a:rPr kumimoji="0" lang="cs-CZ" sz="20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četnosti v %.</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10" name="Tabulka 9"/>
          <p:cNvGraphicFramePr>
            <a:graphicFrameLocks noGrp="1"/>
          </p:cNvGraphicFramePr>
          <p:nvPr/>
        </p:nvGraphicFramePr>
        <p:xfrm>
          <a:off x="323528" y="2060848"/>
          <a:ext cx="7920879" cy="2520280"/>
        </p:xfrm>
        <a:graphic>
          <a:graphicData uri="http://schemas.openxmlformats.org/drawingml/2006/table">
            <a:tbl>
              <a:tblPr/>
              <a:tblGrid>
                <a:gridCol w="1305649"/>
                <a:gridCol w="1105239"/>
                <a:gridCol w="1100975"/>
                <a:gridCol w="1103533"/>
                <a:gridCol w="1100975"/>
                <a:gridCol w="1100975"/>
                <a:gridCol w="1103533"/>
              </a:tblGrid>
              <a:tr h="315035">
                <a:tc>
                  <a:txBody>
                    <a:bodyPr/>
                    <a:lstStyle/>
                    <a:p>
                      <a:pPr algn="ctr">
                        <a:spcAft>
                          <a:spcPts val="0"/>
                        </a:spcAft>
                      </a:pPr>
                      <a:r>
                        <a:rPr lang="cs-CZ" sz="1800" b="1" dirty="0">
                          <a:latin typeface="Calibri"/>
                          <a:ea typeface="Calibri"/>
                          <a:cs typeface="Times New Roman"/>
                        </a:rPr>
                        <a:t>známka</a:t>
                      </a: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1</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2</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3</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4</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5</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Times New Roman"/>
                          <a:ea typeface="Calibri"/>
                          <a:cs typeface="Times New Roman"/>
                        </a:rPr>
                        <a:t>∑</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Absolutní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2</a:t>
                      </a: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10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smtClean="0">
                          <a:latin typeface="Calibri"/>
                          <a:ea typeface="Calibri"/>
                          <a:cs typeface="Times New Roman"/>
                        </a:rPr>
                        <a:t>4</a:t>
                      </a: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b="1" dirty="0">
                          <a:latin typeface="Calibri"/>
                          <a:ea typeface="Calibri"/>
                          <a:cs typeface="Times New Roman"/>
                        </a:rPr>
                        <a:t>28</a:t>
                      </a: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Relativní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spcAft>
                          <a:spcPts val="0"/>
                        </a:spcAft>
                      </a:pPr>
                      <a:endParaRPr lang="cs-CZ" sz="1800" dirty="0">
                        <a:latin typeface="Calibri"/>
                        <a:ea typeface="Calibri"/>
                        <a:cs typeface="Times New Roman"/>
                      </a:endParaRPr>
                    </a:p>
                  </a:txBody>
                  <a:tcPr marL="68580" marR="6858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endParaRPr lang="cs-CZ"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45105">
                <a:tc>
                  <a:txBody>
                    <a:bodyPr/>
                    <a:lstStyle/>
                    <a:p>
                      <a:pPr algn="ctr">
                        <a:spcAft>
                          <a:spcPts val="0"/>
                        </a:spcAft>
                      </a:pPr>
                      <a:r>
                        <a:rPr lang="cs-CZ" sz="1800" b="1">
                          <a:latin typeface="Calibri"/>
                          <a:ea typeface="Calibri"/>
                          <a:cs typeface="Times New Roman"/>
                        </a:rPr>
                        <a:t>Relativní četnost v procentech</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Příklad č.1:</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908720"/>
            <a:ext cx="8424936"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V písemné zkoušce z matematiky dostali žáci tyto známky:</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lang="cs-CZ" sz="2000" dirty="0" smtClean="0">
                <a:latin typeface="Calibri" pitchFamily="34" charset="0"/>
                <a:ea typeface="Times New Roman" pitchFamily="18" charset="0"/>
                <a:cs typeface="Times New Roman" pitchFamily="18" charset="0"/>
              </a:rPr>
              <a:t>2;3;3;4;1;2;3;5;3;4;2;3;3;4;5;5;1;2;3;3;2;4;5;4;2;2;3;3.</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Sestavte tabulku absolutní četnosti, relativní četnosti a relativní</a:t>
            </a:r>
            <a:r>
              <a:rPr kumimoji="0" lang="cs-CZ" sz="20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četnosti v %.</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10" name="Tabulka 9"/>
          <p:cNvGraphicFramePr>
            <a:graphicFrameLocks noGrp="1"/>
          </p:cNvGraphicFramePr>
          <p:nvPr/>
        </p:nvGraphicFramePr>
        <p:xfrm>
          <a:off x="323528" y="2060848"/>
          <a:ext cx="7920879" cy="2520280"/>
        </p:xfrm>
        <a:graphic>
          <a:graphicData uri="http://schemas.openxmlformats.org/drawingml/2006/table">
            <a:tbl>
              <a:tblPr/>
              <a:tblGrid>
                <a:gridCol w="1305649"/>
                <a:gridCol w="1105239"/>
                <a:gridCol w="1100975"/>
                <a:gridCol w="1103533"/>
                <a:gridCol w="1100975"/>
                <a:gridCol w="1100975"/>
                <a:gridCol w="1103533"/>
              </a:tblGrid>
              <a:tr h="315035">
                <a:tc>
                  <a:txBody>
                    <a:bodyPr/>
                    <a:lstStyle/>
                    <a:p>
                      <a:pPr algn="ctr">
                        <a:spcAft>
                          <a:spcPts val="0"/>
                        </a:spcAft>
                      </a:pPr>
                      <a:r>
                        <a:rPr lang="cs-CZ" sz="1800" b="1" dirty="0">
                          <a:latin typeface="Calibri"/>
                          <a:ea typeface="Calibri"/>
                          <a:cs typeface="Times New Roman"/>
                        </a:rPr>
                        <a:t>známka</a:t>
                      </a: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1</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2</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3</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4</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5</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Times New Roman"/>
                          <a:ea typeface="Calibri"/>
                          <a:cs typeface="Times New Roman"/>
                        </a:rPr>
                        <a:t>∑</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Absolutní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2</a:t>
                      </a: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10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4</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b="1" dirty="0">
                          <a:latin typeface="Calibri"/>
                          <a:ea typeface="Calibri"/>
                          <a:cs typeface="Times New Roman"/>
                        </a:rPr>
                        <a:t>28</a:t>
                      </a: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Relativní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spcAft>
                          <a:spcPts val="0"/>
                        </a:spcAft>
                      </a:pPr>
                      <a:endParaRPr lang="cs-CZ" sz="1800" dirty="0">
                        <a:latin typeface="Calibri"/>
                        <a:ea typeface="Calibri"/>
                        <a:cs typeface="Times New Roman"/>
                      </a:endParaRPr>
                    </a:p>
                  </a:txBody>
                  <a:tcPr marL="68580" marR="6858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endParaRPr lang="cs-CZ"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1</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45105">
                <a:tc>
                  <a:txBody>
                    <a:bodyPr/>
                    <a:lstStyle/>
                    <a:p>
                      <a:pPr algn="ctr">
                        <a:spcAft>
                          <a:spcPts val="0"/>
                        </a:spcAft>
                      </a:pPr>
                      <a:r>
                        <a:rPr lang="cs-CZ" sz="1800" b="1">
                          <a:latin typeface="Calibri"/>
                          <a:ea typeface="Calibri"/>
                          <a:cs typeface="Times New Roman"/>
                        </a:rPr>
                        <a:t>Relativní četnost v procentech</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pic>
        <p:nvPicPr>
          <p:cNvPr id="1030" name="Picture 6"/>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051720" y="3140968"/>
            <a:ext cx="200025" cy="400050"/>
          </a:xfrm>
          <a:prstGeom prst="rect">
            <a:avLst/>
          </a:prstGeom>
          <a:noFill/>
        </p:spPr>
      </p:pic>
      <p:pic>
        <p:nvPicPr>
          <p:cNvPr id="1029"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03848" y="3140968"/>
            <a:ext cx="200025" cy="400050"/>
          </a:xfrm>
          <a:prstGeom prst="rect">
            <a:avLst/>
          </a:prstGeom>
          <a:noFill/>
        </p:spPr>
      </p:pic>
      <p:pic>
        <p:nvPicPr>
          <p:cNvPr id="1028" name="Picture 4"/>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4283968" y="3140968"/>
            <a:ext cx="200025" cy="400050"/>
          </a:xfrm>
          <a:prstGeom prst="rect">
            <a:avLst/>
          </a:prstGeom>
          <a:noFill/>
        </p:spPr>
      </p:pic>
      <p:pic>
        <p:nvPicPr>
          <p:cNvPr id="1027" name="Picture 3"/>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5364088" y="3140968"/>
            <a:ext cx="200025" cy="409575"/>
          </a:xfrm>
          <a:prstGeom prst="rect">
            <a:avLst/>
          </a:prstGeom>
          <a:noFill/>
        </p:spPr>
      </p:pic>
      <p:pic>
        <p:nvPicPr>
          <p:cNvPr id="1026" name="Picture 2"/>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6516216" y="3140968"/>
            <a:ext cx="200025" cy="400050"/>
          </a:xfrm>
          <a:prstGeom prst="rect">
            <a:avLst/>
          </a:prstGeom>
          <a:noFill/>
        </p:spPr>
      </p:pic>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Příklad č.1:</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908720"/>
            <a:ext cx="8424936" cy="101566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V písemné zkoušce z matematiky dostali žáci tyto známky:</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lang="cs-CZ" sz="2000" dirty="0" smtClean="0">
                <a:latin typeface="Calibri" pitchFamily="34" charset="0"/>
                <a:ea typeface="Times New Roman" pitchFamily="18" charset="0"/>
                <a:cs typeface="Times New Roman" pitchFamily="18" charset="0"/>
              </a:rPr>
              <a:t>2;3;3;4;1;2;3;5;3;4;2;3;3;4;5;5;1;2;3;3;2;4;5;4;2;2;3;3.</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Sestavte tabulku absolutní četnosti, relativní četnosti a relativní</a:t>
            </a:r>
            <a:r>
              <a:rPr kumimoji="0" lang="cs-CZ" sz="2000" b="0" i="0" u="none" strike="noStrike" cap="none" normalizeH="0" dirty="0" smtClean="0">
                <a:ln>
                  <a:noFill/>
                </a:ln>
                <a:solidFill>
                  <a:schemeClr val="tx1"/>
                </a:solidFill>
                <a:effectLst/>
                <a:latin typeface="Calibri" pitchFamily="34" charset="0"/>
                <a:ea typeface="Times New Roman" pitchFamily="18" charset="0"/>
                <a:cs typeface="Times New Roman" pitchFamily="18" charset="0"/>
              </a:rPr>
              <a:t> </a:t>
            </a:r>
            <a:r>
              <a:rPr kumimoji="0" lang="cs-CZ" sz="20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četnosti v %.</a:t>
            </a: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10" name="Tabulka 9"/>
          <p:cNvGraphicFramePr>
            <a:graphicFrameLocks noGrp="1"/>
          </p:cNvGraphicFramePr>
          <p:nvPr/>
        </p:nvGraphicFramePr>
        <p:xfrm>
          <a:off x="323528" y="2060848"/>
          <a:ext cx="7920879" cy="2520280"/>
        </p:xfrm>
        <a:graphic>
          <a:graphicData uri="http://schemas.openxmlformats.org/drawingml/2006/table">
            <a:tbl>
              <a:tblPr/>
              <a:tblGrid>
                <a:gridCol w="1305649"/>
                <a:gridCol w="1105239"/>
                <a:gridCol w="1100975"/>
                <a:gridCol w="1103533"/>
                <a:gridCol w="1100975"/>
                <a:gridCol w="1100975"/>
                <a:gridCol w="1103533"/>
              </a:tblGrid>
              <a:tr h="315035">
                <a:tc>
                  <a:txBody>
                    <a:bodyPr/>
                    <a:lstStyle/>
                    <a:p>
                      <a:pPr algn="ctr">
                        <a:spcAft>
                          <a:spcPts val="0"/>
                        </a:spcAft>
                      </a:pPr>
                      <a:r>
                        <a:rPr lang="cs-CZ" sz="1800" b="1" dirty="0">
                          <a:latin typeface="Calibri"/>
                          <a:ea typeface="Calibri"/>
                          <a:cs typeface="Times New Roman"/>
                        </a:rPr>
                        <a:t>známka</a:t>
                      </a:r>
                      <a:endParaRPr lang="cs-CZ" sz="1800" dirty="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1</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2</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3</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4</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5</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Times New Roman"/>
                          <a:ea typeface="Calibri"/>
                          <a:cs typeface="Times New Roman"/>
                        </a:rPr>
                        <a:t>∑</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Absolutní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2</a:t>
                      </a: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10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4</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b="1" dirty="0">
                          <a:latin typeface="Calibri"/>
                          <a:ea typeface="Calibri"/>
                          <a:cs typeface="Times New Roman"/>
                        </a:rPr>
                        <a:t>28</a:t>
                      </a: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30070">
                <a:tc>
                  <a:txBody>
                    <a:bodyPr/>
                    <a:lstStyle/>
                    <a:p>
                      <a:pPr algn="ctr">
                        <a:spcAft>
                          <a:spcPts val="0"/>
                        </a:spcAft>
                      </a:pPr>
                      <a:r>
                        <a:rPr lang="cs-CZ" sz="1800" b="1">
                          <a:latin typeface="Calibri"/>
                          <a:ea typeface="Calibri"/>
                          <a:cs typeface="Times New Roman"/>
                        </a:rPr>
                        <a:t>Relativní četnost</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spcAft>
                          <a:spcPts val="0"/>
                        </a:spcAft>
                      </a:pPr>
                      <a:endParaRPr lang="cs-CZ" sz="1800" dirty="0">
                        <a:latin typeface="Calibri"/>
                        <a:ea typeface="Calibri"/>
                        <a:cs typeface="Times New Roman"/>
                      </a:endParaRPr>
                    </a:p>
                  </a:txBody>
                  <a:tcPr marL="68580" marR="6858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endParaRPr lang="cs-CZ"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800" b="1">
                          <a:latin typeface="Calibri"/>
                          <a:ea typeface="Calibri"/>
                          <a:cs typeface="Times New Roman"/>
                        </a:rPr>
                        <a:t>1</a:t>
                      </a:r>
                      <a:endParaRPr lang="cs-CZ" sz="18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45105">
                <a:tc>
                  <a:txBody>
                    <a:bodyPr/>
                    <a:lstStyle/>
                    <a:p>
                      <a:pPr algn="ctr">
                        <a:spcAft>
                          <a:spcPts val="0"/>
                        </a:spcAft>
                      </a:pPr>
                      <a:r>
                        <a:rPr lang="cs-CZ" sz="1800" b="1">
                          <a:latin typeface="Calibri"/>
                          <a:ea typeface="Calibri"/>
                          <a:cs typeface="Times New Roman"/>
                        </a:rPr>
                        <a:t>Relativní četnost v procentech</a:t>
                      </a:r>
                      <a:endParaRPr lang="cs-CZ" sz="1800">
                        <a:latin typeface="Calibri"/>
                        <a:ea typeface="Calibri"/>
                        <a:cs typeface="Times New Roman"/>
                      </a:endParaRPr>
                    </a:p>
                  </a:txBody>
                  <a:tcPr marL="68580" marR="6858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dirty="0">
                          <a:latin typeface="Calibri"/>
                          <a:ea typeface="Calibri"/>
                          <a:cs typeface="Times New Roman"/>
                        </a:rPr>
                        <a:t>7,14</a:t>
                      </a:r>
                    </a:p>
                  </a:txBody>
                  <a:tcPr marL="68580" marR="6858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a:latin typeface="Calibri"/>
                          <a:ea typeface="Calibri"/>
                          <a:cs typeface="Times New Roman"/>
                        </a:rPr>
                        <a:t>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a:latin typeface="Calibri"/>
                          <a:ea typeface="Calibri"/>
                          <a:cs typeface="Times New Roman"/>
                        </a:rPr>
                        <a:t>35,71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a:latin typeface="Calibri"/>
                          <a:ea typeface="Calibri"/>
                          <a:cs typeface="Times New Roman"/>
                        </a:rPr>
                        <a:t>17,85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a:latin typeface="Calibri"/>
                          <a:ea typeface="Calibri"/>
                          <a:cs typeface="Times New Roman"/>
                        </a:rPr>
                        <a:t>14,3</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ctr">
                        <a:spcAft>
                          <a:spcPts val="0"/>
                        </a:spcAft>
                      </a:pPr>
                      <a:r>
                        <a:rPr lang="cs-CZ" sz="1800" b="1" dirty="0">
                          <a:latin typeface="Calibri"/>
                          <a:ea typeface="Calibri"/>
                          <a:cs typeface="Times New Roman"/>
                        </a:rPr>
                        <a:t>100%</a:t>
                      </a:r>
                      <a:endParaRPr lang="cs-CZ" sz="18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pic>
        <p:nvPicPr>
          <p:cNvPr id="1030" name="Picture 6"/>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051720" y="3140968"/>
            <a:ext cx="200025" cy="400050"/>
          </a:xfrm>
          <a:prstGeom prst="rect">
            <a:avLst/>
          </a:prstGeom>
          <a:noFill/>
        </p:spPr>
      </p:pic>
      <p:pic>
        <p:nvPicPr>
          <p:cNvPr id="1029"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03848" y="3140968"/>
            <a:ext cx="200025" cy="400050"/>
          </a:xfrm>
          <a:prstGeom prst="rect">
            <a:avLst/>
          </a:prstGeom>
          <a:noFill/>
        </p:spPr>
      </p:pic>
      <p:pic>
        <p:nvPicPr>
          <p:cNvPr id="1028" name="Picture 4"/>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4283968" y="3140968"/>
            <a:ext cx="200025" cy="400050"/>
          </a:xfrm>
          <a:prstGeom prst="rect">
            <a:avLst/>
          </a:prstGeom>
          <a:noFill/>
        </p:spPr>
      </p:pic>
      <p:pic>
        <p:nvPicPr>
          <p:cNvPr id="1027" name="Picture 3"/>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5364088" y="3140968"/>
            <a:ext cx="200025" cy="409575"/>
          </a:xfrm>
          <a:prstGeom prst="rect">
            <a:avLst/>
          </a:prstGeom>
          <a:noFill/>
        </p:spPr>
      </p:pic>
      <p:pic>
        <p:nvPicPr>
          <p:cNvPr id="1026" name="Picture 2"/>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6516216" y="3140968"/>
            <a:ext cx="200025" cy="400050"/>
          </a:xfrm>
          <a:prstGeom prst="rect">
            <a:avLst/>
          </a:prstGeom>
          <a:noFill/>
        </p:spPr>
      </p:pic>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Poznámka:</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836712"/>
            <a:ext cx="8424936" cy="33547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cs-CZ" sz="2400" dirty="0" smtClean="0"/>
              <a:t>V praxi se často stává, že rozsah statistického souboru je velký a také počet zjištěných hodnot kvantitativního statistického znaku je značný, takže z tohoto rozsáhlého a nepřehledného statistického materiálu se obtížně vyvozují praktické závěry. Proto se blízké hodnoty znaku sdružují do skupin (tříd) tvořených obvykle intervaly. Hodnoty znaku, jež se dostaly do téhož intervalu, lze potom reprezentovat jedinou hodnotou-</a:t>
            </a:r>
            <a:r>
              <a:rPr lang="cs-CZ" sz="2400" b="1" dirty="0" smtClean="0"/>
              <a:t>středem intervalu</a:t>
            </a:r>
            <a:r>
              <a:rPr lang="cs-CZ" sz="2400" dirty="0" smtClean="0"/>
              <a:t>, tzv. </a:t>
            </a:r>
            <a:r>
              <a:rPr lang="cs-CZ" sz="2400" b="1" dirty="0" smtClean="0"/>
              <a:t>třídním znakem.</a:t>
            </a:r>
            <a:endParaRPr lang="cs-CZ" sz="2400" dirty="0" smtClean="0"/>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push/>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Příklad č.2:</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836712"/>
            <a:ext cx="8424936" cy="22467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cs-CZ" sz="2000" dirty="0" smtClean="0">
                <a:latin typeface="Calibri" pitchFamily="34" charset="0"/>
              </a:rPr>
              <a:t>Při měření výšky 35 dívek byly zjištěny údaje v rozmezí 151 až 180 cm. </a:t>
            </a:r>
          </a:p>
          <a:p>
            <a:r>
              <a:rPr lang="cs-CZ" sz="2000" dirty="0" smtClean="0">
                <a:latin typeface="Calibri" pitchFamily="34" charset="0"/>
              </a:rPr>
              <a:t>Sestavte tabulku skupinového (intervalového) rozdělení četností.</a:t>
            </a:r>
          </a:p>
          <a:p>
            <a:r>
              <a:rPr lang="cs-CZ" sz="2000" dirty="0" smtClean="0">
                <a:latin typeface="Calibri" pitchFamily="34" charset="0"/>
              </a:rPr>
              <a:t>Naměřené hodnoty: </a:t>
            </a:r>
          </a:p>
          <a:p>
            <a:r>
              <a:rPr lang="cs-CZ" sz="2000" dirty="0" smtClean="0">
                <a:latin typeface="Calibri" pitchFamily="34" charset="0"/>
              </a:rPr>
              <a:t>158; 167; 177; 156; 154; 178; 155; 164; 165; 159; 160; 163; 169; 153; 168;  165; </a:t>
            </a:r>
            <a:r>
              <a:rPr lang="cs-CZ" sz="2000" dirty="0" err="1" smtClean="0">
                <a:latin typeface="Calibri" pitchFamily="34" charset="0"/>
              </a:rPr>
              <a:t>165</a:t>
            </a:r>
            <a:r>
              <a:rPr lang="cs-CZ" sz="2000" dirty="0" smtClean="0">
                <a:latin typeface="Calibri" pitchFamily="34" charset="0"/>
              </a:rPr>
              <a:t>; 163; 151; 159; 170; 175; 177; 163; 162; 173; 169; 171; 160; 163; 167; 162; 167; 178; 152</a:t>
            </a:r>
          </a:p>
          <a:p>
            <a:endParaRPr lang="cs-CZ" sz="2000" dirty="0">
              <a:latin typeface="Calibri" pitchFamily="34" charset="0"/>
            </a:endParaRPr>
          </a:p>
        </p:txBody>
      </p:sp>
      <p:graphicFrame>
        <p:nvGraphicFramePr>
          <p:cNvPr id="11" name="Tabulka 10"/>
          <p:cNvGraphicFramePr>
            <a:graphicFrameLocks noGrp="1"/>
          </p:cNvGraphicFramePr>
          <p:nvPr/>
        </p:nvGraphicFramePr>
        <p:xfrm>
          <a:off x="539552" y="2852936"/>
          <a:ext cx="7704857" cy="3312368"/>
        </p:xfrm>
        <a:graphic>
          <a:graphicData uri="http://schemas.openxmlformats.org/drawingml/2006/table">
            <a:tbl>
              <a:tblPr/>
              <a:tblGrid>
                <a:gridCol w="326469"/>
                <a:gridCol w="2038437"/>
                <a:gridCol w="1687086"/>
                <a:gridCol w="1687086"/>
                <a:gridCol w="1965779"/>
              </a:tblGrid>
              <a:tr h="828092">
                <a:tc>
                  <a:txBody>
                    <a:bodyPr/>
                    <a:lstStyle/>
                    <a:p>
                      <a:pPr algn="ctr">
                        <a:spcAft>
                          <a:spcPts val="0"/>
                        </a:spcAft>
                      </a:pPr>
                      <a:endParaRPr lang="cs-CZ" sz="1400" dirty="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Interval výšky (v cm)</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Středy intervalů</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četnost</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dirty="0">
                          <a:latin typeface="Calibri"/>
                          <a:ea typeface="Calibri"/>
                          <a:cs typeface="Times New Roman"/>
                        </a:rPr>
                        <a:t>Relativní četnost</a:t>
                      </a:r>
                      <a:endParaRPr lang="cs-CZ" sz="11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r>
              <a:tr h="414046">
                <a:tc>
                  <a:txBody>
                    <a:bodyPr/>
                    <a:lstStyle/>
                    <a:p>
                      <a:pPr algn="ctr">
                        <a:spcAft>
                          <a:spcPts val="0"/>
                        </a:spcAft>
                      </a:pPr>
                      <a:r>
                        <a:rPr lang="cs-CZ" sz="1400">
                          <a:latin typeface="Calibri"/>
                          <a:ea typeface="Calibri"/>
                          <a:cs typeface="Times New Roman"/>
                        </a:rPr>
                        <a:t>1</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151-155</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r>
              <a:tr h="414046">
                <a:tc>
                  <a:txBody>
                    <a:bodyPr/>
                    <a:lstStyle/>
                    <a:p>
                      <a:pPr algn="ctr">
                        <a:spcAft>
                          <a:spcPts val="0"/>
                        </a:spcAft>
                      </a:pPr>
                      <a:r>
                        <a:rPr lang="cs-CZ" sz="1400">
                          <a:latin typeface="Calibri"/>
                          <a:ea typeface="Calibri"/>
                          <a:cs typeface="Times New Roman"/>
                        </a:rPr>
                        <a:t>2</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156-160</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r>
              <a:tr h="414046">
                <a:tc>
                  <a:txBody>
                    <a:bodyPr/>
                    <a:lstStyle/>
                    <a:p>
                      <a:pPr algn="ctr">
                        <a:spcAft>
                          <a:spcPts val="0"/>
                        </a:spcAft>
                      </a:pPr>
                      <a:r>
                        <a:rPr lang="cs-CZ" sz="1400">
                          <a:latin typeface="Calibri"/>
                          <a:ea typeface="Calibri"/>
                          <a:cs typeface="Times New Roman"/>
                        </a:rPr>
                        <a:t>3</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161-165</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r>
              <a:tr h="414046">
                <a:tc>
                  <a:txBody>
                    <a:bodyPr/>
                    <a:lstStyle/>
                    <a:p>
                      <a:pPr algn="ctr">
                        <a:spcAft>
                          <a:spcPts val="0"/>
                        </a:spcAft>
                      </a:pPr>
                      <a:r>
                        <a:rPr lang="cs-CZ" sz="1400">
                          <a:latin typeface="Calibri"/>
                          <a:ea typeface="Calibri"/>
                          <a:cs typeface="Times New Roman"/>
                        </a:rPr>
                        <a:t>4</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166-170</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r>
              <a:tr h="414046">
                <a:tc>
                  <a:txBody>
                    <a:bodyPr/>
                    <a:lstStyle/>
                    <a:p>
                      <a:pPr algn="ctr">
                        <a:spcAft>
                          <a:spcPts val="0"/>
                        </a:spcAft>
                      </a:pPr>
                      <a:r>
                        <a:rPr lang="cs-CZ" sz="1400">
                          <a:latin typeface="Calibri"/>
                          <a:ea typeface="Calibri"/>
                          <a:cs typeface="Times New Roman"/>
                        </a:rPr>
                        <a:t>5</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171-175</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r>
              <a:tr h="414046">
                <a:tc>
                  <a:txBody>
                    <a:bodyPr/>
                    <a:lstStyle/>
                    <a:p>
                      <a:pPr algn="ctr">
                        <a:spcAft>
                          <a:spcPts val="0"/>
                        </a:spcAft>
                      </a:pPr>
                      <a:r>
                        <a:rPr lang="cs-CZ" sz="1400">
                          <a:latin typeface="Calibri"/>
                          <a:ea typeface="Calibri"/>
                          <a:cs typeface="Times New Roman"/>
                        </a:rPr>
                        <a:t>6</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r>
                        <a:rPr lang="cs-CZ" sz="1400">
                          <a:latin typeface="Calibri"/>
                          <a:ea typeface="Calibri"/>
                          <a:cs typeface="Times New Roman"/>
                        </a:rPr>
                        <a:t>176-180</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solidFill>
                      <a:schemeClr val="accent4">
                        <a:lumMod val="20000"/>
                        <a:lumOff val="80000"/>
                      </a:schemeClr>
                    </a:solidFill>
                  </a:tcPr>
                </a:tc>
              </a:tr>
            </a:tbl>
          </a:graphicData>
        </a:graphic>
      </p:graphicFrame>
    </p:spTree>
  </p:cSld>
  <p:clrMapOvr>
    <a:masterClrMapping/>
  </p:clrMapOvr>
  <p:transition>
    <p:pull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7467600" cy="940966"/>
          </a:xfrm>
        </p:spPr>
        <p:txBody>
          <a:bodyPr>
            <a:normAutofit fontScale="90000"/>
          </a:bodyPr>
          <a:lstStyle/>
          <a:p>
            <a:r>
              <a:rPr lang="cs-CZ" sz="4000" b="1" dirty="0" smtClean="0">
                <a:latin typeface="+mn-lt"/>
              </a:rPr>
              <a:t>Příklad č.2:</a:t>
            </a:r>
            <a:r>
              <a:rPr lang="cs-CZ" sz="2800" dirty="0" smtClean="0"/>
              <a:t/>
            </a:r>
            <a:br>
              <a:rPr lang="cs-CZ" sz="2800" dirty="0" smtClean="0"/>
            </a:br>
            <a:endParaRPr lang="cs-CZ" sz="2700" b="1" dirty="0">
              <a:latin typeface="Calibri" pitchFamily="34" charset="0"/>
            </a:endParaRPr>
          </a:p>
        </p:txBody>
      </p:sp>
      <p:sp>
        <p:nvSpPr>
          <p:cNvPr id="1025" name="Rectangle 1"/>
          <p:cNvSpPr>
            <a:spLocks noChangeArrowheads="1"/>
          </p:cNvSpPr>
          <p:nvPr/>
        </p:nvSpPr>
        <p:spPr bwMode="auto">
          <a:xfrm>
            <a:off x="251520" y="836712"/>
            <a:ext cx="8424936" cy="7694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r>
              <a:rPr lang="cs-CZ" sz="2400" b="1" dirty="0" smtClean="0">
                <a:latin typeface="Calibri" pitchFamily="34" charset="0"/>
              </a:rPr>
              <a:t>Řešení:</a:t>
            </a:r>
          </a:p>
          <a:p>
            <a:endParaRPr lang="cs-CZ" sz="2000" dirty="0">
              <a:latin typeface="Calibri" pitchFamily="34" charset="0"/>
            </a:endParaRPr>
          </a:p>
        </p:txBody>
      </p:sp>
      <p:graphicFrame>
        <p:nvGraphicFramePr>
          <p:cNvPr id="5" name="Tabulka 4"/>
          <p:cNvGraphicFramePr>
            <a:graphicFrameLocks noGrp="1"/>
          </p:cNvGraphicFramePr>
          <p:nvPr/>
        </p:nvGraphicFramePr>
        <p:xfrm>
          <a:off x="467544" y="1340768"/>
          <a:ext cx="7416823" cy="3816424"/>
        </p:xfrm>
        <a:graphic>
          <a:graphicData uri="http://schemas.openxmlformats.org/drawingml/2006/table">
            <a:tbl>
              <a:tblPr/>
              <a:tblGrid>
                <a:gridCol w="314264"/>
                <a:gridCol w="1962234"/>
                <a:gridCol w="1624017"/>
                <a:gridCol w="1624017"/>
                <a:gridCol w="1892291"/>
              </a:tblGrid>
              <a:tr h="954106">
                <a:tc>
                  <a:txBody>
                    <a:bodyPr/>
                    <a:lstStyle/>
                    <a:p>
                      <a:pPr algn="ctr">
                        <a:spcAft>
                          <a:spcPts val="0"/>
                        </a:spcAft>
                      </a:pPr>
                      <a:endParaRPr lang="cs-CZ" sz="1400" dirty="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Interval výšky (v cm)</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Středy intervalů</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četnost</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Relativní četnost</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53">
                <a:tc>
                  <a:txBody>
                    <a:bodyPr/>
                    <a:lstStyle/>
                    <a:p>
                      <a:pPr algn="ctr">
                        <a:spcAft>
                          <a:spcPts val="0"/>
                        </a:spcAft>
                      </a:pPr>
                      <a:r>
                        <a:rPr lang="cs-CZ" sz="1400">
                          <a:latin typeface="Calibri"/>
                          <a:ea typeface="Calibri"/>
                          <a:cs typeface="Times New Roman"/>
                        </a:rPr>
                        <a:t>1</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151-155</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153</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smtClean="0">
                          <a:latin typeface="Calibri"/>
                          <a:ea typeface="Calibri"/>
                          <a:cs typeface="Times New Roman"/>
                        </a:rPr>
                        <a:t>5</a:t>
                      </a:r>
                      <a:endParaRPr lang="cs-CZ" sz="11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53">
                <a:tc>
                  <a:txBody>
                    <a:bodyPr/>
                    <a:lstStyle/>
                    <a:p>
                      <a:pPr algn="ctr">
                        <a:spcAft>
                          <a:spcPts val="0"/>
                        </a:spcAft>
                      </a:pPr>
                      <a:r>
                        <a:rPr lang="cs-CZ" sz="1400">
                          <a:latin typeface="Calibri"/>
                          <a:ea typeface="Calibri"/>
                          <a:cs typeface="Times New Roman"/>
                        </a:rPr>
                        <a:t>2</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156-160</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158</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6</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53">
                <a:tc>
                  <a:txBody>
                    <a:bodyPr/>
                    <a:lstStyle/>
                    <a:p>
                      <a:pPr algn="ctr">
                        <a:spcAft>
                          <a:spcPts val="0"/>
                        </a:spcAft>
                      </a:pPr>
                      <a:r>
                        <a:rPr lang="cs-CZ" sz="1400">
                          <a:latin typeface="Calibri"/>
                          <a:ea typeface="Calibri"/>
                          <a:cs typeface="Times New Roman"/>
                        </a:rPr>
                        <a:t>3</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161-165</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163</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10</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4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53">
                <a:tc>
                  <a:txBody>
                    <a:bodyPr/>
                    <a:lstStyle/>
                    <a:p>
                      <a:pPr algn="ctr">
                        <a:spcAft>
                          <a:spcPts val="0"/>
                        </a:spcAft>
                      </a:pPr>
                      <a:r>
                        <a:rPr lang="cs-CZ" sz="1400">
                          <a:latin typeface="Calibri"/>
                          <a:ea typeface="Calibri"/>
                          <a:cs typeface="Times New Roman"/>
                        </a:rPr>
                        <a:t>4</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dirty="0">
                          <a:latin typeface="Calibri"/>
                          <a:ea typeface="Calibri"/>
                          <a:cs typeface="Times New Roman"/>
                        </a:rPr>
                        <a:t>166-170</a:t>
                      </a:r>
                      <a:endParaRPr lang="cs-CZ" sz="11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168</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7</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53">
                <a:tc>
                  <a:txBody>
                    <a:bodyPr/>
                    <a:lstStyle/>
                    <a:p>
                      <a:pPr algn="ctr">
                        <a:spcAft>
                          <a:spcPts val="0"/>
                        </a:spcAft>
                      </a:pPr>
                      <a:r>
                        <a:rPr lang="cs-CZ" sz="1400">
                          <a:latin typeface="Calibri"/>
                          <a:ea typeface="Calibri"/>
                          <a:cs typeface="Times New Roman"/>
                        </a:rPr>
                        <a:t>5</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171-175</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173</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cs-CZ" sz="1400" dirty="0" smtClean="0">
                          <a:latin typeface="Calibri"/>
                          <a:ea typeface="Calibri"/>
                          <a:cs typeface="Times New Roman"/>
                        </a:rPr>
                        <a:t>3</a:t>
                      </a:r>
                      <a:endParaRPr lang="cs-CZ" sz="11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53">
                <a:tc>
                  <a:txBody>
                    <a:bodyPr/>
                    <a:lstStyle/>
                    <a:p>
                      <a:pPr algn="ctr">
                        <a:spcAft>
                          <a:spcPts val="0"/>
                        </a:spcAft>
                      </a:pPr>
                      <a:r>
                        <a:rPr lang="cs-CZ" sz="1400">
                          <a:latin typeface="Calibri"/>
                          <a:ea typeface="Calibri"/>
                          <a:cs typeface="Times New Roman"/>
                        </a:rPr>
                        <a:t>6</a:t>
                      </a:r>
                      <a:endParaRPr lang="cs-CZ" sz="1100">
                        <a:latin typeface="Calibri"/>
                        <a:ea typeface="Calibri"/>
                        <a:cs typeface="Times New Roman"/>
                      </a:endParaRPr>
                    </a:p>
                  </a:txBody>
                  <a:tcPr marL="68580" marR="68580" marT="0" marB="0" anchor="ctr">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176-180</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spcAft>
                          <a:spcPts val="0"/>
                        </a:spcAft>
                      </a:pPr>
                      <a:r>
                        <a:rPr lang="cs-CZ" sz="1400">
                          <a:latin typeface="Calibri"/>
                          <a:ea typeface="Calibri"/>
                          <a:cs typeface="Times New Roman"/>
                        </a:rPr>
                        <a:t>178</a:t>
                      </a:r>
                      <a:endParaRPr lang="cs-CZ" sz="110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spcAft>
                          <a:spcPts val="0"/>
                        </a:spcAft>
                      </a:pPr>
                      <a:r>
                        <a:rPr lang="cs-CZ" sz="1400" dirty="0" smtClean="0">
                          <a:latin typeface="Calibri"/>
                          <a:ea typeface="Calibri"/>
                          <a:cs typeface="Times New Roman"/>
                        </a:rPr>
                        <a:t>4</a:t>
                      </a:r>
                      <a:endParaRPr lang="cs-CZ" sz="11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spcAft>
                          <a:spcPts val="0"/>
                        </a:spcAft>
                      </a:pPr>
                      <a:endParaRPr lang="cs-CZ" sz="1400" dirty="0">
                        <a:latin typeface="Calibri"/>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r>
            </a:tbl>
          </a:graphicData>
        </a:graphic>
      </p:graphicFrame>
      <p:pic>
        <p:nvPicPr>
          <p:cNvPr id="2970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6689204" y="2801124"/>
            <a:ext cx="200025" cy="400050"/>
          </a:xfrm>
          <a:prstGeom prst="rect">
            <a:avLst/>
          </a:prstGeom>
          <a:noFill/>
        </p:spPr>
      </p:pic>
      <p:pic>
        <p:nvPicPr>
          <p:cNvPr id="29700"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6692632" y="3277364"/>
            <a:ext cx="200025" cy="400050"/>
          </a:xfrm>
          <a:prstGeom prst="rect">
            <a:avLst/>
          </a:prstGeom>
          <a:noFill/>
        </p:spPr>
      </p:pic>
      <p:pic>
        <p:nvPicPr>
          <p:cNvPr id="29699"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695668" y="3773800"/>
            <a:ext cx="200025" cy="400050"/>
          </a:xfrm>
          <a:prstGeom prst="rect">
            <a:avLst/>
          </a:prstGeom>
          <a:noFill/>
        </p:spPr>
      </p:pic>
      <p:pic>
        <p:nvPicPr>
          <p:cNvPr id="29698" name="Picture 2"/>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6732240" y="4725144"/>
            <a:ext cx="200025" cy="400050"/>
          </a:xfrm>
          <a:prstGeom prst="rect">
            <a:avLst/>
          </a:prstGeom>
          <a:noFill/>
        </p:spPr>
      </p:pic>
      <p:pic>
        <p:nvPicPr>
          <p:cNvPr id="29697" name="Picture 1"/>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6732240" y="4221088"/>
            <a:ext cx="200025" cy="400050"/>
          </a:xfrm>
          <a:prstGeom prst="rect">
            <a:avLst/>
          </a:prstGeom>
          <a:noFill/>
        </p:spPr>
      </p:pic>
      <p:sp>
        <p:nvSpPr>
          <p:cNvPr id="10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 name="Picture 1"/>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6732239" y="2348880"/>
            <a:ext cx="174565" cy="360040"/>
          </a:xfrm>
          <a:prstGeom prst="rect">
            <a:avLst/>
          </a:prstGeom>
          <a:noFill/>
        </p:spPr>
      </p:pic>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179512" y="4365104"/>
            <a:ext cx="8784976" cy="2088232"/>
          </a:xfrm>
        </p:spPr>
        <p:txBody>
          <a:bodyPr>
            <a:noAutofit/>
          </a:bodyPr>
          <a:lstStyle/>
          <a:p>
            <a:r>
              <a:rPr lang="cs-CZ" sz="1200" b="1" dirty="0" smtClean="0">
                <a:latin typeface="+mn-lt"/>
                <a:cs typeface="Arial" pitchFamily="34" charset="0"/>
              </a:rPr>
              <a:t>Použitá literatura</a:t>
            </a:r>
            <a:r>
              <a:rPr lang="cs-CZ" sz="1200" dirty="0" smtClean="0">
                <a:latin typeface="+mn-lt"/>
                <a:cs typeface="Arial" pitchFamily="34" charset="0"/>
              </a:rPr>
              <a:t>:</a:t>
            </a:r>
            <a:br>
              <a:rPr lang="cs-CZ" sz="1200" dirty="0" smtClean="0">
                <a:latin typeface="+mn-lt"/>
                <a:cs typeface="Arial" pitchFamily="34" charset="0"/>
              </a:rPr>
            </a:br>
            <a:r>
              <a:rPr lang="cs-CZ" sz="1200" dirty="0" smtClean="0">
                <a:latin typeface="+mn-lt"/>
                <a:cs typeface="Arial" pitchFamily="34" charset="0"/>
              </a:rPr>
              <a:t/>
            </a:r>
            <a:br>
              <a:rPr lang="cs-CZ" sz="1200" dirty="0" smtClean="0">
                <a:latin typeface="+mn-lt"/>
                <a:cs typeface="Arial" pitchFamily="34" charset="0"/>
              </a:rPr>
            </a:br>
            <a:r>
              <a:rPr lang="cs-CZ" sz="1100" dirty="0" smtClean="0">
                <a:cs typeface="Arial" pitchFamily="34" charset="0"/>
              </a:rPr>
              <a:t>Kombinatorika,pravděpodobnost,statistika, Matematika pro gymnázia- </a:t>
            </a:r>
            <a:r>
              <a:rPr lang="cs-CZ" sz="1100" dirty="0" err="1" smtClean="0">
                <a:cs typeface="Arial" pitchFamily="34" charset="0"/>
              </a:rPr>
              <a:t>Prometheus</a:t>
            </a:r>
            <a:r>
              <a:rPr lang="cs-CZ" sz="1100" dirty="0" smtClean="0">
                <a:cs typeface="Arial" pitchFamily="34" charset="0"/>
              </a:rPr>
              <a:t> </a:t>
            </a:r>
            <a:r>
              <a:rPr lang="cs-CZ" sz="1100" dirty="0" smtClean="0">
                <a:latin typeface="+mn-lt"/>
                <a:cs typeface="Arial" pitchFamily="34" charset="0"/>
              </a:rPr>
              <a:t/>
            </a:r>
            <a:br>
              <a:rPr lang="cs-CZ" sz="1100" dirty="0" smtClean="0">
                <a:latin typeface="+mn-lt"/>
                <a:cs typeface="Arial" pitchFamily="34" charset="0"/>
              </a:rPr>
            </a:br>
            <a:r>
              <a:rPr lang="cs-CZ" sz="1100" dirty="0" smtClean="0">
                <a:latin typeface="+mn-lt"/>
              </a:rPr>
              <a:t>AUTOR NEUVEDEN. </a:t>
            </a:r>
            <a:r>
              <a:rPr lang="cs-CZ" sz="1100" i="1" dirty="0" err="1" smtClean="0">
                <a:latin typeface="+mn-lt"/>
              </a:rPr>
              <a:t>Google.cz</a:t>
            </a:r>
            <a:r>
              <a:rPr lang="cs-CZ" sz="1100" dirty="0" smtClean="0">
                <a:latin typeface="+mn-lt"/>
              </a:rPr>
              <a:t> [online]. [cit. 5.9.2014]. Dostupný na WWW:http://www.</a:t>
            </a:r>
            <a:r>
              <a:rPr lang="cs-CZ" sz="1100" dirty="0" err="1" smtClean="0">
                <a:latin typeface="+mn-lt"/>
              </a:rPr>
              <a:t>sdlsn.hr</a:t>
            </a:r>
            <a:r>
              <a:rPr lang="cs-CZ" sz="1100" dirty="0" smtClean="0">
                <a:latin typeface="+mn-lt"/>
              </a:rPr>
              <a:t>/</a:t>
            </a:r>
            <a:r>
              <a:rPr lang="cs-CZ" sz="1100" dirty="0" err="1" smtClean="0">
                <a:latin typeface="+mn-lt"/>
              </a:rPr>
              <a:t>upload</a:t>
            </a:r>
            <a:r>
              <a:rPr lang="cs-CZ" sz="1100" dirty="0" smtClean="0">
                <a:latin typeface="+mn-lt"/>
              </a:rPr>
              <a:t>/Image/statistika390.jpg</a:t>
            </a:r>
            <a:br>
              <a:rPr lang="cs-CZ" sz="1100" dirty="0" smtClean="0">
                <a:latin typeface="+mn-lt"/>
              </a:rPr>
            </a:br>
            <a:r>
              <a:rPr lang="cs-CZ" sz="1100" dirty="0" smtClean="0">
                <a:latin typeface="+mn-lt"/>
                <a:cs typeface="Arial" pitchFamily="34" charset="0"/>
              </a:rPr>
              <a:t>Sbírka úloh z matematiky – </a:t>
            </a:r>
            <a:r>
              <a:rPr lang="cs-CZ" sz="1100" dirty="0" err="1" smtClean="0">
                <a:latin typeface="+mn-lt"/>
                <a:cs typeface="Arial" pitchFamily="34" charset="0"/>
              </a:rPr>
              <a:t>Prometheus</a:t>
            </a:r>
            <a:r>
              <a:rPr lang="cs-CZ" sz="1100" dirty="0" smtClean="0">
                <a:latin typeface="+mn-lt"/>
                <a:cs typeface="Arial" pitchFamily="34" charset="0"/>
              </a:rPr>
              <a:t/>
            </a:r>
            <a:br>
              <a:rPr lang="cs-CZ" sz="1100" dirty="0" smtClean="0">
                <a:latin typeface="+mn-lt"/>
                <a:cs typeface="Arial" pitchFamily="34" charset="0"/>
              </a:rPr>
            </a:br>
            <a:r>
              <a:rPr lang="cs-CZ" sz="1100" dirty="0" smtClean="0">
                <a:latin typeface="+mn-lt"/>
              </a:rPr>
              <a:t> AUTOR NEUVEDEN. </a:t>
            </a:r>
            <a:r>
              <a:rPr lang="cs-CZ" sz="1100" i="1" dirty="0" smtClean="0">
                <a:latin typeface="+mn-lt"/>
              </a:rPr>
              <a:t>Platné hlasy pro kandidáty ve volbě prezidenta republiky 2013 ve městě Brně a Ostravě</a:t>
            </a:r>
            <a:r>
              <a:rPr lang="cs-CZ" sz="1100" dirty="0" smtClean="0">
                <a:latin typeface="+mn-lt"/>
              </a:rPr>
              <a:t> [online]. [cit. 1.9.2013]. Dostupný na WWW: http://vdb.czso.cz/vdbvo/tabparam.jsp?voa=tabulka&amp;cislotab=VOL0741UU_OB&amp;vo=tabulka&amp;kapitola_id=844</a:t>
            </a:r>
            <a:br>
              <a:rPr lang="cs-CZ" sz="1100" dirty="0" smtClean="0">
                <a:latin typeface="+mn-lt"/>
              </a:rPr>
            </a:br>
            <a:r>
              <a:rPr lang="cs-CZ" sz="1100" dirty="0" smtClean="0">
                <a:latin typeface="+mn-lt"/>
              </a:rPr>
              <a:t>Přehled středoškolské matematiky- J. Polák </a:t>
            </a:r>
            <a:r>
              <a:rPr lang="cs-CZ" sz="1100" dirty="0" smtClean="0">
                <a:latin typeface="+mn-lt"/>
                <a:cs typeface="Arial" pitchFamily="34" charset="0"/>
              </a:rPr>
              <a:t/>
            </a:r>
            <a:br>
              <a:rPr lang="cs-CZ" sz="1100" dirty="0" smtClean="0">
                <a:latin typeface="+mn-lt"/>
                <a:cs typeface="Arial" pitchFamily="34" charset="0"/>
              </a:rPr>
            </a:br>
            <a:r>
              <a:rPr lang="cs-CZ" sz="1100" dirty="0" smtClean="0">
                <a:latin typeface="+mn-lt"/>
                <a:cs typeface="Arial" pitchFamily="34" charset="0"/>
              </a:rPr>
              <a:t>Vlastní archiv autora</a:t>
            </a:r>
            <a:endParaRPr lang="cs-CZ" sz="1100" dirty="0">
              <a:latin typeface="+mn-lt"/>
              <a:cs typeface="Arial" pitchFamily="34" charset="0"/>
            </a:endParaRPr>
          </a:p>
        </p:txBody>
      </p:sp>
      <p:sp>
        <p:nvSpPr>
          <p:cNvPr id="1025" name="Rectangle 1"/>
          <p:cNvSpPr>
            <a:spLocks noChangeArrowheads="1"/>
          </p:cNvSpPr>
          <p:nvPr/>
        </p:nvSpPr>
        <p:spPr bwMode="auto">
          <a:xfrm>
            <a:off x="251520" y="2597426"/>
            <a:ext cx="8424936" cy="7694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endParaRPr lang="cs-CZ" sz="2400" dirty="0" smtClean="0"/>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push/>
  </p:transition>
  <p:timing>
    <p:tnLst>
      <p:par>
        <p:cTn id="1" dur="indefinite" restart="never" nodeType="tmRoot"/>
      </p:par>
    </p:tnLst>
  </p:timing>
</p:sld>
</file>

<file path=ppt/theme/theme1.xml><?xml version="1.0" encoding="utf-8"?>
<a:theme xmlns:a="http://schemas.openxmlformats.org/drawingml/2006/main" name="Technický">
  <a:themeElements>
    <a:clrScheme name="Stupně šedi">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7138</TotalTime>
  <Words>349</Words>
  <Application>Microsoft Office PowerPoint</Application>
  <PresentationFormat>Předvádění na obrazovce (4:3)</PresentationFormat>
  <Paragraphs>204</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Technický</vt:lpstr>
      <vt:lpstr>Snímek 1</vt:lpstr>
      <vt:lpstr>Úvod do statistiky</vt:lpstr>
      <vt:lpstr>Motivační článek: </vt:lpstr>
      <vt:lpstr>Platné hlasy pro kandidáty ve volbě prezidenta republiky 2013 ve městě Brně </vt:lpstr>
      <vt:lpstr>Platné hlasy pro kandidáty ve volbě prezidenta republiky 2013 ve městě Ostravě </vt:lpstr>
      <vt:lpstr>Odpovězte na dané otázky </vt:lpstr>
      <vt:lpstr>1. Základní statistické pojmy: </vt:lpstr>
      <vt:lpstr>1. Základní statistické pojmy: </vt:lpstr>
      <vt:lpstr>Příklad č.1: </vt:lpstr>
      <vt:lpstr>Příklad č.1: </vt:lpstr>
      <vt:lpstr>Příklad č.1: </vt:lpstr>
      <vt:lpstr>Příklad č.1: </vt:lpstr>
      <vt:lpstr>Poznámka: </vt:lpstr>
      <vt:lpstr>Příklad č.2: </vt:lpstr>
      <vt:lpstr>Příklad č.2: </vt:lpstr>
      <vt:lpstr>Použitá literatura:  Kombinatorika,pravděpodobnost,statistika, Matematika pro gymnázia- Prometheus  AUTOR NEUVEDEN. Google.cz [online]. [cit. 5.9.2014]. Dostupný na WWW:http://www.sdlsn.hr/upload/Image/statistika390.jpg Sbírka úloh z matematiky – Prometheus  AUTOR NEUVEDEN. Platné hlasy pro kandidáty ve volbě prezidenta republiky 2013 ve městě Brně a Ostravě [online]. [cit. 1.9.2013]. Dostupný na WWW: http://vdb.czso.cz/vdbvo/tabparam.jsp?voa=tabulka&amp;cislotab=VOL0741UU_OB&amp;vo=tabulka&amp;kapitola_id=844 Přehled středoškolské matematiky- J. Polák  Vlastní archiv autora</vt:lpstr>
    </vt:vector>
  </TitlesOfParts>
  <Company>TOSHIBA</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Úvod do statistiky</dc:title>
  <dc:subject>Matematika</dc:subject>
  <dc:creator>Mgr. Zdeňka Eklová</dc:creator>
  <cp:lastModifiedBy>Dum</cp:lastModifiedBy>
  <cp:revision>538</cp:revision>
  <dcterms:created xsi:type="dcterms:W3CDTF">2011-05-23T14:56:33Z</dcterms:created>
  <dcterms:modified xsi:type="dcterms:W3CDTF">2014-03-16T10:33:02Z</dcterms:modified>
  <cp:contentStatus/>
</cp:coreProperties>
</file>