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notesMasterIdLst>
    <p:notesMasterId r:id="rId16"/>
  </p:notesMasterIdLst>
  <p:handoutMasterIdLst>
    <p:handoutMasterId r:id="rId17"/>
  </p:handoutMasterIdLst>
  <p:sldIdLst>
    <p:sldId id="341" r:id="rId2"/>
    <p:sldId id="298" r:id="rId3"/>
    <p:sldId id="304" r:id="rId4"/>
    <p:sldId id="302" r:id="rId5"/>
    <p:sldId id="303" r:id="rId6"/>
    <p:sldId id="301" r:id="rId7"/>
    <p:sldId id="336" r:id="rId8"/>
    <p:sldId id="337" r:id="rId9"/>
    <p:sldId id="305" r:id="rId10"/>
    <p:sldId id="339" r:id="rId11"/>
    <p:sldId id="338" r:id="rId12"/>
    <p:sldId id="306" r:id="rId13"/>
    <p:sldId id="340" r:id="rId14"/>
    <p:sldId id="342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C0000"/>
    <a:srgbClr val="F6332E"/>
    <a:srgbClr val="EC7366"/>
    <a:srgbClr val="995B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3" autoAdjust="0"/>
    <p:restoredTop sz="96499" autoAdjust="0"/>
  </p:normalViewPr>
  <p:slideViewPr>
    <p:cSldViewPr>
      <p:cViewPr varScale="1">
        <p:scale>
          <a:sx n="113" d="100"/>
          <a:sy n="113" d="100"/>
        </p:scale>
        <p:origin x="-15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Výška </a:t>
            </a:r>
            <a:r>
              <a:rPr lang="en-US"/>
              <a:t>chlapců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Výška chlapců</c:v>
                </c:pt>
              </c:strCache>
            </c:strRef>
          </c:tx>
          <c:spPr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prstClr val="black">
                    <a:lumMod val="95000"/>
                    <a:lumOff val="5000"/>
                  </a:prstClr>
                </a:gs>
              </a:gsLst>
              <a:lin ang="2700000" scaled="1"/>
              <a:tileRect/>
            </a:gradFill>
          </c:spPr>
          <c:invertIfNegative val="0"/>
          <c:cat>
            <c:strRef>
              <c:f>List1!$A$2:$A$8</c:f>
              <c:strCache>
                <c:ptCount val="7"/>
                <c:pt idx="0">
                  <c:v>158-162</c:v>
                </c:pt>
                <c:pt idx="1">
                  <c:v>163-167</c:v>
                </c:pt>
                <c:pt idx="2">
                  <c:v>168-172</c:v>
                </c:pt>
                <c:pt idx="3">
                  <c:v>173-177</c:v>
                </c:pt>
                <c:pt idx="4">
                  <c:v>178-182</c:v>
                </c:pt>
                <c:pt idx="5">
                  <c:v>183-187</c:v>
                </c:pt>
                <c:pt idx="6">
                  <c:v>188-192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9</c:v>
                </c:pt>
                <c:pt idx="1">
                  <c:v>20</c:v>
                </c:pt>
                <c:pt idx="2">
                  <c:v>36</c:v>
                </c:pt>
                <c:pt idx="3">
                  <c:v>82</c:v>
                </c:pt>
                <c:pt idx="4">
                  <c:v>35</c:v>
                </c:pt>
                <c:pt idx="5">
                  <c:v>14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gapDepth val="296"/>
        <c:shape val="box"/>
        <c:axId val="137196544"/>
        <c:axId val="39062912"/>
        <c:axId val="0"/>
      </c:bar3DChart>
      <c:catAx>
        <c:axId val="137196544"/>
        <c:scaling>
          <c:orientation val="minMax"/>
        </c:scaling>
        <c:delete val="0"/>
        <c:axPos val="b"/>
        <c:minorGridlines/>
        <c:majorTickMark val="out"/>
        <c:minorTickMark val="none"/>
        <c:tickLblPos val="low"/>
        <c:txPr>
          <a:bodyPr rot="-1920000" vert="horz" anchor="t" anchorCtr="1"/>
          <a:lstStyle/>
          <a:p>
            <a:pPr>
              <a:defRPr/>
            </a:pPr>
            <a:endParaRPr lang="cs-CZ"/>
          </a:p>
        </c:txPr>
        <c:crossAx val="39062912"/>
        <c:crosses val="autoZero"/>
        <c:auto val="1"/>
        <c:lblAlgn val="ctr"/>
        <c:lblOffset val="100"/>
        <c:noMultiLvlLbl val="0"/>
      </c:catAx>
      <c:valAx>
        <c:axId val="39062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7196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433857923832223"/>
          <c:y val="0.27419436034885075"/>
          <c:w val="0.17305532463187359"/>
          <c:h val="8.2215691312076525E-2"/>
        </c:manualLayout>
      </c:layout>
      <c:overlay val="0"/>
      <c:txPr>
        <a:bodyPr/>
        <a:lstStyle/>
        <a:p>
          <a:pPr>
            <a:defRPr sz="1400"/>
          </a:pPr>
          <a:endParaRPr lang="cs-CZ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8E2E8-0408-405C-9850-9D1DC5F27FB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86AE4-6429-4E15-AF10-6E2533D55D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955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98323-216D-4AA5-9564-7F3386B6015E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16AA1-F28D-4C27-B854-4D9ABF27DB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1151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AAAAAA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16AA1-F28D-4C27-B854-4D9ABF27DBE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zápatí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Volný tvar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4FEE846-B59B-4E5D-9F4A-1F3AC831E818}" type="datetimeFigureOut">
              <a:rPr lang="cs-CZ" smtClean="0"/>
              <a:pPr/>
              <a:t>10.2.2014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D8A745-A320-41D5-AEC6-EB787EA9B67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opis: http://www.zssvat.cz/wp-content/uploads/2010/10/logo-eu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865796" cy="154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1916832"/>
            <a:ext cx="8784976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Střední průmyslová škola elektrotechnická a informačních technologií Brno</a:t>
            </a:r>
            <a:endParaRPr kumimoji="0" lang="cs-CZ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a název projektu: </a:t>
            </a:r>
            <a:r>
              <a:rPr kumimoji="0" lang="cs-C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CZ.1.07/1.5.00/34.0521 – Investice do vzdělání nesou nejvyšší úrok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Autor:		Mgr. Zdeňka</a:t>
            </a:r>
            <a:r>
              <a:rPr kumimoji="0" lang="cs-CZ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cs-CZ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Eklová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Tematická sada: 	</a:t>
            </a:r>
            <a:r>
              <a:rPr lang="cs-CZ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Závislosti, vztahy a práce s daty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Téma:		</a:t>
            </a: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Charakteristika statistického souboru - poloha znaku – pracovní list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Číslo materiálu:	</a:t>
            </a:r>
            <a:r>
              <a:rPr lang="cs-CZ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VY_42_INOVACE_03_6_EKZD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Anotace: Matriál obsahuje </a:t>
            </a:r>
            <a:r>
              <a:rPr lang="cs-CZ" dirty="0" smtClean="0">
                <a:latin typeface="Calibri" pitchFamily="34" charset="0"/>
                <a:cs typeface="Times New Roman" pitchFamily="18" charset="0"/>
              </a:rPr>
              <a:t>výpočty aritmetického průměru, geometrického průměru, 	harmonického průměru, modus a medián. Výsledky jsou zaznamenávané do 	tabulek nebo pomocí grafů. Je určen studentů třetích a čtvrtých ročníků středních 	škol.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dirty="0" smtClean="0">
              <a:latin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dirty="0" smtClean="0">
                <a:latin typeface="Calibri" pitchFamily="34" charset="0"/>
                <a:cs typeface="Times New Roman" pitchFamily="18" charset="0"/>
              </a:rPr>
              <a:t>Pomůcky: psací potřeby, rýsovací pomůcky, pastelky, kalkulačka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Osobní automobil projížděl čtvrt hodiny městem průměrnou rychlostí v</a:t>
            </a:r>
            <a:r>
              <a:rPr lang="cs-CZ" baseline="-25000" dirty="0" smtClean="0"/>
              <a:t>1</a:t>
            </a:r>
            <a:r>
              <a:rPr lang="cs-CZ" dirty="0" smtClean="0"/>
              <a:t>= 40 km.h</a:t>
            </a:r>
            <a:r>
              <a:rPr lang="cs-CZ" baseline="30000" dirty="0" smtClean="0"/>
              <a:t>-1</a:t>
            </a:r>
            <a:r>
              <a:rPr lang="cs-CZ" dirty="0" smtClean="0"/>
              <a:t>, pak jel půl hodiny průměrnou rychlostí v</a:t>
            </a:r>
            <a:r>
              <a:rPr lang="cs-CZ" baseline="-25000" dirty="0" smtClean="0"/>
              <a:t>2</a:t>
            </a:r>
            <a:r>
              <a:rPr lang="cs-CZ" dirty="0" smtClean="0"/>
              <a:t>=80 km.h</a:t>
            </a:r>
            <a:r>
              <a:rPr lang="cs-CZ" baseline="30000" dirty="0" smtClean="0"/>
              <a:t>-1</a:t>
            </a:r>
            <a:r>
              <a:rPr lang="cs-CZ" dirty="0" smtClean="0"/>
              <a:t> po dálnici a zbytek cesty 12 minut jel průměrnou rychlostí v</a:t>
            </a:r>
            <a:r>
              <a:rPr lang="cs-CZ" baseline="-25000" dirty="0" smtClean="0"/>
              <a:t>3</a:t>
            </a:r>
            <a:r>
              <a:rPr lang="cs-CZ" dirty="0" smtClean="0"/>
              <a:t>= 45 km.h</a:t>
            </a:r>
            <a:r>
              <a:rPr lang="cs-CZ" baseline="30000" dirty="0" smtClean="0"/>
              <a:t>-1</a:t>
            </a:r>
            <a:r>
              <a:rPr lang="cs-CZ" dirty="0" smtClean="0"/>
              <a:t>. Jakou dráhu projel a jakou měl průměrnou rychlost?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754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Dráha= rychlost.čas</a:t>
            </a:r>
          </a:p>
          <a:p>
            <a:r>
              <a:rPr lang="cs-CZ" b="1" dirty="0" smtClean="0"/>
              <a:t>	        </a:t>
            </a:r>
            <a:r>
              <a:rPr lang="cs-CZ" sz="1050" b="1" dirty="0" smtClean="0"/>
              <a:t> </a:t>
            </a:r>
            <a:r>
              <a:rPr lang="cs-CZ" b="1" dirty="0" smtClean="0"/>
              <a:t>s = v . t</a:t>
            </a:r>
            <a:endParaRPr lang="cs-CZ" dirty="0" smtClean="0"/>
          </a:p>
          <a:p>
            <a:r>
              <a:rPr lang="cs-CZ" dirty="0" smtClean="0"/>
              <a:t>                       s</a:t>
            </a:r>
            <a:r>
              <a:rPr lang="cs-CZ" baseline="-25000" dirty="0" smtClean="0"/>
              <a:t>1</a:t>
            </a:r>
            <a:r>
              <a:rPr lang="cs-CZ" dirty="0" smtClean="0"/>
              <a:t>= 40 . 0,25	s</a:t>
            </a:r>
            <a:r>
              <a:rPr lang="cs-CZ" baseline="-25000" dirty="0" smtClean="0"/>
              <a:t>2</a:t>
            </a:r>
            <a:r>
              <a:rPr lang="cs-CZ" dirty="0" smtClean="0"/>
              <a:t>= 80 . 0,5		s</a:t>
            </a:r>
            <a:r>
              <a:rPr lang="cs-CZ" baseline="-25000" dirty="0" smtClean="0"/>
              <a:t>3</a:t>
            </a:r>
            <a:r>
              <a:rPr lang="cs-CZ" dirty="0" smtClean="0"/>
              <a:t>= 45 . 0,2</a:t>
            </a:r>
          </a:p>
          <a:p>
            <a:r>
              <a:rPr lang="cs-CZ" dirty="0" smtClean="0"/>
              <a:t>	         s</a:t>
            </a:r>
            <a:r>
              <a:rPr lang="cs-CZ" baseline="-25000" dirty="0" smtClean="0"/>
              <a:t>1</a:t>
            </a:r>
            <a:r>
              <a:rPr lang="cs-CZ" dirty="0" smtClean="0"/>
              <a:t>= 10 km		s</a:t>
            </a:r>
            <a:r>
              <a:rPr lang="cs-CZ" baseline="-25000" dirty="0" smtClean="0"/>
              <a:t>2</a:t>
            </a:r>
            <a:r>
              <a:rPr lang="cs-CZ" dirty="0" smtClean="0"/>
              <a:t>= 40 km		s</a:t>
            </a:r>
            <a:r>
              <a:rPr lang="cs-CZ" baseline="-25000" dirty="0" smtClean="0"/>
              <a:t>3</a:t>
            </a:r>
            <a:r>
              <a:rPr lang="cs-CZ" dirty="0" smtClean="0"/>
              <a:t>= 9 km</a:t>
            </a:r>
          </a:p>
          <a:p>
            <a:endParaRPr lang="cs-CZ" sz="1050" dirty="0" smtClean="0"/>
          </a:p>
          <a:p>
            <a:r>
              <a:rPr lang="cs-CZ" dirty="0" smtClean="0"/>
              <a:t>Celkem ujel 59 km.</a:t>
            </a:r>
          </a:p>
          <a:p>
            <a:r>
              <a:rPr lang="cs-CZ" dirty="0" smtClean="0"/>
              <a:t>Průměrná rychlost: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800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6" r="28225"/>
          <a:stretch/>
        </p:blipFill>
        <p:spPr bwMode="auto">
          <a:xfrm>
            <a:off x="2556931" y="4077072"/>
            <a:ext cx="4001679" cy="70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Osobní automobil projížděl čtvrt hodiny městem průměrnou rychlostí v</a:t>
            </a:r>
            <a:r>
              <a:rPr lang="cs-CZ" baseline="-25000" dirty="0" smtClean="0"/>
              <a:t>1</a:t>
            </a:r>
            <a:r>
              <a:rPr lang="cs-CZ" dirty="0" smtClean="0"/>
              <a:t>= 40 km.h</a:t>
            </a:r>
            <a:r>
              <a:rPr lang="cs-CZ" baseline="30000" dirty="0" smtClean="0"/>
              <a:t>-1</a:t>
            </a:r>
            <a:r>
              <a:rPr lang="cs-CZ" dirty="0" smtClean="0"/>
              <a:t>, pak jel půl hodiny průměrnou rychlostí v</a:t>
            </a:r>
            <a:r>
              <a:rPr lang="cs-CZ" baseline="-25000" dirty="0" smtClean="0"/>
              <a:t>2</a:t>
            </a:r>
            <a:r>
              <a:rPr lang="cs-CZ" dirty="0" smtClean="0"/>
              <a:t>=80 km.h</a:t>
            </a:r>
            <a:r>
              <a:rPr lang="cs-CZ" baseline="30000" dirty="0" smtClean="0"/>
              <a:t>-1</a:t>
            </a:r>
            <a:r>
              <a:rPr lang="cs-CZ" dirty="0" smtClean="0"/>
              <a:t> po dálnici a zbytek cesty 12 minut jel průměrnou rychlostí v</a:t>
            </a:r>
            <a:r>
              <a:rPr lang="cs-CZ" baseline="-25000" dirty="0" smtClean="0"/>
              <a:t>3</a:t>
            </a:r>
            <a:r>
              <a:rPr lang="cs-CZ" dirty="0" smtClean="0"/>
              <a:t>= 45 km.h</a:t>
            </a:r>
            <a:r>
              <a:rPr lang="cs-CZ" baseline="30000" dirty="0" smtClean="0"/>
              <a:t>-1</a:t>
            </a:r>
            <a:r>
              <a:rPr lang="cs-CZ" dirty="0" smtClean="0"/>
              <a:t>. Jakou dráhu projel a jakou měl průměrnou rychlost?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754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Dráha= rychlost.čas</a:t>
            </a:r>
          </a:p>
          <a:p>
            <a:r>
              <a:rPr lang="cs-CZ" b="1" dirty="0" smtClean="0"/>
              <a:t>	        </a:t>
            </a:r>
            <a:r>
              <a:rPr lang="cs-CZ" sz="1050" b="1" dirty="0" smtClean="0"/>
              <a:t> </a:t>
            </a:r>
            <a:r>
              <a:rPr lang="cs-CZ" b="1" dirty="0" smtClean="0"/>
              <a:t>s = v . t</a:t>
            </a:r>
            <a:endParaRPr lang="cs-CZ" dirty="0" smtClean="0"/>
          </a:p>
          <a:p>
            <a:r>
              <a:rPr lang="cs-CZ" dirty="0" smtClean="0"/>
              <a:t>                       s</a:t>
            </a:r>
            <a:r>
              <a:rPr lang="cs-CZ" baseline="-25000" dirty="0" smtClean="0"/>
              <a:t>1</a:t>
            </a:r>
            <a:r>
              <a:rPr lang="cs-CZ" dirty="0" smtClean="0"/>
              <a:t>= 40 . 0,25	s</a:t>
            </a:r>
            <a:r>
              <a:rPr lang="cs-CZ" baseline="-25000" dirty="0" smtClean="0"/>
              <a:t>2</a:t>
            </a:r>
            <a:r>
              <a:rPr lang="cs-CZ" dirty="0" smtClean="0"/>
              <a:t>= 80 . 0,5		s</a:t>
            </a:r>
            <a:r>
              <a:rPr lang="cs-CZ" baseline="-25000" dirty="0" smtClean="0"/>
              <a:t>3</a:t>
            </a:r>
            <a:r>
              <a:rPr lang="cs-CZ" dirty="0" smtClean="0"/>
              <a:t>= 45 . 0,2</a:t>
            </a:r>
          </a:p>
          <a:p>
            <a:r>
              <a:rPr lang="cs-CZ" dirty="0" smtClean="0"/>
              <a:t>	         s</a:t>
            </a:r>
            <a:r>
              <a:rPr lang="cs-CZ" baseline="-25000" dirty="0" smtClean="0"/>
              <a:t>1</a:t>
            </a:r>
            <a:r>
              <a:rPr lang="cs-CZ" dirty="0" smtClean="0"/>
              <a:t>= 10 km		s</a:t>
            </a:r>
            <a:r>
              <a:rPr lang="cs-CZ" baseline="-25000" dirty="0" smtClean="0"/>
              <a:t>2</a:t>
            </a:r>
            <a:r>
              <a:rPr lang="cs-CZ" dirty="0" smtClean="0"/>
              <a:t>= 40 km		s</a:t>
            </a:r>
            <a:r>
              <a:rPr lang="cs-CZ" baseline="-25000" dirty="0" smtClean="0"/>
              <a:t>3</a:t>
            </a:r>
            <a:r>
              <a:rPr lang="cs-CZ" dirty="0" smtClean="0"/>
              <a:t>= 9 km</a:t>
            </a:r>
          </a:p>
          <a:p>
            <a:endParaRPr lang="cs-CZ" sz="1050" dirty="0" smtClean="0"/>
          </a:p>
          <a:p>
            <a:r>
              <a:rPr lang="cs-CZ" dirty="0" smtClean="0"/>
              <a:t>Celkem ujel 59 km.</a:t>
            </a:r>
          </a:p>
          <a:p>
            <a:r>
              <a:rPr lang="cs-CZ" dirty="0" smtClean="0"/>
              <a:t>Průměrná rychlost: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b="1" dirty="0" smtClean="0"/>
          </a:p>
          <a:p>
            <a:endParaRPr lang="cs-CZ" sz="800" dirty="0" smtClean="0"/>
          </a:p>
          <a:p>
            <a:endParaRPr lang="cs-CZ" dirty="0" smtClean="0"/>
          </a:p>
          <a:p>
            <a:r>
              <a:rPr lang="cs-CZ" dirty="0" smtClean="0"/>
              <a:t>Jeho průměrná rychlost byla 62,1 km/</a:t>
            </a:r>
            <a:r>
              <a:rPr lang="cs-CZ" dirty="0" err="1" smtClean="0"/>
              <a:t>h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26" r="28225"/>
          <a:stretch/>
        </p:blipFill>
        <p:spPr bwMode="auto">
          <a:xfrm>
            <a:off x="2556931" y="4077072"/>
            <a:ext cx="4001679" cy="705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019"/>
          <a:stretch/>
        </p:blipFill>
        <p:spPr bwMode="auto">
          <a:xfrm>
            <a:off x="1979712" y="4836975"/>
            <a:ext cx="3701704" cy="59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2" t="2" r="59849" b="-3"/>
          <a:stretch/>
        </p:blipFill>
        <p:spPr bwMode="auto">
          <a:xfrm>
            <a:off x="2533423" y="5552773"/>
            <a:ext cx="2240099" cy="35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č.4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Vypočítejte cenu 1 kg směsi kávy, kterou namícháme z 1 kg druhu po 140 Kč za jeden kilogram, 4 kg po 90 Kč za jeden kilogram, 3 kg po 110 Kč za jeden kilogram a 2 kg po 95 Kč za jeden kilogram.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1844824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endParaRPr kumimoji="0" lang="cs-C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4" r="30224"/>
          <a:stretch/>
        </p:blipFill>
        <p:spPr bwMode="auto">
          <a:xfrm>
            <a:off x="1547664" y="2219325"/>
            <a:ext cx="3048000" cy="56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Vypočítejte cenu 1 kg směsi kávy, kterou namícháme z 1 kg druhu po 140 Kč za jeden kilogram, 4 kg po 90 Kč za jeden kilogram, 3 kg po 110 Kč za jeden kilogram a 2 kg po 95 Kč za jeden kilogram.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1844824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0" y="666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4" r="30224"/>
          <a:stretch/>
        </p:blipFill>
        <p:spPr bwMode="auto">
          <a:xfrm>
            <a:off x="1547664" y="2219325"/>
            <a:ext cx="3048000" cy="561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8451" y="2916479"/>
            <a:ext cx="8280920" cy="58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34" b="-35036"/>
          <a:stretch/>
        </p:blipFill>
        <p:spPr bwMode="auto">
          <a:xfrm>
            <a:off x="1628139" y="3670968"/>
            <a:ext cx="1271819" cy="381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č.4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5157192"/>
            <a:ext cx="7467600" cy="1396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1100" b="1" dirty="0" smtClean="0">
                <a:latin typeface="Arial" pitchFamily="34" charset="0"/>
                <a:cs typeface="Arial" pitchFamily="34" charset="0"/>
              </a:rPr>
              <a:t>Použitá literatura</a:t>
            </a:r>
            <a:r>
              <a:rPr lang="cs-CZ" sz="1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Sbírka úloh z matematiky – </a:t>
            </a:r>
            <a:r>
              <a:rPr lang="cs-CZ" sz="1100" dirty="0" err="1" smtClean="0">
                <a:latin typeface="Arial" pitchFamily="34" charset="0"/>
                <a:cs typeface="Arial" pitchFamily="34" charset="0"/>
              </a:rPr>
              <a:t>Prometheus</a:t>
            </a:r>
            <a:endParaRPr lang="cs-CZ" sz="1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cs-CZ" sz="1100" dirty="0" smtClean="0">
                <a:latin typeface="Arial" pitchFamily="34" charset="0"/>
                <a:cs typeface="Arial" pitchFamily="34" charset="0"/>
              </a:rPr>
              <a:t>Vlastní archiv autora</a:t>
            </a:r>
            <a:endParaRPr lang="cs-CZ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467600" cy="4464496"/>
          </a:xfrm>
        </p:spPr>
        <p:txBody>
          <a:bodyPr>
            <a:normAutofit/>
          </a:bodyPr>
          <a:lstStyle/>
          <a:p>
            <a:pPr algn="ctr"/>
            <a:r>
              <a:rPr lang="cs-CZ" sz="6600" b="1" dirty="0" smtClean="0">
                <a:latin typeface="Calibri" pitchFamily="34" charset="0"/>
              </a:rPr>
              <a:t>Charakteristika statistického souboru </a:t>
            </a:r>
            <a:r>
              <a:rPr lang="cs-CZ" sz="7300" b="1" dirty="0" smtClean="0">
                <a:latin typeface="Calibri" pitchFamily="34" charset="0"/>
              </a:rPr>
              <a:t/>
            </a:r>
            <a:br>
              <a:rPr lang="cs-CZ" sz="7300" b="1" dirty="0" smtClean="0">
                <a:latin typeface="Calibri" pitchFamily="34" charset="0"/>
              </a:rPr>
            </a:br>
            <a:r>
              <a:rPr lang="cs-CZ" sz="3900" b="1" dirty="0" smtClean="0">
                <a:latin typeface="Calibri" pitchFamily="34" charset="0"/>
              </a:rPr>
              <a:t>Pracovní list č. 2</a:t>
            </a:r>
            <a:endParaRPr lang="cs-CZ" sz="3900" b="1" dirty="0">
              <a:latin typeface="Calibri" pitchFamily="34" charset="0"/>
            </a:endParaRPr>
          </a:p>
        </p:txBody>
      </p:sp>
      <p:sp>
        <p:nvSpPr>
          <p:cNvPr id="4" name="Nadpis 6"/>
          <p:cNvSpPr txBox="1">
            <a:spLocks/>
          </p:cNvSpPr>
          <p:nvPr/>
        </p:nvSpPr>
        <p:spPr>
          <a:xfrm>
            <a:off x="3347864" y="3429000"/>
            <a:ext cx="3168352" cy="724942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Při měření tělesné výšky chlapců byly získány tyto výsledky: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a) doplňte do tabulky hodnoty relativní četnosti a relativní četnosti vyjádřené v procentech</a:t>
            </a:r>
          </a:p>
          <a:p>
            <a:r>
              <a:rPr lang="cs-CZ" dirty="0" smtClean="0"/>
              <a:t>b) vypočítejte modus a medián </a:t>
            </a:r>
          </a:p>
          <a:p>
            <a:r>
              <a:rPr lang="cs-CZ" dirty="0" smtClean="0"/>
              <a:t>c) sestrojte odpovídající sloupcový graf rozdělení četnosti</a:t>
            </a:r>
          </a:p>
          <a:p>
            <a:r>
              <a:rPr lang="cs-CZ" dirty="0" smtClean="0"/>
              <a:t>d) vypočítejte průměrnou výšku chlapců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4" name="Tabulka 23"/>
          <p:cNvGraphicFramePr>
            <a:graphicFrameLocks noGrp="1"/>
          </p:cNvGraphicFramePr>
          <p:nvPr/>
        </p:nvGraphicFramePr>
        <p:xfrm>
          <a:off x="323528" y="1340768"/>
          <a:ext cx="7416821" cy="2160240"/>
        </p:xfrm>
        <a:graphic>
          <a:graphicData uri="http://schemas.openxmlformats.org/drawingml/2006/table">
            <a:tbl>
              <a:tblPr/>
              <a:tblGrid>
                <a:gridCol w="824781"/>
                <a:gridCol w="824005"/>
                <a:gridCol w="824005"/>
                <a:gridCol w="824005"/>
                <a:gridCol w="824005"/>
                <a:gridCol w="824005"/>
                <a:gridCol w="824005"/>
                <a:gridCol w="824005"/>
                <a:gridCol w="824005"/>
              </a:tblGrid>
              <a:tr h="2700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výška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158-162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163-167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168-172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173-177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178-182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183-187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188-192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celkem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 dirty="0" smtClean="0">
                          <a:latin typeface="Arial"/>
                          <a:ea typeface="Times New Roman"/>
                          <a:cs typeface="Times New Roman"/>
                        </a:rPr>
                        <a:t>četnost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36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35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relativní četnost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relativní četnost v%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 dirty="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 sz="1100" dirty="0">
                        <a:latin typeface="Calibri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754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</a:p>
          <a:p>
            <a:r>
              <a:rPr lang="cs-CZ" dirty="0" smtClean="0"/>
              <a:t>a) Tabulka</a:t>
            </a:r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 smtClean="0"/>
          </a:p>
          <a:p>
            <a:r>
              <a:rPr lang="cs-CZ" dirty="0" smtClean="0"/>
              <a:t>b) Modus a medián</a:t>
            </a:r>
          </a:p>
          <a:p>
            <a:endParaRPr lang="cs-CZ" dirty="0" smtClean="0"/>
          </a:p>
          <a:p>
            <a:r>
              <a:rPr lang="cs-CZ" dirty="0" smtClean="0"/>
              <a:t>	</a:t>
            </a:r>
            <a:r>
              <a:rPr lang="cs-CZ" dirty="0" err="1" smtClean="0"/>
              <a:t>Mod</a:t>
            </a:r>
            <a:r>
              <a:rPr lang="cs-CZ" dirty="0" smtClean="0"/>
              <a:t> = 175 cm</a:t>
            </a:r>
          </a:p>
          <a:p>
            <a:endParaRPr lang="cs-CZ" dirty="0" smtClean="0"/>
          </a:p>
          <a:p>
            <a:r>
              <a:rPr lang="cs-CZ" dirty="0" smtClean="0"/>
              <a:t>	Med = 175 cm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Tabulka 16"/>
          <p:cNvGraphicFramePr>
            <a:graphicFrameLocks noGrp="1"/>
          </p:cNvGraphicFramePr>
          <p:nvPr/>
        </p:nvGraphicFramePr>
        <p:xfrm>
          <a:off x="323528" y="1628800"/>
          <a:ext cx="7416820" cy="2160240"/>
        </p:xfrm>
        <a:graphic>
          <a:graphicData uri="http://schemas.openxmlformats.org/drawingml/2006/table">
            <a:tbl>
              <a:tblPr/>
              <a:tblGrid>
                <a:gridCol w="824780"/>
                <a:gridCol w="824005"/>
                <a:gridCol w="824005"/>
                <a:gridCol w="824005"/>
                <a:gridCol w="824005"/>
                <a:gridCol w="824005"/>
                <a:gridCol w="824005"/>
                <a:gridCol w="824005"/>
                <a:gridCol w="824005"/>
              </a:tblGrid>
              <a:tr h="2700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výška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158-162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163-167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168-172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173-177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178-182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183-187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188-192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celkem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 dirty="0">
                          <a:latin typeface="Arial"/>
                          <a:ea typeface="Times New Roman"/>
                          <a:cs typeface="Times New Roman"/>
                        </a:rPr>
                        <a:t>četnost</a:t>
                      </a:r>
                      <a:endParaRPr lang="cs-CZ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36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82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35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cs-CZ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b="1" dirty="0">
                          <a:latin typeface="Arial"/>
                          <a:ea typeface="Times New Roman"/>
                          <a:cs typeface="Times New Roman"/>
                        </a:rPr>
                        <a:t>200</a:t>
                      </a:r>
                      <a:endParaRPr lang="cs-CZ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 dirty="0">
                          <a:latin typeface="Arial"/>
                          <a:ea typeface="Times New Roman"/>
                          <a:cs typeface="Times New Roman"/>
                        </a:rPr>
                        <a:t>relativní četnost</a:t>
                      </a:r>
                      <a:endParaRPr lang="cs-CZ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0,045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0,1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0,18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0,41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0,175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0,07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0,02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cs-CZ" sz="1000" b="1" dirty="0">
                          <a:latin typeface="Arial"/>
                          <a:ea typeface="Times New Roman"/>
                          <a:cs typeface="Times New Roman"/>
                        </a:rPr>
                        <a:t>relativní četnost v%</a:t>
                      </a:r>
                      <a:endParaRPr lang="cs-CZ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4,50%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10%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18%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41%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17,50%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7%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>
                          <a:latin typeface="Arial"/>
                          <a:ea typeface="Times New Roman"/>
                          <a:cs typeface="Times New Roman"/>
                        </a:rPr>
                        <a:t>2%</a:t>
                      </a:r>
                      <a:endParaRPr lang="cs-CZ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latin typeface="Arial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cs-CZ" sz="1000" dirty="0">
                          <a:latin typeface="Arial"/>
                          <a:ea typeface="Times New Roman"/>
                          <a:cs typeface="Times New Roman"/>
                        </a:rPr>
                        <a:t>%</a:t>
                      </a:r>
                      <a:endParaRPr lang="cs-CZ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č.1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0"/>
            <a:ext cx="864096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</a:p>
          <a:p>
            <a:r>
              <a:rPr lang="cs-CZ" dirty="0" smtClean="0"/>
              <a:t>c) Sloupcový graf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</a:p>
          <a:p>
            <a:endParaRPr lang="cs-CZ" sz="1600" dirty="0" smtClean="0"/>
          </a:p>
          <a:p>
            <a:r>
              <a:rPr lang="cs-CZ" sz="2000" dirty="0" smtClean="0"/>
              <a:t>d) </a:t>
            </a:r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Průměrná výška chlapců je 173,4 cm.</a:t>
            </a: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Graf 17"/>
          <p:cNvGraphicFramePr/>
          <p:nvPr/>
        </p:nvGraphicFramePr>
        <p:xfrm>
          <a:off x="2195736" y="836712"/>
          <a:ext cx="626469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4509120"/>
            <a:ext cx="2199292" cy="450457"/>
          </a:xfrm>
          <a:prstGeom prst="rect">
            <a:avLst/>
          </a:prstGeom>
          <a:noFill/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3479848" y="4520970"/>
            <a:ext cx="4747673" cy="415097"/>
          </a:xfrm>
          <a:prstGeom prst="rect">
            <a:avLst/>
          </a:prstGeom>
          <a:noFill/>
        </p:spPr>
      </p:pic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79848" y="5032176"/>
            <a:ext cx="1414180" cy="288074"/>
          </a:xfrm>
          <a:prstGeom prst="rect">
            <a:avLst/>
          </a:prstGeom>
          <a:noFill/>
        </p:spPr>
      </p:pic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Firma vlastní čtyři bytové domy. V bytovém domě A bydlí 20 rodin a jejich průměrný měsíční pronájem činí 12300 Kč, v B bydlí 25 rodin a jejich průměrný měsíční nájem činí 12000 Kč, v C bydlí 10 rodin a jejich průměrný měsíční nájem činí 15000 Kč, v D bydlí 15 rodin a jejich průměrný měsíční nájem činí 12500 Kč.</a:t>
            </a:r>
          </a:p>
          <a:p>
            <a:r>
              <a:rPr lang="cs-CZ" dirty="0" smtClean="0"/>
              <a:t>Jaký je průměrný nájem všech rodin?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63733" y="2468833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Pro výpočet průměrného nájmu použijeme vzorec pro vážený aritmetický průměr: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r="29860"/>
          <a:stretch/>
        </p:blipFill>
        <p:spPr bwMode="auto">
          <a:xfrm>
            <a:off x="2627783" y="3207014"/>
            <a:ext cx="2740469" cy="51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č.2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Firma vlastní čtyři bytové domy. V bytovém domě A bydlí 20 rodin a jejich průměrný měsíční pronájem činí 12300 Kč, v B bydlí 25 rodin a jejich průměrný měsíční nájem činí 12000 Kč, v C bydlí 10 rodin a jejich průměrný měsíční nájem činí 15000 Kč, v D bydlí 15 rodin a jejich průměrný měsíční nájem činí 12500 Kč.</a:t>
            </a:r>
          </a:p>
          <a:p>
            <a:r>
              <a:rPr lang="cs-CZ" dirty="0" smtClean="0"/>
              <a:t>Jaký je průměrný nájem všech rodin?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63733" y="2468833"/>
            <a:ext cx="864096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Pro výpočet průměrného nájmu použijeme vzorec pro vážený aritmetický průměr: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r="29860"/>
          <a:stretch/>
        </p:blipFill>
        <p:spPr bwMode="auto">
          <a:xfrm>
            <a:off x="2627783" y="3207014"/>
            <a:ext cx="2740469" cy="510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327" y="3848091"/>
            <a:ext cx="575945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3" y="4451137"/>
            <a:ext cx="57594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48" t="2" r="38738" b="-3"/>
          <a:stretch/>
        </p:blipFill>
        <p:spPr bwMode="auto">
          <a:xfrm>
            <a:off x="2382083" y="4950298"/>
            <a:ext cx="1868017" cy="24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Osobní automobil projížděl čtvrt hodiny městem průměrnou rychlostí v</a:t>
            </a:r>
            <a:r>
              <a:rPr lang="cs-CZ" baseline="-25000" dirty="0" smtClean="0"/>
              <a:t>1</a:t>
            </a:r>
            <a:r>
              <a:rPr lang="cs-CZ" dirty="0" smtClean="0"/>
              <a:t>= 40 km.h</a:t>
            </a:r>
            <a:r>
              <a:rPr lang="cs-CZ" baseline="30000" dirty="0" smtClean="0"/>
              <a:t>-1</a:t>
            </a:r>
            <a:r>
              <a:rPr lang="cs-CZ" dirty="0" smtClean="0"/>
              <a:t>, pak jel půl hodiny průměrnou rychlostí v</a:t>
            </a:r>
            <a:r>
              <a:rPr lang="cs-CZ" baseline="-25000" dirty="0" smtClean="0"/>
              <a:t>2</a:t>
            </a:r>
            <a:r>
              <a:rPr lang="cs-CZ" dirty="0" smtClean="0"/>
              <a:t>=80 km.h</a:t>
            </a:r>
            <a:r>
              <a:rPr lang="cs-CZ" baseline="30000" dirty="0" smtClean="0"/>
              <a:t>-1</a:t>
            </a:r>
            <a:r>
              <a:rPr lang="cs-CZ" dirty="0" smtClean="0"/>
              <a:t> po dálnici a zbytek cesty 12 minut jel průměrnou rychlostí v</a:t>
            </a:r>
            <a:r>
              <a:rPr lang="cs-CZ" baseline="-25000" dirty="0" smtClean="0"/>
              <a:t>3</a:t>
            </a:r>
            <a:r>
              <a:rPr lang="cs-CZ" dirty="0" smtClean="0"/>
              <a:t>= 45 km.h</a:t>
            </a:r>
            <a:r>
              <a:rPr lang="cs-CZ" baseline="30000" dirty="0" smtClean="0"/>
              <a:t>-1</a:t>
            </a:r>
            <a:r>
              <a:rPr lang="cs-CZ" dirty="0" smtClean="0"/>
              <a:t>. Jakou dráhu projel a jakou měl průměrnou rychlost?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Dráha= rychlost.čas</a:t>
            </a:r>
          </a:p>
          <a:p>
            <a:r>
              <a:rPr lang="cs-CZ" b="1" dirty="0" smtClean="0"/>
              <a:t>	        </a:t>
            </a:r>
            <a:r>
              <a:rPr lang="cs-CZ" sz="1050" b="1" dirty="0" smtClean="0"/>
              <a:t> </a:t>
            </a:r>
            <a:r>
              <a:rPr lang="cs-CZ" b="1" dirty="0" smtClean="0"/>
              <a:t>s = v . t</a:t>
            </a:r>
            <a:endParaRPr lang="cs-CZ" dirty="0" smtClean="0"/>
          </a:p>
          <a:p>
            <a:r>
              <a:rPr lang="cs-CZ" dirty="0" smtClean="0"/>
              <a:t>                    </a:t>
            </a:r>
            <a:endParaRPr lang="cs-CZ" sz="1050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800" dirty="0" smtClean="0"/>
          </a:p>
          <a:p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251520" y="260648"/>
            <a:ext cx="7467600" cy="940966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Příklad č.3 :</a:t>
            </a:r>
            <a:r>
              <a:rPr lang="cs-CZ" sz="2800" dirty="0" smtClean="0"/>
              <a:t/>
            </a:r>
            <a:br>
              <a:rPr lang="cs-CZ" sz="2800" dirty="0" smtClean="0"/>
            </a:br>
            <a:endParaRPr lang="cs-CZ" sz="2700" b="1" dirty="0">
              <a:latin typeface="Calibri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908721"/>
            <a:ext cx="864096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dirty="0" smtClean="0"/>
              <a:t>Osobní automobil projížděl čtvrt hodiny městem průměrnou rychlostí v</a:t>
            </a:r>
            <a:r>
              <a:rPr lang="cs-CZ" baseline="-25000" dirty="0" smtClean="0"/>
              <a:t>1</a:t>
            </a:r>
            <a:r>
              <a:rPr lang="cs-CZ" dirty="0" smtClean="0"/>
              <a:t>= 40 km.h</a:t>
            </a:r>
            <a:r>
              <a:rPr lang="cs-CZ" baseline="30000" dirty="0" smtClean="0"/>
              <a:t>-1</a:t>
            </a:r>
            <a:r>
              <a:rPr lang="cs-CZ" dirty="0" smtClean="0"/>
              <a:t>, pak jel půl hodiny průměrnou rychlostí v</a:t>
            </a:r>
            <a:r>
              <a:rPr lang="cs-CZ" baseline="-25000" dirty="0" smtClean="0"/>
              <a:t>2</a:t>
            </a:r>
            <a:r>
              <a:rPr lang="cs-CZ" dirty="0" smtClean="0"/>
              <a:t>=80 km.h</a:t>
            </a:r>
            <a:r>
              <a:rPr lang="cs-CZ" baseline="30000" dirty="0" smtClean="0"/>
              <a:t>-1</a:t>
            </a:r>
            <a:r>
              <a:rPr lang="cs-CZ" dirty="0" smtClean="0"/>
              <a:t> po dálnici a zbytek cesty 12 minut jel průměrnou rychlostí v</a:t>
            </a:r>
            <a:r>
              <a:rPr lang="cs-CZ" baseline="-25000" dirty="0" smtClean="0"/>
              <a:t>3</a:t>
            </a:r>
            <a:r>
              <a:rPr lang="cs-CZ" dirty="0" smtClean="0"/>
              <a:t>= 45 km.h</a:t>
            </a:r>
            <a:r>
              <a:rPr lang="cs-CZ" baseline="30000" dirty="0" smtClean="0"/>
              <a:t>-1</a:t>
            </a:r>
            <a:r>
              <a:rPr lang="cs-CZ" dirty="0" smtClean="0"/>
              <a:t>. Jakou dráhu projel a jakou měl průměrnou rychlost?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1162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9956" name="Rectangle 20"/>
          <p:cNvSpPr>
            <a:spLocks noChangeArrowheads="1"/>
          </p:cNvSpPr>
          <p:nvPr/>
        </p:nvSpPr>
        <p:spPr bwMode="auto">
          <a:xfrm>
            <a:off x="180975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51520" y="2132856"/>
            <a:ext cx="8640960" cy="754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cs-CZ" b="1" dirty="0" smtClean="0"/>
              <a:t>Řešení:</a:t>
            </a:r>
            <a:endParaRPr lang="cs-CZ" dirty="0" smtClean="0"/>
          </a:p>
          <a:p>
            <a:r>
              <a:rPr lang="cs-CZ" dirty="0" smtClean="0"/>
              <a:t>Dráha= rychlost.čas</a:t>
            </a:r>
          </a:p>
          <a:p>
            <a:r>
              <a:rPr lang="cs-CZ" b="1" dirty="0" smtClean="0"/>
              <a:t>	        </a:t>
            </a:r>
            <a:r>
              <a:rPr lang="cs-CZ" sz="1050" b="1" dirty="0" smtClean="0"/>
              <a:t> </a:t>
            </a:r>
            <a:r>
              <a:rPr lang="cs-CZ" b="1" dirty="0" smtClean="0"/>
              <a:t>s = v . t</a:t>
            </a:r>
            <a:endParaRPr lang="cs-CZ" dirty="0" smtClean="0"/>
          </a:p>
          <a:p>
            <a:r>
              <a:rPr lang="cs-CZ" dirty="0" smtClean="0"/>
              <a:t>                       s</a:t>
            </a:r>
            <a:r>
              <a:rPr lang="cs-CZ" baseline="-25000" dirty="0" smtClean="0"/>
              <a:t>1</a:t>
            </a:r>
            <a:r>
              <a:rPr lang="cs-CZ" dirty="0" smtClean="0"/>
              <a:t>= 40 . 0,25	s</a:t>
            </a:r>
            <a:r>
              <a:rPr lang="cs-CZ" baseline="-25000" dirty="0" smtClean="0"/>
              <a:t>2</a:t>
            </a:r>
            <a:r>
              <a:rPr lang="cs-CZ" dirty="0" smtClean="0"/>
              <a:t>= 80 . 0,5		s</a:t>
            </a:r>
            <a:r>
              <a:rPr lang="cs-CZ" baseline="-25000" dirty="0" smtClean="0"/>
              <a:t>3</a:t>
            </a:r>
            <a:r>
              <a:rPr lang="cs-CZ" dirty="0" smtClean="0"/>
              <a:t>= 45 . 0,2</a:t>
            </a:r>
          </a:p>
          <a:p>
            <a:r>
              <a:rPr lang="cs-CZ" dirty="0" smtClean="0"/>
              <a:t>	         s</a:t>
            </a:r>
            <a:r>
              <a:rPr lang="cs-CZ" baseline="-25000" dirty="0" smtClean="0"/>
              <a:t>1</a:t>
            </a:r>
            <a:r>
              <a:rPr lang="cs-CZ" dirty="0" smtClean="0"/>
              <a:t>= 10 km		s</a:t>
            </a:r>
            <a:r>
              <a:rPr lang="cs-CZ" baseline="-25000" dirty="0" smtClean="0"/>
              <a:t>2</a:t>
            </a:r>
            <a:r>
              <a:rPr lang="cs-CZ" dirty="0" smtClean="0"/>
              <a:t>= 40 km		s</a:t>
            </a:r>
            <a:r>
              <a:rPr lang="cs-CZ" baseline="-25000" dirty="0" smtClean="0"/>
              <a:t>3</a:t>
            </a:r>
            <a:r>
              <a:rPr lang="cs-CZ" dirty="0" smtClean="0"/>
              <a:t>= 9 km</a:t>
            </a:r>
          </a:p>
          <a:p>
            <a:endParaRPr lang="cs-CZ" sz="1050" dirty="0" smtClean="0"/>
          </a:p>
          <a:p>
            <a:r>
              <a:rPr lang="cs-CZ" dirty="0" smtClean="0"/>
              <a:t>Celkem ujel 59 km.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sz="800" dirty="0" smtClean="0"/>
          </a:p>
          <a:p>
            <a:endParaRPr lang="cs-CZ" dirty="0" smtClean="0"/>
          </a:p>
          <a:p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1600" b="1" dirty="0" smtClean="0"/>
              <a:t>    </a:t>
            </a:r>
            <a:r>
              <a:rPr lang="cs-CZ" sz="1600" dirty="0" smtClean="0"/>
              <a:t> </a:t>
            </a:r>
            <a:endParaRPr lang="cs-CZ" sz="2000" dirty="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0" y="1228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	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190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ký">
  <a:themeElements>
    <a:clrScheme name="Stupně šed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chnický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ký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7039</TotalTime>
  <Words>527</Words>
  <Application>Microsoft Office PowerPoint</Application>
  <PresentationFormat>Předvádění na obrazovce (4:3)</PresentationFormat>
  <Paragraphs>492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Technický</vt:lpstr>
      <vt:lpstr>Prezentace aplikace PowerPoint</vt:lpstr>
      <vt:lpstr>Charakteristika statistického souboru  Pracovní list č. 2</vt:lpstr>
      <vt:lpstr>Příklad č.1 : </vt:lpstr>
      <vt:lpstr>Příklad č.1 : </vt:lpstr>
      <vt:lpstr>Příklad č.1 : </vt:lpstr>
      <vt:lpstr>Příklad č.2 : </vt:lpstr>
      <vt:lpstr>Příklad č.2 : </vt:lpstr>
      <vt:lpstr>Příklad č.3 : </vt:lpstr>
      <vt:lpstr>Příklad č.3 : </vt:lpstr>
      <vt:lpstr>Příklad č.3 : </vt:lpstr>
      <vt:lpstr>Příklad č.3 : </vt:lpstr>
      <vt:lpstr>Příklad č.4 : </vt:lpstr>
      <vt:lpstr>Příklad č.4 : </vt:lpstr>
      <vt:lpstr>Prezentace aplikace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Charakteristika statistického souboru - poloha znaku – pracovní list</dc:title>
  <dc:subject>Matematika</dc:subject>
  <dc:creator>Mgr. Zdeňka Eklová</dc:creator>
  <cp:lastModifiedBy>Martin</cp:lastModifiedBy>
  <cp:revision>528</cp:revision>
  <dcterms:created xsi:type="dcterms:W3CDTF">2011-05-23T14:56:33Z</dcterms:created>
  <dcterms:modified xsi:type="dcterms:W3CDTF">2014-02-10T19:46:59Z</dcterms:modified>
  <cp:contentStatus/>
</cp:coreProperties>
</file>