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0" r:id="rId1"/>
  </p:sldMasterIdLst>
  <p:notesMasterIdLst>
    <p:notesMasterId r:id="rId12"/>
  </p:notesMasterIdLst>
  <p:handoutMasterIdLst>
    <p:handoutMasterId r:id="rId13"/>
  </p:handoutMasterIdLst>
  <p:sldIdLst>
    <p:sldId id="296" r:id="rId2"/>
    <p:sldId id="322" r:id="rId3"/>
    <p:sldId id="263" r:id="rId4"/>
    <p:sldId id="264" r:id="rId5"/>
    <p:sldId id="265" r:id="rId6"/>
    <p:sldId id="332" r:id="rId7"/>
    <p:sldId id="268" r:id="rId8"/>
    <p:sldId id="283" r:id="rId9"/>
    <p:sldId id="359" r:id="rId10"/>
    <p:sldId id="269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C0000"/>
    <a:srgbClr val="F6332E"/>
    <a:srgbClr val="EC7366"/>
    <a:srgbClr val="995B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93" autoAdjust="0"/>
    <p:restoredTop sz="96457" autoAdjust="0"/>
  </p:normalViewPr>
  <p:slideViewPr>
    <p:cSldViewPr>
      <p:cViewPr>
        <p:scale>
          <a:sx n="100" d="100"/>
          <a:sy n="100" d="100"/>
        </p:scale>
        <p:origin x="-1944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8E2E8-0408-405C-9850-9D1DC5F27FB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86AE4-6429-4E15-AF10-6E2533D55D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6506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98323-216D-4AA5-9564-7F3386B6015E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16AA1-F28D-4C27-B854-4D9ABF27D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6811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16AA1-F28D-4C27-B854-4D9ABF27DBEC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Popis: http://www.zssvat.cz/wp-content/uploads/2010/10/logo-eu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32656"/>
            <a:ext cx="6865796" cy="15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79512" y="2083346"/>
            <a:ext cx="878497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Střední průmyslová škola elektrotechnická a informačních technologií Brno</a:t>
            </a:r>
            <a:endParaRPr kumimoji="0" lang="cs-CZ" sz="2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a název projektu: </a:t>
            </a:r>
            <a:r>
              <a:rPr kumimoji="0" lang="cs-C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CZ.1.07/1.5.00/34.0521 – Investice do vzdělání nesou nejvyšší úrok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Autor:		Mgr. Zdeňka</a:t>
            </a:r>
            <a:r>
              <a:rPr kumimoji="0" lang="cs-CZ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cs-CZ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Eklová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Tematická sada: 	</a:t>
            </a:r>
            <a:r>
              <a:rPr lang="cs-CZ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Závislosti, vztahy a práce s daty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Téma:		</a:t>
            </a: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Z</a:t>
            </a: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ákladní pojmy finanční matematiky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materiálu:	</a:t>
            </a: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VY_42_INOVACE_03_11_EKZD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Anotace: </a:t>
            </a:r>
            <a:r>
              <a:rPr lang="cs-CZ" sz="1600" dirty="0" smtClean="0">
                <a:latin typeface="Calibri" panose="020F0502020204030204" pitchFamily="34" charset="0"/>
                <a:ea typeface="Calibri" pitchFamily="34" charset="0"/>
                <a:cs typeface="Arial" pitchFamily="34" charset="0"/>
              </a:rPr>
              <a:t>Materiál vysvětluje základní pojmy finanční matematiky: dlužník, věřitel,jistina, 	úrok, daň, úroková míra, porovnává jednoduché  a složené úročení.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600" dirty="0" smtClean="0">
                <a:latin typeface="Calibri" panose="020F0502020204030204" pitchFamily="34" charset="0"/>
                <a:ea typeface="Calibri" pitchFamily="34" charset="0"/>
                <a:cs typeface="Arial" pitchFamily="34" charset="0"/>
              </a:rPr>
              <a:t>	Výukový materiál slouží k výuce ve druhých a třetích ročnících střední školy</a:t>
            </a:r>
            <a:r>
              <a:rPr lang="cs-CZ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cs typeface="Times New Roman" pitchFamily="18" charset="0"/>
              </a:rPr>
              <a:t>Pomůcky: </a:t>
            </a:r>
            <a:r>
              <a:rPr lang="cs-CZ" sz="1600" dirty="0" smtClean="0">
                <a:latin typeface="Calibri" pitchFamily="34" charset="0"/>
                <a:cs typeface="Times New Roman" pitchFamily="18" charset="0"/>
              </a:rPr>
              <a:t>Psací potřeby, kalkulátory</a:t>
            </a:r>
            <a:endParaRPr kumimoji="0" lang="cs-CZ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251520" y="5085184"/>
            <a:ext cx="8010526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b="1" dirty="0" smtClean="0">
                <a:cs typeface="Arial" pitchFamily="34" charset="0"/>
              </a:rPr>
              <a:t>Použitá literatura:</a:t>
            </a:r>
          </a:p>
          <a:p>
            <a:r>
              <a:rPr lang="cs-CZ" sz="1100" dirty="0" smtClean="0"/>
              <a:t>AUTOR NEUVEDEN. </a:t>
            </a:r>
            <a:r>
              <a:rPr lang="cs-CZ" sz="1100" i="1" dirty="0" err="1" smtClean="0"/>
              <a:t>Google.cz</a:t>
            </a:r>
            <a:r>
              <a:rPr lang="cs-CZ" sz="1100" dirty="0" smtClean="0"/>
              <a:t> [online]. [cit. 5.2.2014]. Dostupný na WWW: </a:t>
            </a:r>
            <a:endParaRPr lang="cs-CZ" sz="1100" dirty="0" smtClean="0">
              <a:cs typeface="Arial" pitchFamily="34" charset="0"/>
            </a:endParaRPr>
          </a:p>
          <a:p>
            <a:r>
              <a:rPr lang="cs-CZ" sz="1100" dirty="0" smtClean="0"/>
              <a:t>http://sites.psu.edu/christinasoliday/wp-content/uploads/sites/5136/2014/01/finance1.jp</a:t>
            </a:r>
            <a:r>
              <a:rPr lang="cs-CZ" sz="1100" u="sng" dirty="0" smtClean="0"/>
              <a:t>g</a:t>
            </a:r>
          </a:p>
          <a:p>
            <a:r>
              <a:rPr lang="cs-CZ" sz="1100" dirty="0" smtClean="0"/>
              <a:t>AUTOR NEUVEDEN. </a:t>
            </a:r>
            <a:r>
              <a:rPr lang="cs-CZ" sz="1100" i="1" dirty="0" err="1" smtClean="0"/>
              <a:t>Google.cz</a:t>
            </a:r>
            <a:r>
              <a:rPr lang="cs-CZ" sz="1100" dirty="0" smtClean="0"/>
              <a:t> [online]. [cit. 10.2.2014]. Dostupný na WWW: http://glutenfree.sk/img/cms/ikony/paragraf.jpg </a:t>
            </a:r>
            <a:endParaRPr lang="cs-CZ" sz="1100" dirty="0" smtClean="0">
              <a:cs typeface="Arial" pitchFamily="34" charset="0"/>
            </a:endParaRPr>
          </a:p>
          <a:p>
            <a:r>
              <a:rPr lang="cs-CZ" sz="1100" dirty="0" smtClean="0">
                <a:cs typeface="Arial" pitchFamily="34" charset="0"/>
              </a:rPr>
              <a:t>Posloupnosti a finanční matematika-Doc. </a:t>
            </a:r>
            <a:r>
              <a:rPr lang="cs-CZ" sz="1100" err="1" smtClean="0">
                <a:cs typeface="Arial" pitchFamily="34" charset="0"/>
              </a:rPr>
              <a:t>RNDr</a:t>
            </a:r>
            <a:r>
              <a:rPr lang="cs-CZ" sz="1100" smtClean="0">
                <a:cs typeface="Arial" pitchFamily="34" charset="0"/>
              </a:rPr>
              <a:t>. Odvárko,DrSc</a:t>
            </a:r>
            <a:r>
              <a:rPr lang="cs-CZ" sz="1100" dirty="0" smtClean="0">
                <a:cs typeface="Arial" pitchFamily="34" charset="0"/>
              </a:rPr>
              <a:t>.</a:t>
            </a:r>
          </a:p>
          <a:p>
            <a:r>
              <a:rPr lang="cs-CZ" sz="1100" dirty="0" smtClean="0">
                <a:cs typeface="Arial" pitchFamily="34" charset="0"/>
              </a:rPr>
              <a:t>Zdroj obrázků: Galerie Microsoft Office- klipart</a:t>
            </a:r>
          </a:p>
          <a:p>
            <a:r>
              <a:rPr lang="cs-CZ" sz="1100" dirty="0" smtClean="0">
                <a:cs typeface="Arial" pitchFamily="34" charset="0"/>
              </a:rPr>
              <a:t>Vlastní archiv autora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ástupný symbol pro obsah 2"/>
          <p:cNvSpPr txBox="1">
            <a:spLocks/>
          </p:cNvSpPr>
          <p:nvPr/>
        </p:nvSpPr>
        <p:spPr bwMode="auto">
          <a:xfrm>
            <a:off x="395536" y="3933056"/>
            <a:ext cx="8229600" cy="2232248"/>
          </a:xfrm>
          <a:prstGeom prst="rect">
            <a:avLst/>
          </a:prstGeom>
          <a:solidFill>
            <a:schemeClr val="accent1">
              <a:alpha val="55000"/>
            </a:schemeClr>
          </a:solidFill>
          <a:ln w="28575">
            <a:solidFill>
              <a:schemeClr val="tx1">
                <a:alpha val="78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cs-CZ" sz="2400" b="1" kern="0" dirty="0"/>
              <a:t>Základní pojmy: věřitel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cs-CZ" sz="2400" b="1" kern="0" dirty="0"/>
              <a:t>		             </a:t>
            </a:r>
            <a:r>
              <a:rPr lang="cs-CZ" sz="2400" b="1" kern="0" dirty="0" smtClean="0"/>
              <a:t>    </a:t>
            </a:r>
            <a:r>
              <a:rPr lang="cs-CZ" sz="2400" b="1" kern="0" dirty="0"/>
              <a:t>dlužník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cs-CZ" sz="2400" b="1" kern="0" dirty="0"/>
              <a:t>		              </a:t>
            </a:r>
            <a:r>
              <a:rPr lang="cs-CZ" sz="2400" b="1" kern="0" dirty="0" smtClean="0"/>
              <a:t>   úrok</a:t>
            </a:r>
            <a:endParaRPr lang="cs-CZ" sz="2400" b="1" kern="0" dirty="0"/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cs-CZ" sz="2400" b="1" kern="0" dirty="0"/>
              <a:t> 		             </a:t>
            </a:r>
            <a:r>
              <a:rPr lang="cs-CZ" sz="2400" b="1" kern="0" dirty="0" smtClean="0"/>
              <a:t>    </a:t>
            </a:r>
            <a:r>
              <a:rPr lang="cs-CZ" sz="2400" b="1" kern="0" dirty="0"/>
              <a:t>úroková míra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cs-CZ" sz="2400" b="1" kern="0" dirty="0"/>
              <a:t>                        </a:t>
            </a:r>
            <a:r>
              <a:rPr lang="cs-CZ" sz="2400" b="1" kern="0" dirty="0" smtClean="0"/>
              <a:t>    zdaňovací </a:t>
            </a:r>
            <a:r>
              <a:rPr lang="cs-CZ" sz="2400" b="1" kern="0" dirty="0"/>
              <a:t>koeficient  </a:t>
            </a:r>
          </a:p>
          <a:p>
            <a:pPr marL="1600200" lvl="3" indent="-228600" eaLnBrk="0" hangingPunct="0">
              <a:spcBef>
                <a:spcPct val="20000"/>
              </a:spcBef>
              <a:defRPr/>
            </a:pPr>
            <a:endParaRPr lang="cs-CZ" kern="0" dirty="0">
              <a:latin typeface="+mn-lt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219575" y="1988840"/>
            <a:ext cx="840556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25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33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Základy finanční matematiky</a:t>
            </a:r>
            <a:endParaRPr lang="cs-CZ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25000">
                    <a:srgbClr val="000000">
                      <a:tint val="89000"/>
                      <a:shade val="90000"/>
                      <a:satMod val="150000"/>
                    </a:srgbClr>
                  </a:gs>
                  <a:gs pos="33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95536" y="2420888"/>
            <a:ext cx="2304256" cy="2553365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</p:pic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323528" y="412468"/>
            <a:ext cx="8568952" cy="3376572"/>
          </a:xfrm>
        </p:spPr>
        <p:txBody>
          <a:bodyPr anchor="t">
            <a:normAutofit/>
          </a:bodyPr>
          <a:lstStyle/>
          <a:p>
            <a:r>
              <a:rPr lang="cs-CZ" sz="2800" b="1" i="1" dirty="0" smtClean="0">
                <a:latin typeface="Arial" pitchFamily="34" charset="0"/>
                <a:cs typeface="Arial" pitchFamily="34" charset="0"/>
              </a:rPr>
              <a:t>Dlužník  </a:t>
            </a:r>
            <a:r>
              <a:rPr lang="cs-CZ" sz="2800" i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cs-CZ" sz="2800" b="1" i="1" dirty="0" smtClean="0">
                <a:latin typeface="Arial" pitchFamily="34" charset="0"/>
                <a:cs typeface="Arial" pitchFamily="34" charset="0"/>
              </a:rPr>
              <a:t> 	</a:t>
            </a:r>
            <a:r>
              <a:rPr lang="cs-CZ" sz="2800" dirty="0" smtClean="0">
                <a:latin typeface="Arial" pitchFamily="34" charset="0"/>
                <a:cs typeface="Arial" pitchFamily="34" charset="0"/>
              </a:rPr>
              <a:t>fyzická nebo právnická </a:t>
            </a:r>
            <a:r>
              <a:rPr lang="cs-CZ" sz="2800" b="1" dirty="0" smtClean="0">
                <a:latin typeface="Arial" pitchFamily="34" charset="0"/>
                <a:cs typeface="Arial" pitchFamily="34" charset="0"/>
              </a:rPr>
              <a:t>osoba, které byla 		poskytnuta půjčka</a:t>
            </a:r>
            <a:r>
              <a:rPr lang="cs-CZ" sz="2800" dirty="0" smtClean="0">
                <a:latin typeface="Arial" pitchFamily="34" charset="0"/>
                <a:cs typeface="Arial" pitchFamily="34" charset="0"/>
              </a:rPr>
              <a:t> a která je na základě </a:t>
            </a:r>
            <a:r>
              <a:rPr lang="cs-CZ" sz="2800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800" dirty="0" smtClean="0">
                <a:latin typeface="Arial" pitchFamily="34" charset="0"/>
                <a:cs typeface="Arial" pitchFamily="34" charset="0"/>
              </a:rPr>
              <a:t>	úvěrové smlouvy tuto půjčku povinna 			splatit. 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23528" y="1052736"/>
            <a:ext cx="7848872" cy="5040560"/>
          </a:xfrm>
          <a:prstGeom prst="rect">
            <a:avLst/>
          </a:prstGeom>
        </p:spPr>
        <p:txBody>
          <a:bodyPr vert="horz" lIns="45720" rIns="4572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2699792" y="2348880"/>
            <a:ext cx="6048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>
                <a:latin typeface="Arial" pitchFamily="34" charset="0"/>
                <a:cs typeface="Arial" pitchFamily="34" charset="0"/>
              </a:rPr>
              <a:t>A to včetně příslušenství pohledávky (úroky, případné úroky z prodlení, poplatek z prodlení a náklady spojené s jejím uplatněním) a sjednaných sankcí.</a:t>
            </a:r>
            <a:endParaRPr lang="cs-CZ" sz="2000" dirty="0"/>
          </a:p>
        </p:txBody>
      </p:sp>
      <p:sp>
        <p:nvSpPr>
          <p:cNvPr id="12" name="TextovéPole 11"/>
          <p:cNvSpPr txBox="1"/>
          <p:nvPr/>
        </p:nvSpPr>
        <p:spPr>
          <a:xfrm flipH="1">
            <a:off x="323528" y="5085184"/>
            <a:ext cx="84969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cs-CZ" sz="2800" b="1" i="1" dirty="0" smtClean="0"/>
              <a:t>Věřitel   </a:t>
            </a:r>
            <a:r>
              <a:rPr lang="cs-CZ" sz="2800" i="1" dirty="0" smtClean="0"/>
              <a:t>-</a:t>
            </a:r>
            <a:r>
              <a:rPr lang="cs-CZ" sz="2800" b="1" i="1" dirty="0" smtClean="0"/>
              <a:t> 	</a:t>
            </a:r>
            <a:r>
              <a:rPr lang="cs-CZ" sz="2800" dirty="0" smtClean="0"/>
              <a:t>fyzická nebo právnická osoba, která 			</a:t>
            </a:r>
            <a:r>
              <a:rPr lang="cs-CZ" sz="2800" b="1" dirty="0" smtClean="0"/>
              <a:t>půjčku poskytla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6"/>
          <p:cNvSpPr>
            <a:spLocks noGrp="1"/>
          </p:cNvSpPr>
          <p:nvPr>
            <p:ph type="title"/>
          </p:nvPr>
        </p:nvSpPr>
        <p:spPr>
          <a:xfrm>
            <a:off x="277838" y="1556792"/>
            <a:ext cx="8496944" cy="3816424"/>
          </a:xfrm>
        </p:spPr>
        <p:txBody>
          <a:bodyPr anchor="t">
            <a:noAutofit/>
          </a:bodyPr>
          <a:lstStyle/>
          <a:p>
            <a:r>
              <a:rPr lang="cs-CZ" sz="2800" b="1" i="1" dirty="0" smtClean="0">
                <a:latin typeface="Arial" pitchFamily="34" charset="0"/>
                <a:cs typeface="Arial" pitchFamily="34" charset="0"/>
              </a:rPr>
              <a:t>Úrok</a:t>
            </a:r>
            <a:r>
              <a:rPr lang="cs-CZ" sz="2800" b="1" dirty="0" smtClean="0">
                <a:latin typeface="Arial" pitchFamily="34" charset="0"/>
                <a:cs typeface="Arial" pitchFamily="34" charset="0"/>
              </a:rPr>
              <a:t>	     </a:t>
            </a:r>
            <a:r>
              <a:rPr lang="cs-CZ" sz="28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cs-CZ" sz="2800" b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800" dirty="0" smtClean="0">
                <a:latin typeface="Arial" pitchFamily="34" charset="0"/>
                <a:cs typeface="Arial" pitchFamily="34" charset="0"/>
              </a:rPr>
              <a:t>částka, kterou získá věřitel od dlužníka 			jako odměnu za půjčení peněz</a:t>
            </a:r>
            <a:br>
              <a:rPr lang="cs-CZ" sz="2800" dirty="0" smtClean="0">
                <a:latin typeface="Arial" pitchFamily="34" charset="0"/>
                <a:cs typeface="Arial" pitchFamily="34" charset="0"/>
              </a:rPr>
            </a:br>
            <a:r>
              <a:rPr lang="cs-CZ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cs-CZ" sz="2800" dirty="0" smtClean="0">
                <a:latin typeface="Arial" pitchFamily="34" charset="0"/>
                <a:cs typeface="Arial" pitchFamily="34" charset="0"/>
              </a:rPr>
            </a:br>
            <a:r>
              <a:rPr lang="cs-CZ" sz="2800" b="1" i="1" dirty="0" smtClean="0">
                <a:latin typeface="Arial" pitchFamily="34" charset="0"/>
                <a:cs typeface="Arial" pitchFamily="34" charset="0"/>
              </a:rPr>
              <a:t>Daň z úroku </a:t>
            </a:r>
            <a:r>
              <a:rPr lang="cs-CZ" sz="2800" i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cs-CZ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800" dirty="0" smtClean="0">
                <a:latin typeface="Arial" pitchFamily="34" charset="0"/>
                <a:cs typeface="Arial" pitchFamily="34" charset="0"/>
              </a:rPr>
              <a:t>je procentuální část úroku, jejíž výši 			určuje pro jednotlivé vkladové produkty 			stát a která se také státu odvádí</a:t>
            </a:r>
            <a:br>
              <a:rPr lang="cs-CZ" sz="2800" dirty="0" smtClean="0">
                <a:latin typeface="Arial" pitchFamily="34" charset="0"/>
                <a:cs typeface="Arial" pitchFamily="34" charset="0"/>
              </a:rPr>
            </a:br>
            <a:r>
              <a:rPr lang="cs-CZ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cs-CZ" sz="2800" dirty="0" smtClean="0">
                <a:latin typeface="Arial" pitchFamily="34" charset="0"/>
                <a:cs typeface="Arial" pitchFamily="34" charset="0"/>
              </a:rPr>
            </a:br>
            <a:endParaRPr lang="cs-CZ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251520" y="404664"/>
            <a:ext cx="8280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cs-CZ" sz="2800" b="1" i="1" dirty="0" smtClean="0"/>
              <a:t>Jistina   </a:t>
            </a:r>
            <a:r>
              <a:rPr lang="cs-CZ" sz="2800" i="1" dirty="0" smtClean="0"/>
              <a:t>-</a:t>
            </a:r>
            <a:r>
              <a:rPr lang="cs-CZ" sz="2800" b="1" i="1" dirty="0" smtClean="0"/>
              <a:t> </a:t>
            </a:r>
            <a:r>
              <a:rPr lang="cs-CZ" sz="2800" b="1" dirty="0" smtClean="0"/>
              <a:t>	</a:t>
            </a:r>
            <a:r>
              <a:rPr lang="cs-CZ" sz="28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peněžní částka (vklad či půjčka), z níž 		se počítá úrok.</a:t>
            </a:r>
            <a:endParaRPr lang="cs-CZ" sz="2800" dirty="0" smtClean="0">
              <a:latin typeface="Arial" pitchFamily="34" charset="0"/>
              <a:cs typeface="Arial" pitchFamily="34" charset="0"/>
            </a:endParaRPr>
          </a:p>
          <a:p>
            <a:endParaRPr lang="cs-CZ" sz="2800" b="1" dirty="0"/>
          </a:p>
        </p:txBody>
      </p:sp>
      <p:sp>
        <p:nvSpPr>
          <p:cNvPr id="6" name="TextovéPole 5"/>
          <p:cNvSpPr txBox="1"/>
          <p:nvPr/>
        </p:nvSpPr>
        <p:spPr>
          <a:xfrm>
            <a:off x="251520" y="4437112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Anuita   </a:t>
            </a:r>
            <a:r>
              <a:rPr lang="cs-CZ" sz="2800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</a:t>
            </a:r>
            <a:r>
              <a:rPr lang="cs-CZ" sz="28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	</a:t>
            </a:r>
            <a:r>
              <a:rPr lang="cs-CZ" sz="28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platba plynoucí pravidelně ve stejné </a:t>
            </a:r>
          </a:p>
          <a:p>
            <a:r>
              <a:rPr lang="cs-CZ" sz="28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            	výši po určitý počet období</a:t>
            </a:r>
            <a:r>
              <a:rPr lang="cs-CZ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endParaRPr lang="cs-CZ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6"/>
          <p:cNvSpPr>
            <a:spLocks noGrp="1"/>
          </p:cNvSpPr>
          <p:nvPr>
            <p:ph type="title"/>
          </p:nvPr>
        </p:nvSpPr>
        <p:spPr>
          <a:xfrm>
            <a:off x="229628" y="2276872"/>
            <a:ext cx="8568952" cy="1800200"/>
          </a:xfrm>
        </p:spPr>
        <p:txBody>
          <a:bodyPr>
            <a:normAutofit/>
          </a:bodyPr>
          <a:lstStyle/>
          <a:p>
            <a:r>
              <a:rPr lang="cs-CZ" sz="2800" b="1" i="1" dirty="0" smtClean="0">
                <a:latin typeface="Arial" pitchFamily="34" charset="0"/>
                <a:cs typeface="Arial" pitchFamily="34" charset="0"/>
              </a:rPr>
              <a:t>Zdaňovací koeficient k </a:t>
            </a:r>
            <a:r>
              <a:rPr lang="cs-CZ" sz="2800" dirty="0" smtClean="0">
                <a:latin typeface="Arial" pitchFamily="34" charset="0"/>
                <a:cs typeface="Arial" pitchFamily="34" charset="0"/>
              </a:rPr>
              <a:t>je dán vztahem</a:t>
            </a:r>
            <a:br>
              <a:rPr lang="cs-CZ" sz="2800" dirty="0" smtClean="0">
                <a:latin typeface="Arial" pitchFamily="34" charset="0"/>
                <a:cs typeface="Arial" pitchFamily="34" charset="0"/>
              </a:rPr>
            </a:br>
            <a:r>
              <a:rPr lang="cs-CZ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cs-CZ" sz="2800" dirty="0" smtClean="0">
                <a:latin typeface="Arial" pitchFamily="34" charset="0"/>
                <a:cs typeface="Arial" pitchFamily="34" charset="0"/>
              </a:rPr>
            </a:br>
            <a:endParaRPr lang="cs-CZ" sz="28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3131840" y="3429000"/>
          <a:ext cx="1597873" cy="726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2" name="Rovnice" r:id="rId3" imgW="977476" imgH="444307" progId="Equation.3">
                  <p:embed/>
                </p:oleObj>
              </mc:Choice>
              <mc:Fallback>
                <p:oleObj name="Rovnice" r:id="rId3" imgW="977476" imgH="444307" progId="Equation.3">
                  <p:embed/>
                  <p:pic>
                    <p:nvPicPr>
                      <p:cNvPr id="0" name="Picture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3429000"/>
                        <a:ext cx="1597873" cy="7263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257112" y="4509120"/>
            <a:ext cx="766107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 smtClean="0"/>
              <a:t>Kde u % je daň z úroku získaného z vloženého</a:t>
            </a:r>
          </a:p>
          <a:p>
            <a:r>
              <a:rPr lang="cs-CZ" sz="2800" dirty="0" smtClean="0"/>
              <a:t>kapitálu </a:t>
            </a:r>
            <a:endParaRPr lang="cs-CZ" sz="28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229628" y="404664"/>
            <a:ext cx="84249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i="1" dirty="0" smtClean="0">
                <a:latin typeface="Arial" pitchFamily="34" charset="0"/>
                <a:cs typeface="Arial" pitchFamily="34" charset="0"/>
              </a:rPr>
              <a:t>Roční úroková míra </a:t>
            </a:r>
            <a:r>
              <a:rPr lang="cs-CZ" sz="2800" i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cs-CZ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800" dirty="0" smtClean="0">
                <a:latin typeface="Arial" pitchFamily="34" charset="0"/>
                <a:cs typeface="Arial" pitchFamily="34" charset="0"/>
              </a:rPr>
              <a:t>úroková sazba - je podíl 	úroku získaného za rok a zapůjčeného 	kapitálu. Vyjadřuje se v procentech nebo ve 	tvaru desetinného čísla</a:t>
            </a:r>
            <a:br>
              <a:rPr lang="cs-CZ" sz="2800" dirty="0" smtClean="0">
                <a:latin typeface="Arial" pitchFamily="34" charset="0"/>
                <a:cs typeface="Arial" pitchFamily="34" charset="0"/>
              </a:rPr>
            </a:br>
            <a:endParaRPr lang="cs-CZ" sz="28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5876" y="404664"/>
            <a:ext cx="853244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b="1" i="1" dirty="0" smtClean="0"/>
              <a:t>Termínovaný vklad </a:t>
            </a:r>
            <a:r>
              <a:rPr lang="cs-CZ" sz="2800" i="1" dirty="0" smtClean="0"/>
              <a:t>-</a:t>
            </a:r>
            <a:r>
              <a:rPr lang="cs-CZ" sz="2800" b="1" i="1" dirty="0" smtClean="0"/>
              <a:t> </a:t>
            </a:r>
            <a:r>
              <a:rPr lang="cs-CZ" sz="2800" dirty="0" smtClean="0"/>
              <a:t>je jednorázový vklad na 		bankovní účet, kde se po určitý čas 	(termín) úročí určitou 	sazbou. Oproti 	běžným účtům nejsou termínované vklady 	určeny pro běžný platební styk.Nelze na ně 	posílat peníze, ani z nich platit. </a:t>
            </a:r>
          </a:p>
          <a:p>
            <a:endParaRPr lang="cs-CZ" sz="1400" dirty="0" smtClean="0"/>
          </a:p>
          <a:p>
            <a:r>
              <a:rPr lang="cs-CZ" sz="2800" dirty="0" smtClean="0"/>
              <a:t>Nabídky termínovaných vkladů se liší tím, zda jsou úročeny sazbou: </a:t>
            </a:r>
          </a:p>
          <a:p>
            <a:endParaRPr lang="cs-CZ" sz="1400" b="1" i="1" dirty="0" smtClean="0"/>
          </a:p>
          <a:p>
            <a:r>
              <a:rPr lang="cs-CZ" sz="2800" b="1" i="1" dirty="0" smtClean="0"/>
              <a:t>pevnou (fixní)</a:t>
            </a:r>
            <a:r>
              <a:rPr lang="cs-CZ" sz="2800" i="1" dirty="0" smtClean="0"/>
              <a:t> </a:t>
            </a:r>
            <a:r>
              <a:rPr lang="cs-CZ" sz="2800" dirty="0" smtClean="0"/>
              <a:t>- stejná po celou dobu trvání vkladu</a:t>
            </a:r>
          </a:p>
          <a:p>
            <a:r>
              <a:rPr lang="cs-CZ" sz="2800" b="1" i="1" dirty="0" smtClean="0"/>
              <a:t>pohyblivou (variabilní)</a:t>
            </a:r>
            <a:r>
              <a:rPr lang="cs-CZ" sz="2800" dirty="0" smtClean="0"/>
              <a:t> - mění se v závislosti na 					vývoji úrokových sazeb na 					mezibankovním trhu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75903" y="433239"/>
            <a:ext cx="8496944" cy="1728192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cs-CZ" sz="2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cs-CZ" sz="2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cs-CZ" sz="2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cs-CZ" sz="2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cs-CZ" sz="2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cs-CZ" sz="2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cs-CZ" sz="31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Jednoduché úročení </a:t>
            </a:r>
            <a:r>
              <a:rPr lang="cs-CZ" sz="31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cs-CZ" sz="31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3100" dirty="0" smtClean="0">
                <a:latin typeface="Arial" pitchFamily="34" charset="0"/>
                <a:cs typeface="Arial" pitchFamily="34" charset="0"/>
              </a:rPr>
              <a:t>je takový způsob úročení, 	kterém se úrok na konci každého úrokovacího 	období počítá vždy z počátečního kapitálu </a:t>
            </a:r>
            <a:r>
              <a:rPr lang="cs-CZ" sz="31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lang="cs-CZ" sz="3100" dirty="0" smtClean="0"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cs-CZ" sz="31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cs-CZ" sz="31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cs-CZ" sz="28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lang="cs-CZ" sz="2800" dirty="0" smtClean="0"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cs-CZ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cs-CZ" sz="2800" dirty="0" smtClean="0">
                <a:latin typeface="Arial" pitchFamily="34" charset="0"/>
                <a:cs typeface="Arial" pitchFamily="34" charset="0"/>
              </a:rPr>
            </a:br>
            <a:endParaRPr lang="cs-CZ" sz="27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23528" y="1052736"/>
            <a:ext cx="8352928" cy="5805264"/>
          </a:xfrm>
          <a:prstGeom prst="rect">
            <a:avLst/>
          </a:prstGeom>
        </p:spPr>
        <p:txBody>
          <a:bodyPr vert="horz" lIns="45720" rIns="45720" anchor="t">
            <a:normAutofit fontScale="97500"/>
          </a:bodyPr>
          <a:lstStyle/>
          <a:p>
            <a:pPr marL="457200" indent="-457200"/>
            <a:endParaRPr lang="cs-CZ" sz="2400" dirty="0" smtClean="0"/>
          </a:p>
          <a:p>
            <a:endParaRPr kumimoji="0" lang="cs-CZ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203945" y="2122587"/>
            <a:ext cx="849694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i="1" dirty="0" smtClean="0"/>
              <a:t>Složené úročení </a:t>
            </a:r>
            <a:r>
              <a:rPr lang="cs-CZ" sz="2800" i="1" dirty="0" smtClean="0"/>
              <a:t>- </a:t>
            </a:r>
            <a:r>
              <a:rPr lang="cs-CZ" sz="2800" dirty="0" smtClean="0"/>
              <a:t>je takový způsob úročení, při 	kterém se úrok na konci každého úrokovacího 	období přičítá k již dosažené hodnotě kapitálu 	a spolu s ním se dále úročí</a:t>
            </a:r>
          </a:p>
          <a:p>
            <a:endParaRPr lang="cs-CZ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20" b="96748" l="1566" r="98630"/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71861" y="4085803"/>
            <a:ext cx="5890798" cy="2244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51520" y="2204864"/>
            <a:ext cx="8496944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endParaRPr lang="cs-CZ" sz="2300" dirty="0" smtClean="0"/>
          </a:p>
          <a:p>
            <a:pPr>
              <a:spcBef>
                <a:spcPct val="0"/>
              </a:spcBef>
            </a:pPr>
            <a:r>
              <a:rPr lang="cs-CZ" sz="2300" dirty="0" smtClean="0"/>
              <a:t>Úvěr(půjčka)….…...100 % ......800 000 Kč</a:t>
            </a:r>
          </a:p>
          <a:p>
            <a:pPr>
              <a:spcBef>
                <a:spcPct val="0"/>
              </a:spcBef>
            </a:pPr>
            <a:r>
              <a:rPr lang="cs-CZ" sz="2300" dirty="0" smtClean="0"/>
              <a:t>Úrok z půjčky………2,5 % ……………x Kč</a:t>
            </a:r>
          </a:p>
          <a:p>
            <a:pPr>
              <a:spcBef>
                <a:spcPct val="0"/>
              </a:spcBef>
            </a:pPr>
            <a:endParaRPr lang="cs-CZ" sz="2300" dirty="0" smtClean="0"/>
          </a:p>
          <a:p>
            <a:pPr>
              <a:spcBef>
                <a:spcPct val="0"/>
              </a:spcBef>
            </a:pPr>
            <a:endParaRPr lang="cs-CZ" sz="2300" dirty="0" smtClean="0"/>
          </a:p>
          <a:p>
            <a:pPr>
              <a:spcBef>
                <a:spcPct val="0"/>
              </a:spcBef>
            </a:pPr>
            <a:r>
              <a:rPr lang="cs-CZ" sz="2300" dirty="0" smtClean="0"/>
              <a:t>		      </a:t>
            </a:r>
          </a:p>
          <a:p>
            <a:pPr>
              <a:spcBef>
                <a:spcPct val="0"/>
              </a:spcBef>
            </a:pPr>
            <a:r>
              <a:rPr lang="cs-CZ" sz="2300" dirty="0" smtClean="0"/>
              <a:t>Úrok z půjčky činní za jeden rok 20 000 Kč.</a:t>
            </a:r>
          </a:p>
          <a:p>
            <a:pPr>
              <a:spcBef>
                <a:spcPct val="0"/>
              </a:spcBef>
            </a:pPr>
            <a:r>
              <a:rPr lang="cs-CZ" sz="2300" dirty="0" smtClean="0"/>
              <a:t>	            za tři roky 20 000.3 = 60 000 Kč</a:t>
            </a:r>
          </a:p>
          <a:p>
            <a:pPr>
              <a:spcBef>
                <a:spcPct val="0"/>
              </a:spcBef>
            </a:pPr>
            <a:r>
              <a:rPr lang="cs-CZ" sz="2300" dirty="0" smtClean="0"/>
              <a:t>	               </a:t>
            </a:r>
            <a:r>
              <a:rPr lang="cs-CZ" sz="1400" dirty="0" smtClean="0"/>
              <a:t> </a:t>
            </a:r>
            <a:r>
              <a:rPr lang="cs-CZ" sz="2300" dirty="0" smtClean="0"/>
              <a:t> 800000 + 60000 = 860 000 Kč</a:t>
            </a:r>
          </a:p>
          <a:p>
            <a:pPr>
              <a:spcBef>
                <a:spcPct val="0"/>
              </a:spcBef>
            </a:pPr>
            <a:r>
              <a:rPr lang="cs-CZ" sz="2300" dirty="0" smtClean="0"/>
              <a:t>Kamarádovi Pokorní zaplatí celkem 860 000 Kč.</a:t>
            </a:r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648072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Arial" pitchFamily="34" charset="0"/>
                <a:cs typeface="Arial" pitchFamily="34" charset="0"/>
              </a:rPr>
              <a:t>Příklad č. 1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: jednoduché úročení</a:t>
            </a:r>
            <a:endParaRPr lang="cs-CZ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23528" y="1052736"/>
            <a:ext cx="8352928" cy="5805264"/>
          </a:xfrm>
          <a:prstGeom prst="rect">
            <a:avLst/>
          </a:prstGeom>
        </p:spPr>
        <p:txBody>
          <a:bodyPr vert="horz" lIns="45720" rIns="45720" anchor="t">
            <a:normAutofit fontScale="97500"/>
          </a:bodyPr>
          <a:lstStyle/>
          <a:p>
            <a:endParaRPr kumimoji="0" lang="cs-CZ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51520" y="836712"/>
            <a:ext cx="849694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cs-CZ" sz="2300" b="1" dirty="0" smtClean="0"/>
              <a:t>Na koupi nového vozu si  manželé Pokorní museli půjčit u kamaráda 800000 korun s tím, že mu za 3 roky půjčku vrátí s úrokem 2,5 % z vypůjčené částky. Kolik korun zaplatí kamarádovi celkem a kolik činí úrok z půjčky?</a:t>
            </a:r>
          </a:p>
          <a:p>
            <a:pPr>
              <a:spcBef>
                <a:spcPct val="0"/>
              </a:spcBef>
            </a:pPr>
            <a:endParaRPr lang="cs-CZ" sz="2300" dirty="0" smtClean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659539"/>
              </p:ext>
            </p:extLst>
          </p:nvPr>
        </p:nvGraphicFramePr>
        <p:xfrm>
          <a:off x="2915816" y="3429000"/>
          <a:ext cx="17272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" name="Rovnice" r:id="rId3" imgW="1498320" imgH="711000" progId="Equation.3">
                  <p:embed/>
                </p:oleObj>
              </mc:Choice>
              <mc:Fallback>
                <p:oleObj name="Rovnice" r:id="rId3" imgW="1498320" imgH="711000" progId="Equation.3">
                  <p:embed/>
                  <p:pic>
                    <p:nvPicPr>
                      <p:cNvPr id="0" name="Picture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3429000"/>
                        <a:ext cx="17272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Přímá spojovací čára 11"/>
          <p:cNvCxnSpPr/>
          <p:nvPr/>
        </p:nvCxnSpPr>
        <p:spPr>
          <a:xfrm>
            <a:off x="251520" y="2348880"/>
            <a:ext cx="64807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648072"/>
          </a:xfrm>
        </p:spPr>
        <p:txBody>
          <a:bodyPr>
            <a:normAutofit/>
          </a:bodyPr>
          <a:lstStyle/>
          <a:p>
            <a:r>
              <a:rPr lang="cs-CZ" sz="2400" u="sng" dirty="0" smtClean="0">
                <a:latin typeface="Arial" pitchFamily="34" charset="0"/>
                <a:cs typeface="Arial" pitchFamily="34" charset="0"/>
              </a:rPr>
              <a:t>Příklad č. 2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cs-CZ" sz="2400" dirty="0">
                <a:latin typeface="+mn-lt"/>
              </a:rPr>
              <a:t>složené úročení</a:t>
            </a:r>
            <a:endParaRPr lang="cs-CZ" sz="2400" dirty="0">
              <a:latin typeface="+mn-lt"/>
              <a:cs typeface="Arial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23528" y="1052736"/>
            <a:ext cx="8352928" cy="5805264"/>
          </a:xfrm>
          <a:prstGeom prst="rect">
            <a:avLst/>
          </a:prstGeom>
        </p:spPr>
        <p:txBody>
          <a:bodyPr vert="horz" lIns="45720" rIns="45720" anchor="t">
            <a:normAutofit fontScale="97500"/>
          </a:bodyPr>
          <a:lstStyle/>
          <a:p>
            <a:endParaRPr kumimoji="0" lang="cs-CZ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51520" y="836712"/>
            <a:ext cx="849694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300" b="1" dirty="0" smtClean="0"/>
              <a:t>Na koupi nového vozu si  manželé Pokorní museli půjčit u kamaráda 800000 korun s tím, že mu za 3 roky půjčku vrátí s úrokem 2,5 % z vypůjčené částky. Kolik korun zaplatí kamarádovi celkem a kolik činí úrok z půjčky?</a:t>
            </a:r>
          </a:p>
        </p:txBody>
      </p:sp>
      <p:cxnSp>
        <p:nvCxnSpPr>
          <p:cNvPr id="12" name="Přímá spojovací čára 11"/>
          <p:cNvCxnSpPr/>
          <p:nvPr/>
        </p:nvCxnSpPr>
        <p:spPr>
          <a:xfrm>
            <a:off x="251520" y="2348880"/>
            <a:ext cx="64807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251520" y="2344817"/>
            <a:ext cx="8496944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300" b="1" dirty="0" smtClean="0">
                <a:latin typeface="Calibri" pitchFamily="34" charset="0"/>
              </a:rPr>
              <a:t>1.rok</a:t>
            </a:r>
          </a:p>
          <a:p>
            <a:pPr>
              <a:spcBef>
                <a:spcPct val="0"/>
              </a:spcBef>
            </a:pPr>
            <a:r>
              <a:rPr lang="cs-CZ" sz="2300" dirty="0" smtClean="0"/>
              <a:t>Úvěr(půjčka)….…100 %......800 000 Kč</a:t>
            </a:r>
          </a:p>
          <a:p>
            <a:pPr>
              <a:spcBef>
                <a:spcPct val="0"/>
              </a:spcBef>
            </a:pPr>
            <a:r>
              <a:rPr lang="cs-CZ" sz="2300" dirty="0" smtClean="0"/>
              <a:t>Úrok z půjčky…….2,5 %........20 000 Kč….celkem 820 000 Kč</a:t>
            </a:r>
          </a:p>
          <a:p>
            <a:pPr>
              <a:spcBef>
                <a:spcPct val="0"/>
              </a:spcBef>
            </a:pPr>
            <a:r>
              <a:rPr lang="cs-CZ" sz="2300" b="1" dirty="0" smtClean="0">
                <a:latin typeface="Calibri" pitchFamily="34" charset="0"/>
              </a:rPr>
              <a:t>2.rok</a:t>
            </a:r>
          </a:p>
          <a:p>
            <a:pPr>
              <a:spcBef>
                <a:spcPct val="0"/>
              </a:spcBef>
            </a:pPr>
            <a:r>
              <a:rPr lang="cs-CZ" sz="2300" dirty="0" smtClean="0"/>
              <a:t>		       100 %.....820 000 Kč</a:t>
            </a:r>
          </a:p>
          <a:p>
            <a:pPr>
              <a:spcBef>
                <a:spcPct val="0"/>
              </a:spcBef>
            </a:pPr>
            <a:r>
              <a:rPr lang="cs-CZ" sz="2300" dirty="0" smtClean="0"/>
              <a:t>Úrok z půjčky…….2,5 %........20 500 Kč…. celkem 840 500 Kč</a:t>
            </a:r>
          </a:p>
          <a:p>
            <a:pPr>
              <a:spcBef>
                <a:spcPct val="0"/>
              </a:spcBef>
            </a:pPr>
            <a:r>
              <a:rPr lang="cs-CZ" sz="2300" b="1" dirty="0" smtClean="0">
                <a:latin typeface="Calibri" pitchFamily="34" charset="0"/>
              </a:rPr>
              <a:t>3.rok</a:t>
            </a:r>
          </a:p>
          <a:p>
            <a:pPr>
              <a:spcBef>
                <a:spcPct val="0"/>
              </a:spcBef>
            </a:pPr>
            <a:r>
              <a:rPr lang="cs-CZ" sz="2300" dirty="0" smtClean="0"/>
              <a:t>		       100 %.....840 500 Kč</a:t>
            </a:r>
          </a:p>
          <a:p>
            <a:pPr>
              <a:spcBef>
                <a:spcPct val="0"/>
              </a:spcBef>
            </a:pPr>
            <a:r>
              <a:rPr lang="cs-CZ" sz="2300" dirty="0" smtClean="0"/>
              <a:t>Úrok z půjčky…….2,5 %.....21 112,5 Kč… celkem 861 612,5 Kč</a:t>
            </a:r>
          </a:p>
          <a:p>
            <a:pPr>
              <a:spcBef>
                <a:spcPct val="0"/>
              </a:spcBef>
            </a:pPr>
            <a:endParaRPr lang="cs-CZ" sz="2300" dirty="0" smtClean="0"/>
          </a:p>
          <a:p>
            <a:pPr>
              <a:spcBef>
                <a:spcPct val="0"/>
              </a:spcBef>
            </a:pPr>
            <a:r>
              <a:rPr lang="cs-CZ" sz="2300" dirty="0" smtClean="0"/>
              <a:t>Kamarádovi Pokorní zaplatí celkem 861 512,5 Kč.</a:t>
            </a:r>
            <a:endParaRPr lang="cs-CZ" sz="2300" dirty="0"/>
          </a:p>
        </p:txBody>
      </p:sp>
    </p:spTree>
    <p:extLst>
      <p:ext uri="{BB962C8B-B14F-4D97-AF65-F5344CB8AC3E}">
        <p14:creationId xmlns:p14="http://schemas.microsoft.com/office/powerpoint/2010/main" val="101305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Technický">
  <a:themeElements>
    <a:clrScheme name="Stupně šed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8378</TotalTime>
  <Words>309</Words>
  <Application>Microsoft Office PowerPoint</Application>
  <PresentationFormat>Předvádění na obrazovce (4:3)</PresentationFormat>
  <Paragraphs>69</Paragraphs>
  <Slides>10</Slides>
  <Notes>1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2" baseType="lpstr">
      <vt:lpstr>Technický</vt:lpstr>
      <vt:lpstr>Rovnice</vt:lpstr>
      <vt:lpstr>Prezentace aplikace PowerPoint</vt:lpstr>
      <vt:lpstr>Prezentace aplikace PowerPoint</vt:lpstr>
      <vt:lpstr>Dlužník  -  fyzická nebo právnická osoba, které byla   poskytnuta půjčka a která je na základě   úvěrové smlouvy tuto půjčku povinna    splatit.  </vt:lpstr>
      <vt:lpstr>Úrok      - částka, kterou získá věřitel od dlužníka    jako odměnu za půjčení peněz  Daň z úroku - je procentuální část úroku, jejíž výši    určuje pro jednotlivé vkladové produkty    stát a která se také státu odvádí  </vt:lpstr>
      <vt:lpstr>Zdaňovací koeficient k je dán vztahem  </vt:lpstr>
      <vt:lpstr>Prezentace aplikace PowerPoint</vt:lpstr>
      <vt:lpstr>   Jednoduché úročení - je takový způsob úročení,  kterém se úrok na konci každého úrokovacího  období počítá vždy z počátečního kapitálu     </vt:lpstr>
      <vt:lpstr>Příklad č. 1: jednoduché úročení</vt:lpstr>
      <vt:lpstr>Příklad č. 2: složené úročení</vt:lpstr>
      <vt:lpstr>Prezentace aplikace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Úvod do statistiky</dc:title>
  <dc:subject>Matematika</dc:subject>
  <dc:creator>Mgr. Zdeňka Eklová</dc:creator>
  <cp:lastModifiedBy>Martin</cp:lastModifiedBy>
  <cp:revision>675</cp:revision>
  <dcterms:created xsi:type="dcterms:W3CDTF">2011-05-23T14:56:33Z</dcterms:created>
  <dcterms:modified xsi:type="dcterms:W3CDTF">2014-02-10T19:46:35Z</dcterms:modified>
  <cp:contentStatus/>
</cp:coreProperties>
</file>