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1" r:id="rId3"/>
    <p:sldId id="282" r:id="rId4"/>
    <p:sldId id="262" r:id="rId5"/>
    <p:sldId id="281" r:id="rId6"/>
    <p:sldId id="257" r:id="rId7"/>
    <p:sldId id="268" r:id="rId8"/>
    <p:sldId id="283" r:id="rId9"/>
    <p:sldId id="278" r:id="rId10"/>
    <p:sldId id="265" r:id="rId11"/>
    <p:sldId id="260" r:id="rId12"/>
    <p:sldId id="266" r:id="rId13"/>
    <p:sldId id="256" r:id="rId14"/>
    <p:sldId id="284" r:id="rId15"/>
    <p:sldId id="270" r:id="rId16"/>
    <p:sldId id="277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6FCA6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9" autoAdjust="0"/>
    <p:restoredTop sz="94660"/>
  </p:normalViewPr>
  <p:slideViewPr>
    <p:cSldViewPr>
      <p:cViewPr>
        <p:scale>
          <a:sx n="50" d="100"/>
          <a:sy n="50" d="100"/>
        </p:scale>
        <p:origin x="-1086" y="3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98367-0DA7-4F41-89DF-3753D4DF65A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1CEE69-4933-4D15-BB69-257E690345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AD864F-7A21-48CA-A0FB-65D7BB3414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F0DD45-2222-4AE6-B26C-3BDAA5886E4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C05F37-E114-4D7E-83A8-34FBBA81302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7A58AF-2FAE-4251-A90A-B1898763E8D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FB732F-19DF-4332-AF14-6C36F440E37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1BDC47-96A2-4F41-88D4-6BB13792415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A8C6A-DD2A-4EF2-A0E5-4BD7DA23DFF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F72EA-C807-4713-9D8C-D79ABC22D17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746A3E-9941-4865-B4F7-4DB582D3D6A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 dirty="0">
                <a:solidFill>
                  <a:schemeClr val="tx1">
                    <a:lumMod val="50000"/>
                    <a:lumOff val="50000"/>
                  </a:schemeClr>
                </a:solidFill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 dirty="0">
                <a:solidFill>
                  <a:schemeClr val="tx1">
                    <a:lumMod val="50000"/>
                    <a:lumOff val="50000"/>
                  </a:schemeClr>
                </a:solidFill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cs typeface="+mn-cs"/>
              </a:defRPr>
            </a:lvl1pPr>
          </a:lstStyle>
          <a:p>
            <a:pPr>
              <a:defRPr/>
            </a:pPr>
            <a:fld id="{BEE13A2E-E03F-493E-B576-549BDBA1F7E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67" r:id="rId7"/>
    <p:sldLayoutId id="2147483666" r:id="rId8"/>
    <p:sldLayoutId id="2147483674" r:id="rId9"/>
    <p:sldLayoutId id="2147483665" r:id="rId10"/>
    <p:sldLayoutId id="2147483664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C3260C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C3260C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964488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7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.3.2014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VY_32_INOVACE_11A_Z6_19_Podpovrchová 		      voda		                  	 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Číslo projektu: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CZ.1.07/1.4.00/21.3534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Vzdělávací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oblast: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Zeměpis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Hydrosféra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6.ročník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Klíčová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slova:       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půdní voda, podzemní voda, pramen, artéské  		        vody</a:t>
            </a:r>
            <a:endParaRPr lang="cs-CZ" sz="2400" cap="all" dirty="0">
              <a:ln w="0"/>
              <a:solidFill>
                <a:schemeClr val="tx1"/>
              </a:soli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1138773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Žáci se seznámí s pojmy podpovrchová voda, půdní voda, podzemní voda, pramen, artéské vody.</a:t>
            </a:r>
            <a:endParaRPr lang="cs-CZ" sz="28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1632" y="2564904"/>
            <a:ext cx="8340745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cs typeface="+mn-cs"/>
              </a:rPr>
              <a:t>Podpovrchová voda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Obrázek 1"/>
          <p:cNvPicPr>
            <a:picLocks noChangeAspect="1"/>
          </p:cNvPicPr>
          <p:nvPr/>
        </p:nvPicPr>
        <p:blipFill>
          <a:blip r:embed="rId2"/>
          <a:srcRect l="11694" t="60146" r="30574" b="17245"/>
          <a:stretch>
            <a:fillRect/>
          </a:stretch>
        </p:blipFill>
        <p:spPr bwMode="auto">
          <a:xfrm>
            <a:off x="-30163" y="1981200"/>
            <a:ext cx="9128126" cy="4903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042988" y="149225"/>
            <a:ext cx="75612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Již jste se seznámili se všemi formami vodního obalu Země.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116013" y="652463"/>
            <a:ext cx="73437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Jeho nedílnou součástí je vedle povrchové vody pevnin také 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276600" y="1166813"/>
            <a:ext cx="46085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voda podpovrchová.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2"/>
          <p:cNvSpPr txBox="1">
            <a:spLocks noChangeArrowheads="1"/>
          </p:cNvSpPr>
          <p:nvPr/>
        </p:nvSpPr>
        <p:spPr bwMode="auto">
          <a:xfrm>
            <a:off x="2411413" y="220663"/>
            <a:ext cx="50403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PODPOVRCHOVÉ VODY PEVNIN</a:t>
            </a:r>
          </a:p>
        </p:txBody>
      </p:sp>
      <p:sp>
        <p:nvSpPr>
          <p:cNvPr id="17410" name="TextovéPole 3"/>
          <p:cNvSpPr txBox="1">
            <a:spLocks noChangeArrowheads="1"/>
          </p:cNvSpPr>
          <p:nvPr/>
        </p:nvSpPr>
        <p:spPr bwMode="auto">
          <a:xfrm>
            <a:off x="179388" y="4437063"/>
            <a:ext cx="10080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půda</a:t>
            </a:r>
          </a:p>
        </p:txBody>
      </p:sp>
      <p:sp>
        <p:nvSpPr>
          <p:cNvPr id="17411" name="TextovéPole 4"/>
          <p:cNvSpPr txBox="1">
            <a:spLocks noChangeArrowheads="1"/>
          </p:cNvSpPr>
          <p:nvPr/>
        </p:nvSpPr>
        <p:spPr bwMode="auto">
          <a:xfrm>
            <a:off x="250825" y="5300663"/>
            <a:ext cx="10080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voda</a:t>
            </a:r>
          </a:p>
        </p:txBody>
      </p:sp>
      <p:sp>
        <p:nvSpPr>
          <p:cNvPr id="17412" name="TextovéPole 5"/>
          <p:cNvSpPr txBox="1">
            <a:spLocks noChangeArrowheads="1"/>
          </p:cNvSpPr>
          <p:nvPr/>
        </p:nvSpPr>
        <p:spPr bwMode="auto">
          <a:xfrm>
            <a:off x="1258888" y="3933825"/>
            <a:ext cx="29527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půdní voda</a:t>
            </a:r>
          </a:p>
        </p:txBody>
      </p:sp>
      <p:sp>
        <p:nvSpPr>
          <p:cNvPr id="17413" name="TextovéPole 6"/>
          <p:cNvSpPr txBox="1">
            <a:spLocks noChangeArrowheads="1"/>
          </p:cNvSpPr>
          <p:nvPr/>
        </p:nvSpPr>
        <p:spPr bwMode="auto">
          <a:xfrm>
            <a:off x="395288" y="765175"/>
            <a:ext cx="23050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00"/>
                </a:solidFill>
              </a:rPr>
              <a:t>podzemní voda</a:t>
            </a:r>
          </a:p>
        </p:txBody>
      </p:sp>
      <p:sp>
        <p:nvSpPr>
          <p:cNvPr id="17414" name="TextovéPole 7"/>
          <p:cNvSpPr txBox="1">
            <a:spLocks noChangeArrowheads="1"/>
          </p:cNvSpPr>
          <p:nvPr/>
        </p:nvSpPr>
        <p:spPr bwMode="auto">
          <a:xfrm>
            <a:off x="2700338" y="765175"/>
            <a:ext cx="15113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studna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908175" y="5961063"/>
            <a:ext cx="38512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/>
              <a:t>- nevytváří</a:t>
            </a:r>
            <a:r>
              <a:rPr lang="cs-CZ" sz="2000"/>
              <a:t> souvislou hladinu</a:t>
            </a:r>
          </a:p>
        </p:txBody>
      </p:sp>
      <p:sp>
        <p:nvSpPr>
          <p:cNvPr id="17416" name="TextovéPole 9"/>
          <p:cNvSpPr txBox="1">
            <a:spLocks noChangeArrowheads="1"/>
          </p:cNvSpPr>
          <p:nvPr/>
        </p:nvSpPr>
        <p:spPr bwMode="auto">
          <a:xfrm>
            <a:off x="5651500" y="1125538"/>
            <a:ext cx="17637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zrna horniny</a:t>
            </a:r>
          </a:p>
        </p:txBody>
      </p:sp>
      <p:sp>
        <p:nvSpPr>
          <p:cNvPr id="17417" name="TextovéPole 10"/>
          <p:cNvSpPr txBox="1">
            <a:spLocks noChangeArrowheads="1"/>
          </p:cNvSpPr>
          <p:nvPr/>
        </p:nvSpPr>
        <p:spPr bwMode="auto">
          <a:xfrm>
            <a:off x="5651500" y="1700213"/>
            <a:ext cx="29527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hladina podzemní vody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187450" y="2884488"/>
            <a:ext cx="37798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- vytváří </a:t>
            </a:r>
            <a:r>
              <a:rPr lang="cs-CZ" sz="2000" b="1"/>
              <a:t>souvislou </a:t>
            </a:r>
            <a:r>
              <a:rPr lang="cs-CZ" sz="2000"/>
              <a:t>hladinu</a:t>
            </a:r>
          </a:p>
        </p:txBody>
      </p:sp>
      <p:sp>
        <p:nvSpPr>
          <p:cNvPr id="17419" name="TextovéPole 12"/>
          <p:cNvSpPr txBox="1">
            <a:spLocks noChangeArrowheads="1"/>
          </p:cNvSpPr>
          <p:nvPr/>
        </p:nvSpPr>
        <p:spPr bwMode="auto">
          <a:xfrm>
            <a:off x="5724525" y="2276475"/>
            <a:ext cx="10795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voda</a:t>
            </a:r>
            <a:endParaRPr lang="cs-CZ"/>
          </a:p>
        </p:txBody>
      </p:sp>
      <p:pic>
        <p:nvPicPr>
          <p:cNvPr id="17420" name="Obrázek 13"/>
          <p:cNvPicPr>
            <a:picLocks noChangeAspect="1"/>
          </p:cNvPicPr>
          <p:nvPr/>
        </p:nvPicPr>
        <p:blipFill>
          <a:blip r:embed="rId2"/>
          <a:srcRect l="49635" t="76740" r="34906" b="19582"/>
          <a:stretch>
            <a:fillRect/>
          </a:stretch>
        </p:blipFill>
        <p:spPr bwMode="auto">
          <a:xfrm>
            <a:off x="611188" y="1268413"/>
            <a:ext cx="4176712" cy="1363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1" name="Obrázek 14"/>
          <p:cNvPicPr>
            <a:picLocks noChangeAspect="1"/>
          </p:cNvPicPr>
          <p:nvPr/>
        </p:nvPicPr>
        <p:blipFill>
          <a:blip r:embed="rId2"/>
          <a:srcRect l="16302" t="77577" r="67924" b="19167"/>
          <a:stretch>
            <a:fillRect/>
          </a:stretch>
        </p:blipFill>
        <p:spPr bwMode="auto">
          <a:xfrm>
            <a:off x="1308100" y="4441825"/>
            <a:ext cx="4559300" cy="1290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7" name="Přímá spojnice se šipkou 16"/>
          <p:cNvCxnSpPr/>
          <p:nvPr/>
        </p:nvCxnSpPr>
        <p:spPr>
          <a:xfrm>
            <a:off x="1043608" y="4432300"/>
            <a:ext cx="50405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115616" y="5370513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4572000" y="1268413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11" idx="1"/>
          </p:cNvCxnSpPr>
          <p:nvPr/>
        </p:nvCxnSpPr>
        <p:spPr>
          <a:xfrm flipH="1">
            <a:off x="4788024" y="1755775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 flipV="1">
            <a:off x="4788024" y="2204864"/>
            <a:ext cx="864096" cy="20005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5364163" y="2924175"/>
            <a:ext cx="3779837" cy="1385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Prohlédni si obrázek. Čím se liší půdní voda od podzemní vody?</a:t>
            </a:r>
          </a:p>
        </p:txBody>
      </p:sp>
      <p:cxnSp>
        <p:nvCxnSpPr>
          <p:cNvPr id="31" name="Přímá spojnice se šipkou 30"/>
          <p:cNvCxnSpPr/>
          <p:nvPr/>
        </p:nvCxnSpPr>
        <p:spPr>
          <a:xfrm>
            <a:off x="2908300" y="1124744"/>
            <a:ext cx="0" cy="40011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2" grpId="0"/>
      <p:bldP spid="2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4" descr="podzem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1417638"/>
            <a:ext cx="7632700" cy="544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39750" y="44450"/>
            <a:ext cx="73453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Kde se nachází půdní voda a proč je důležitá?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68313" y="404813"/>
            <a:ext cx="84248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Jak se nazývá podpovrchová voda, která vytváří souvislou hladinu?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39750" y="804863"/>
            <a:ext cx="83534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Jak využíváme podzemní vodu?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Obrázek 1"/>
          <p:cNvPicPr>
            <a:picLocks noChangeAspect="1"/>
          </p:cNvPicPr>
          <p:nvPr/>
        </p:nvPicPr>
        <p:blipFill>
          <a:blip r:embed="rId2"/>
          <a:srcRect l="17065" t="35228" r="30162" b="44281"/>
          <a:stretch>
            <a:fillRect/>
          </a:stretch>
        </p:blipFill>
        <p:spPr bwMode="auto">
          <a:xfrm>
            <a:off x="223838" y="2060575"/>
            <a:ext cx="8918575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TextovéPole 1"/>
          <p:cNvSpPr txBox="1">
            <a:spLocks noChangeArrowheads="1"/>
          </p:cNvSpPr>
          <p:nvPr/>
        </p:nvSpPr>
        <p:spPr bwMode="auto">
          <a:xfrm>
            <a:off x="223838" y="385763"/>
            <a:ext cx="89185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Pokus se popsat obrázek.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Obrázek 1"/>
          <p:cNvPicPr>
            <a:picLocks noChangeAspect="1"/>
          </p:cNvPicPr>
          <p:nvPr/>
        </p:nvPicPr>
        <p:blipFill>
          <a:blip r:embed="rId2"/>
          <a:srcRect l="17065" t="35228" r="30162" b="44281"/>
          <a:stretch>
            <a:fillRect/>
          </a:stretch>
        </p:blipFill>
        <p:spPr bwMode="auto">
          <a:xfrm>
            <a:off x="223838" y="2060575"/>
            <a:ext cx="8918575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TextovéPole 1"/>
          <p:cNvSpPr txBox="1">
            <a:spLocks noChangeArrowheads="1"/>
          </p:cNvSpPr>
          <p:nvPr/>
        </p:nvSpPr>
        <p:spPr bwMode="auto">
          <a:xfrm>
            <a:off x="223838" y="214313"/>
            <a:ext cx="8918575" cy="163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Na pevninách se srážková voda vsakuje do půdy a vzniká </a:t>
            </a:r>
            <a:r>
              <a:rPr lang="cs-CZ" sz="2000" b="1"/>
              <a:t>půdní voda</a:t>
            </a:r>
            <a:r>
              <a:rPr lang="cs-CZ" sz="2000"/>
              <a:t>, která je důležitá pro </a:t>
            </a:r>
            <a:r>
              <a:rPr lang="cs-CZ" sz="2000" b="1"/>
              <a:t>rostliny</a:t>
            </a:r>
            <a:r>
              <a:rPr lang="cs-CZ" sz="2000"/>
              <a:t>. Voda, která se vsakuje hlouběji, je voda </a:t>
            </a:r>
            <a:r>
              <a:rPr lang="cs-CZ" sz="2000" b="1"/>
              <a:t>podzemní.</a:t>
            </a:r>
          </a:p>
          <a:p>
            <a:r>
              <a:rPr lang="cs-CZ" sz="2000"/>
              <a:t>Ta vytváří souvislou hladinu, kterou můžeme vidět ve </a:t>
            </a:r>
            <a:r>
              <a:rPr lang="cs-CZ" sz="2000" b="1"/>
              <a:t>studnách</a:t>
            </a:r>
            <a:r>
              <a:rPr lang="cs-CZ" sz="2000"/>
              <a:t>.</a:t>
            </a:r>
          </a:p>
          <a:p>
            <a:r>
              <a:rPr lang="cs-CZ" sz="2000"/>
              <a:t>Přirozeně vystupuje podzemní voda na povrch vývěry, zvanými </a:t>
            </a:r>
            <a:r>
              <a:rPr lang="cs-CZ" sz="2000" b="1"/>
              <a:t>prameny</a:t>
            </a:r>
            <a:r>
              <a:rPr lang="cs-CZ" sz="2000"/>
              <a:t>. </a:t>
            </a:r>
          </a:p>
          <a:p>
            <a:r>
              <a:rPr lang="cs-CZ" sz="2000"/>
              <a:t>Prameny mohou být počátkem </a:t>
            </a:r>
            <a:r>
              <a:rPr lang="cs-CZ" sz="2000" b="1"/>
              <a:t>vodního</a:t>
            </a:r>
            <a:r>
              <a:rPr lang="cs-CZ" sz="2000"/>
              <a:t> </a:t>
            </a:r>
            <a:r>
              <a:rPr lang="cs-CZ" sz="2000" b="1"/>
              <a:t>toku</a:t>
            </a:r>
            <a:r>
              <a:rPr lang="cs-CZ" sz="200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Obrázek 1"/>
          <p:cNvPicPr>
            <a:picLocks noChangeAspect="1"/>
          </p:cNvPicPr>
          <p:nvPr/>
        </p:nvPicPr>
        <p:blipFill>
          <a:blip r:embed="rId2"/>
          <a:srcRect l="17065" t="35228" r="30162" b="44281"/>
          <a:stretch>
            <a:fillRect/>
          </a:stretch>
        </p:blipFill>
        <p:spPr bwMode="auto">
          <a:xfrm>
            <a:off x="223838" y="2060575"/>
            <a:ext cx="8918575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TextovéPole 1"/>
          <p:cNvSpPr txBox="1">
            <a:spLocks noChangeArrowheads="1"/>
          </p:cNvSpPr>
          <p:nvPr/>
        </p:nvSpPr>
        <p:spPr bwMode="auto">
          <a:xfrm>
            <a:off x="223838" y="430213"/>
            <a:ext cx="8918575" cy="163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Na pevninách se srážková voda vsakuje do půdy a vzniká………., která je důležitá pro ………. . Voda, která se vsakuje hlouběji, je voda …….………… . </a:t>
            </a:r>
          </a:p>
          <a:p>
            <a:r>
              <a:rPr lang="cs-CZ" sz="2000"/>
              <a:t>Ta vytváří souvislou hladinu, kterou můžeme vidět ve …………… . </a:t>
            </a:r>
          </a:p>
          <a:p>
            <a:r>
              <a:rPr lang="cs-CZ" sz="2000"/>
              <a:t>Přirozeně vystupuje podzemní voda na povrch vývěry, zvanými ……........ .</a:t>
            </a:r>
          </a:p>
          <a:p>
            <a:r>
              <a:rPr lang="cs-CZ" sz="2000"/>
              <a:t>Prameny mohou být počátkem …………… .</a:t>
            </a:r>
          </a:p>
        </p:txBody>
      </p:sp>
      <p:sp>
        <p:nvSpPr>
          <p:cNvPr id="21507" name="TextovéPole 2"/>
          <p:cNvSpPr txBox="1">
            <a:spLocks noChangeArrowheads="1"/>
          </p:cNvSpPr>
          <p:nvPr/>
        </p:nvSpPr>
        <p:spPr bwMode="auto">
          <a:xfrm>
            <a:off x="223838" y="0"/>
            <a:ext cx="341153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Zopakujeme si 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Obrázek 1"/>
          <p:cNvPicPr>
            <a:picLocks noChangeAspect="1"/>
          </p:cNvPicPr>
          <p:nvPr/>
        </p:nvPicPr>
        <p:blipFill>
          <a:blip r:embed="rId2"/>
          <a:srcRect l="14758" t="7182" r="48444" b="77048"/>
          <a:stretch>
            <a:fillRect/>
          </a:stretch>
        </p:blipFill>
        <p:spPr bwMode="auto">
          <a:xfrm>
            <a:off x="107950" y="909638"/>
            <a:ext cx="4160838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9" name="TextovéPole 9"/>
          <p:cNvSpPr txBox="1">
            <a:spLocks noChangeArrowheads="1"/>
          </p:cNvSpPr>
          <p:nvPr/>
        </p:nvSpPr>
        <p:spPr bwMode="auto">
          <a:xfrm>
            <a:off x="395288" y="57150"/>
            <a:ext cx="86741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/>
              <a:t>Nepropustná vrstva zabrání dalšímu vsakování podzemní vody a ta vytéká v podobě</a:t>
            </a:r>
            <a:r>
              <a:rPr lang="cs-CZ" altLang="cs-CZ" sz="2000" b="1"/>
              <a:t> pramene </a:t>
            </a:r>
            <a:r>
              <a:rPr lang="cs-CZ" altLang="cs-CZ" sz="2000"/>
              <a:t>na povrch.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/>
          <a:srcRect l="46533" t="4793" r="18022" b="77943"/>
          <a:stretch>
            <a:fillRect/>
          </a:stretch>
        </p:blipFill>
        <p:spPr bwMode="auto">
          <a:xfrm>
            <a:off x="12700" y="3743325"/>
            <a:ext cx="4414838" cy="2951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Obrázek 10"/>
          <p:cNvPicPr>
            <a:picLocks noChangeAspect="1"/>
          </p:cNvPicPr>
          <p:nvPr/>
        </p:nvPicPr>
        <p:blipFill>
          <a:blip r:embed="rId3"/>
          <a:srcRect l="5115" t="25024" r="56567" b="58154"/>
          <a:stretch>
            <a:fillRect/>
          </a:stretch>
        </p:blipFill>
        <p:spPr bwMode="auto">
          <a:xfrm>
            <a:off x="4859338" y="820738"/>
            <a:ext cx="4210050" cy="253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4859338" y="5159375"/>
            <a:ext cx="4033837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/>
              <a:t>Artéský pramen.</a:t>
            </a:r>
          </a:p>
          <a:p>
            <a:r>
              <a:rPr lang="cs-CZ" sz="2000"/>
              <a:t>Voda sama vystřikuje, protože je pod tlakem nepropustných vrstev.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732338" y="3743325"/>
            <a:ext cx="433705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Slyšeli jste někdy o artéských studnách?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9" grpId="0"/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4" descr="Artesian_Wel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239838"/>
            <a:ext cx="9144000" cy="5618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4" name="Text Box 5"/>
          <p:cNvSpPr txBox="1">
            <a:spLocks noChangeArrowheads="1"/>
          </p:cNvSpPr>
          <p:nvPr/>
        </p:nvSpPr>
        <p:spPr bwMode="auto">
          <a:xfrm>
            <a:off x="323850" y="188913"/>
            <a:ext cx="856932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>
                <a:solidFill>
                  <a:srgbClr val="FF0000"/>
                </a:solidFill>
              </a:rPr>
              <a:t>Artéská voda </a:t>
            </a:r>
            <a:r>
              <a:rPr lang="cs-CZ" altLang="cs-CZ" sz="2000"/>
              <a:t>je podzemní voda, jejíž volná hladina leží výše než zemský povrch. Ze studny proto tato voda </a:t>
            </a:r>
            <a:r>
              <a:rPr lang="cs-CZ" altLang="cs-CZ" sz="2000" b="1"/>
              <a:t>samovolně vyvěrá </a:t>
            </a:r>
            <a:r>
              <a:rPr lang="cs-CZ" altLang="cs-CZ" sz="2000"/>
              <a:t>bez nutnosti čerpání 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Obrázek 2"/>
          <p:cNvPicPr>
            <a:picLocks noChangeAspect="1"/>
          </p:cNvPicPr>
          <p:nvPr/>
        </p:nvPicPr>
        <p:blipFill>
          <a:blip r:embed="rId2"/>
          <a:srcRect l="9381" t="33084" r="52312" b="27745"/>
          <a:stretch>
            <a:fillRect/>
          </a:stretch>
        </p:blipFill>
        <p:spPr bwMode="auto">
          <a:xfrm>
            <a:off x="107950" y="301625"/>
            <a:ext cx="4464050" cy="6269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8" name="TextovéPole 1"/>
          <p:cNvSpPr txBox="1">
            <a:spLocks noChangeArrowheads="1"/>
          </p:cNvSpPr>
          <p:nvPr/>
        </p:nvSpPr>
        <p:spPr bwMode="auto">
          <a:xfrm>
            <a:off x="5292725" y="4868863"/>
            <a:ext cx="37433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/>
              <a:t>Artéský pramen v severní Africe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 Box 4"/>
          <p:cNvSpPr txBox="1">
            <a:spLocks noChangeArrowheads="1"/>
          </p:cNvSpPr>
          <p:nvPr/>
        </p:nvSpPr>
        <p:spPr bwMode="auto">
          <a:xfrm>
            <a:off x="755650" y="447675"/>
            <a:ext cx="55451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solidFill>
                  <a:srgbClr val="FF3300"/>
                </a:solidFill>
              </a:rPr>
              <a:t>Podpovrchová voda</a:t>
            </a:r>
          </a:p>
        </p:txBody>
      </p:sp>
      <p:sp>
        <p:nvSpPr>
          <p:cNvPr id="25602" name="Text Box 5"/>
          <p:cNvSpPr txBox="1">
            <a:spLocks noChangeArrowheads="1"/>
          </p:cNvSpPr>
          <p:nvPr/>
        </p:nvSpPr>
        <p:spPr bwMode="auto">
          <a:xfrm>
            <a:off x="539750" y="1343025"/>
            <a:ext cx="8208963" cy="86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/>
              <a:t>Dělíme na : </a:t>
            </a:r>
            <a:r>
              <a:rPr lang="cs-CZ" altLang="cs-CZ" sz="2000" b="1"/>
              <a:t>půdní</a:t>
            </a:r>
            <a:r>
              <a:rPr lang="cs-CZ" altLang="cs-CZ" sz="2000"/>
              <a:t> – obsažena </a:t>
            </a:r>
            <a:r>
              <a:rPr lang="cs-CZ" altLang="cs-CZ" sz="2000" u="sng"/>
              <a:t>v půdě</a:t>
            </a:r>
            <a:r>
              <a:rPr lang="cs-CZ" altLang="cs-CZ" sz="2000"/>
              <a:t> ( důl. pro rostliny )</a:t>
            </a:r>
          </a:p>
          <a:p>
            <a:pPr>
              <a:spcBef>
                <a:spcPct val="50000"/>
              </a:spcBef>
            </a:pPr>
            <a:r>
              <a:rPr lang="cs-CZ" altLang="cs-CZ" sz="2000"/>
              <a:t>                  </a:t>
            </a:r>
            <a:r>
              <a:rPr lang="cs-CZ" altLang="cs-CZ" sz="2000" b="1"/>
              <a:t> podzemní</a:t>
            </a:r>
            <a:r>
              <a:rPr lang="cs-CZ" altLang="cs-CZ" sz="2000"/>
              <a:t> – vsakuje se hlouběji, vytváří </a:t>
            </a:r>
            <a:r>
              <a:rPr lang="cs-CZ" altLang="cs-CZ" sz="2000" u="sng"/>
              <a:t>souvislou hladinu</a:t>
            </a:r>
          </a:p>
        </p:txBody>
      </p:sp>
      <p:sp>
        <p:nvSpPr>
          <p:cNvPr id="25603" name="Text Box 6"/>
          <p:cNvSpPr txBox="1">
            <a:spLocks noChangeArrowheads="1"/>
          </p:cNvSpPr>
          <p:nvPr/>
        </p:nvSpPr>
        <p:spPr bwMode="auto">
          <a:xfrm>
            <a:off x="539750" y="2597150"/>
            <a:ext cx="79930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/>
              <a:t>Místo, kde podzemní voda vytéká na povrch, se nazývá </a:t>
            </a:r>
            <a:r>
              <a:rPr lang="cs-CZ" altLang="cs-CZ" sz="2000" b="1"/>
              <a:t>pramen.</a:t>
            </a:r>
          </a:p>
        </p:txBody>
      </p:sp>
      <p:sp>
        <p:nvSpPr>
          <p:cNvPr id="25604" name="TextovéPole 1"/>
          <p:cNvSpPr txBox="1">
            <a:spLocks noChangeArrowheads="1"/>
          </p:cNvSpPr>
          <p:nvPr/>
        </p:nvSpPr>
        <p:spPr bwMode="auto">
          <a:xfrm>
            <a:off x="6659563" y="447675"/>
            <a:ext cx="23050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/>
              <a:t>zápis do sešitu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66497" y="188640"/>
            <a:ext cx="3211007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cs typeface="+mn-cs"/>
              </a:rPr>
              <a:t>otázky: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cs typeface="+mn-cs"/>
            </a:endParaRPr>
          </a:p>
        </p:txBody>
      </p:sp>
      <p:sp>
        <p:nvSpPr>
          <p:cNvPr id="26626" name="TextovéPole 2"/>
          <p:cNvSpPr txBox="1">
            <a:spLocks noChangeArrowheads="1"/>
          </p:cNvSpPr>
          <p:nvPr/>
        </p:nvSpPr>
        <p:spPr bwMode="auto">
          <a:xfrm>
            <a:off x="539750" y="1666875"/>
            <a:ext cx="8280400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buFont typeface="Trebuchet MS" pitchFamily="34" charset="0"/>
              <a:buAutoNum type="arabicPeriod"/>
            </a:pPr>
            <a:r>
              <a:rPr lang="cs-CZ" sz="2400"/>
              <a:t>Jak dělíme podpovrchovou vodu? Vysvětlete rozdíly.</a:t>
            </a:r>
          </a:p>
          <a:p>
            <a:pPr marL="457200" indent="-457200">
              <a:buFont typeface="Trebuchet MS" pitchFamily="34" charset="0"/>
              <a:buAutoNum type="arabicPeriod"/>
            </a:pPr>
            <a:r>
              <a:rPr lang="cs-CZ" sz="2400"/>
              <a:t>Co je pramen?</a:t>
            </a:r>
          </a:p>
          <a:p>
            <a:pPr marL="457200" indent="-457200">
              <a:buFont typeface="Trebuchet MS" pitchFamily="34" charset="0"/>
              <a:buAutoNum type="arabicPeriod"/>
            </a:pPr>
            <a:r>
              <a:rPr lang="cs-CZ" sz="2400"/>
              <a:t>Co je artéský pramen?</a:t>
            </a:r>
          </a:p>
          <a:p>
            <a:pPr marL="457200" indent="-457200">
              <a:buFont typeface="Trebuchet MS" pitchFamily="34" charset="0"/>
              <a:buAutoNum type="arabicPeriod"/>
            </a:pPr>
            <a:r>
              <a:rPr lang="cs-CZ" sz="2400"/>
              <a:t>Je podzemní voda za normálních okolností čistá?</a:t>
            </a:r>
          </a:p>
          <a:p>
            <a:pPr marL="457200" indent="-457200">
              <a:buFont typeface="Trebuchet MS" pitchFamily="34" charset="0"/>
              <a:buAutoNum type="arabicPeriod"/>
            </a:pPr>
            <a:r>
              <a:rPr lang="cs-CZ" sz="2400"/>
              <a:t>Čím je podzemní voda v poslední době znečišťována?</a:t>
            </a:r>
          </a:p>
          <a:p>
            <a:pPr marL="457200" indent="-457200">
              <a:buFont typeface="Trebuchet MS" pitchFamily="34" charset="0"/>
              <a:buAutoNum type="arabicPeriod"/>
            </a:pPr>
            <a:r>
              <a:rPr lang="cs-CZ" sz="2400"/>
              <a:t>Proč je nutné vodu chránit před znečištěním?</a:t>
            </a:r>
          </a:p>
          <a:p>
            <a:pPr marL="457200" indent="-457200">
              <a:buFont typeface="Trebuchet MS" pitchFamily="34" charset="0"/>
              <a:buAutoNum type="arabicPeriod"/>
            </a:pPr>
            <a:endParaRPr lang="cs-CZ" sz="2400"/>
          </a:p>
          <a:p>
            <a:pPr marL="457200" indent="-457200">
              <a:buFont typeface="Trebuchet MS" pitchFamily="34" charset="0"/>
              <a:buAutoNum type="arabicPeriod"/>
            </a:pPr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TextovéPole 2"/>
          <p:cNvSpPr txBox="1">
            <a:spLocks noChangeArrowheads="1"/>
          </p:cNvSpPr>
          <p:nvPr/>
        </p:nvSpPr>
        <p:spPr bwMode="auto">
          <a:xfrm>
            <a:off x="4716463" y="1273175"/>
            <a:ext cx="4176712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BRYCHTOVÁ, Šárka; BRINKE, Josef. </a:t>
            </a:r>
            <a:r>
              <a:rPr lang="cs-CZ" i="1"/>
              <a:t>Planeta Země</a:t>
            </a:r>
            <a:r>
              <a:rPr lang="cs-CZ"/>
              <a:t>. Praha: Fortuna, 2001, ISBN 80-7168-475-9  </a:t>
            </a:r>
          </a:p>
          <a:p>
            <a:r>
              <a:rPr lang="cs-CZ" sz="2000"/>
              <a:t> </a:t>
            </a:r>
          </a:p>
          <a:p>
            <a:endParaRPr lang="cs-CZ"/>
          </a:p>
        </p:txBody>
      </p:sp>
      <p:sp>
        <p:nvSpPr>
          <p:cNvPr id="27650" name="TextovéPole 3"/>
          <p:cNvSpPr txBox="1">
            <a:spLocks noChangeArrowheads="1"/>
          </p:cNvSpPr>
          <p:nvPr/>
        </p:nvSpPr>
        <p:spPr bwMode="auto">
          <a:xfrm>
            <a:off x="4572000" y="2420938"/>
            <a:ext cx="4572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27651" name="TextovéPole 5"/>
          <p:cNvSpPr txBox="1">
            <a:spLocks noChangeArrowheads="1"/>
          </p:cNvSpPr>
          <p:nvPr/>
        </p:nvSpPr>
        <p:spPr bwMode="auto">
          <a:xfrm>
            <a:off x="3492500" y="5157788"/>
            <a:ext cx="51831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27652" name="TextovéPole 4"/>
          <p:cNvSpPr txBox="1">
            <a:spLocks noChangeArrowheads="1"/>
          </p:cNvSpPr>
          <p:nvPr/>
        </p:nvSpPr>
        <p:spPr bwMode="auto">
          <a:xfrm>
            <a:off x="3924300" y="4843463"/>
            <a:ext cx="5111750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ČESKÝ HYDROMETEOROLOGICKÝ ÚSTAV. </a:t>
            </a:r>
            <a:r>
              <a:rPr lang="cs-CZ" altLang="cs-CZ" i="1"/>
              <a:t>http://ga.water.usgs.gov</a:t>
            </a:r>
            <a:r>
              <a:rPr lang="cs-CZ" altLang="cs-CZ"/>
              <a:t> [online]. [cit. 16.1.2014]. Dostupný na WWW: http://ga.water.usgs.gov/edu/watercycleczech.html </a:t>
            </a:r>
          </a:p>
          <a:p>
            <a:endParaRPr lang="cs-CZ"/>
          </a:p>
        </p:txBody>
      </p:sp>
      <p:pic>
        <p:nvPicPr>
          <p:cNvPr id="9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5211763"/>
            <a:ext cx="1943100" cy="1385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4" name="Obrázek 9"/>
          <p:cNvPicPr>
            <a:picLocks noChangeAspect="1"/>
          </p:cNvPicPr>
          <p:nvPr/>
        </p:nvPicPr>
        <p:blipFill>
          <a:blip r:embed="rId3"/>
          <a:srcRect l="46533" t="4793" r="18022" b="77943"/>
          <a:stretch>
            <a:fillRect/>
          </a:stretch>
        </p:blipFill>
        <p:spPr bwMode="auto">
          <a:xfrm>
            <a:off x="2606675" y="698500"/>
            <a:ext cx="1770063" cy="118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5" name="Obrázek 10"/>
          <p:cNvPicPr>
            <a:picLocks noChangeAspect="1"/>
          </p:cNvPicPr>
          <p:nvPr/>
        </p:nvPicPr>
        <p:blipFill>
          <a:blip r:embed="rId3"/>
          <a:srcRect l="5115" t="25024" r="56567" b="58154"/>
          <a:stretch>
            <a:fillRect/>
          </a:stretch>
        </p:blipFill>
        <p:spPr bwMode="auto">
          <a:xfrm>
            <a:off x="406400" y="1916113"/>
            <a:ext cx="1914525" cy="1154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6" name="Obrázek 1"/>
          <p:cNvPicPr>
            <a:picLocks noChangeAspect="1"/>
          </p:cNvPicPr>
          <p:nvPr/>
        </p:nvPicPr>
        <p:blipFill>
          <a:blip r:embed="rId4"/>
          <a:srcRect l="14758" t="7182" r="48444" b="77048"/>
          <a:stretch>
            <a:fillRect/>
          </a:stretch>
        </p:blipFill>
        <p:spPr bwMode="auto">
          <a:xfrm>
            <a:off x="438150" y="728663"/>
            <a:ext cx="1801813" cy="1060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7" name="Obrázek 2"/>
          <p:cNvPicPr>
            <a:picLocks noChangeAspect="1"/>
          </p:cNvPicPr>
          <p:nvPr/>
        </p:nvPicPr>
        <p:blipFill>
          <a:blip r:embed="rId5"/>
          <a:srcRect l="9381" t="33084" r="52312" b="27745"/>
          <a:stretch>
            <a:fillRect/>
          </a:stretch>
        </p:blipFill>
        <p:spPr bwMode="auto">
          <a:xfrm>
            <a:off x="763588" y="3201988"/>
            <a:ext cx="1198562" cy="1684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8" name="TextovéPole 6"/>
          <p:cNvSpPr txBox="1">
            <a:spLocks noChangeArrowheads="1"/>
          </p:cNvSpPr>
          <p:nvPr/>
        </p:nvSpPr>
        <p:spPr bwMode="auto">
          <a:xfrm>
            <a:off x="4787900" y="3357563"/>
            <a:ext cx="4105275" cy="17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BRYCHTOVÁ, Šárka; BRINKE, Josef. </a:t>
            </a:r>
            <a:r>
              <a:rPr lang="cs-CZ" i="1"/>
              <a:t>Planeta Země</a:t>
            </a:r>
            <a:r>
              <a:rPr lang="cs-CZ"/>
              <a:t>. Praha: Fortuna, 2001, ISBN 80-7168-475-9  </a:t>
            </a:r>
          </a:p>
          <a:p>
            <a:r>
              <a:rPr lang="cs-CZ" sz="2000"/>
              <a:t> </a:t>
            </a:r>
          </a:p>
          <a:p>
            <a:endParaRPr lang="cs-CZ"/>
          </a:p>
          <a:p>
            <a:endParaRPr lang="cs-CZ"/>
          </a:p>
        </p:txBody>
      </p:sp>
      <p:sp>
        <p:nvSpPr>
          <p:cNvPr id="27659" name="TextovéPole 13"/>
          <p:cNvSpPr txBox="1">
            <a:spLocks noChangeArrowheads="1"/>
          </p:cNvSpPr>
          <p:nvPr/>
        </p:nvSpPr>
        <p:spPr bwMode="auto">
          <a:xfrm>
            <a:off x="539750" y="115888"/>
            <a:ext cx="28082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TextovéPole 1"/>
          <p:cNvSpPr txBox="1">
            <a:spLocks noChangeArrowheads="1"/>
          </p:cNvSpPr>
          <p:nvPr/>
        </p:nvSpPr>
        <p:spPr bwMode="auto">
          <a:xfrm>
            <a:off x="3924300" y="692150"/>
            <a:ext cx="41036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DUNN, Andrew. </a:t>
            </a:r>
            <a:r>
              <a:rPr lang="cs-CZ" i="1"/>
              <a:t>Wikipedia.cz</a:t>
            </a:r>
            <a:r>
              <a:rPr lang="cs-CZ"/>
              <a:t> [online]. [cit. 12.3.2014]. Dostupný na WWW: http://sk.wikipedia.org/wiki/Art%C3%A9zska_voda </a:t>
            </a:r>
          </a:p>
        </p:txBody>
      </p:sp>
      <p:pic>
        <p:nvPicPr>
          <p:cNvPr id="28674" name="Picture 4" descr="Artesian_Wel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565150"/>
            <a:ext cx="2590800" cy="159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5" name="TextovéPole 5"/>
          <p:cNvSpPr txBox="1">
            <a:spLocks noChangeArrowheads="1"/>
          </p:cNvSpPr>
          <p:nvPr/>
        </p:nvSpPr>
        <p:spPr bwMode="auto">
          <a:xfrm>
            <a:off x="3924300" y="2924175"/>
            <a:ext cx="5040313" cy="175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DEMEK, Jaromír; HORNÍK, Stanislav; HOFMANN, Eduard a kol. </a:t>
            </a:r>
            <a:r>
              <a:rPr lang="cs-CZ" altLang="cs-CZ" i="1"/>
              <a:t>Planeta Země pro základní školy</a:t>
            </a:r>
            <a:r>
              <a:rPr lang="cs-CZ" altLang="cs-CZ"/>
              <a:t>. Praha: SPN - pedagogické nakladatelství, 2007, ISBN 978-7235-362-0. </a:t>
            </a:r>
          </a:p>
          <a:p>
            <a:endParaRPr lang="cs-CZ"/>
          </a:p>
          <a:p>
            <a:endParaRPr lang="cs-CZ"/>
          </a:p>
        </p:txBody>
      </p:sp>
      <p:pic>
        <p:nvPicPr>
          <p:cNvPr id="28676" name="Obrázek 1"/>
          <p:cNvPicPr>
            <a:picLocks noChangeAspect="1"/>
          </p:cNvPicPr>
          <p:nvPr/>
        </p:nvPicPr>
        <p:blipFill>
          <a:blip r:embed="rId3"/>
          <a:srcRect l="17065" t="35228" r="30162" b="44281"/>
          <a:stretch>
            <a:fillRect/>
          </a:stretch>
        </p:blipFill>
        <p:spPr bwMode="auto">
          <a:xfrm>
            <a:off x="900113" y="2636838"/>
            <a:ext cx="2297112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550</TotalTime>
  <Words>364</Words>
  <Application>Microsoft Office PowerPoint</Application>
  <PresentationFormat>On-screen Show (4:3)</PresentationFormat>
  <Paragraphs>52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16</vt:i4>
      </vt:variant>
    </vt:vector>
  </HeadingPairs>
  <TitlesOfParts>
    <vt:vector size="24" baseType="lpstr">
      <vt:lpstr>Arial</vt:lpstr>
      <vt:lpstr>Trebuchet MS</vt:lpstr>
      <vt:lpstr>Georgia</vt:lpstr>
      <vt:lpstr>Calibri</vt:lpstr>
      <vt:lpstr>Aerodynamika</vt:lpstr>
      <vt:lpstr>Aerodynamika</vt:lpstr>
      <vt:lpstr>Aerodynamika</vt:lpstr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>aaa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aaa</dc:creator>
  <cp:lastModifiedBy>DUM</cp:lastModifiedBy>
  <cp:revision>43</cp:revision>
  <dcterms:created xsi:type="dcterms:W3CDTF">2007-03-12T08:31:25Z</dcterms:created>
  <dcterms:modified xsi:type="dcterms:W3CDTF">2014-03-12T19:49:04Z</dcterms:modified>
</cp:coreProperties>
</file>