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265" r:id="rId4"/>
    <p:sldId id="276" r:id="rId5"/>
    <p:sldId id="261" r:id="rId6"/>
    <p:sldId id="280" r:id="rId7"/>
    <p:sldId id="266" r:id="rId8"/>
    <p:sldId id="277" r:id="rId9"/>
    <p:sldId id="279" r:id="rId10"/>
    <p:sldId id="278" r:id="rId11"/>
    <p:sldId id="281" r:id="rId12"/>
    <p:sldId id="282" r:id="rId13"/>
    <p:sldId id="283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-5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Neživá příroda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VY_32_INOVACE_PŘEMĚNĚNÉ_HORNINY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Miluše </a:t>
          </a:r>
          <a:r>
            <a:rPr lang="cs-CZ" sz="2000" b="1" kern="1200" dirty="0" err="1" smtClean="0"/>
            <a:t>Senetová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Neživá příroda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VY_32_INOVACE_PŘEMĚNĚNÉ_HORNINY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315287159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1024467" y="28278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dirty="0" smtClean="0"/>
              <a:t>Materiál slouží k vysvětlení pojmu „přeměněné horniny“, představí žákům jejich vznik, nejběžnější zástupce a jejich využití</a:t>
            </a:r>
          </a:p>
          <a:p>
            <a:pPr algn="just"/>
            <a:r>
              <a:rPr lang="cs-CZ" dirty="0" smtClean="0"/>
              <a:t>Cílová skupina:  žáci 5. ročníku.</a:t>
            </a:r>
          </a:p>
          <a:p>
            <a:pPr algn="just"/>
            <a:r>
              <a:rPr lang="cs-CZ" dirty="0" smtClean="0"/>
              <a:t>Časová dotace:  25 minut.</a:t>
            </a:r>
          </a:p>
          <a:p>
            <a:pPr algn="just"/>
            <a:r>
              <a:rPr lang="cs-CZ" dirty="0" smtClean="0"/>
              <a:t>Snímky 5-9 popisují vznik a využití přeměněných hornin, představují názorně jednotlivé zástupce (mramor, rula, břidlice a svor)</a:t>
            </a:r>
          </a:p>
          <a:p>
            <a:pPr algn="just"/>
            <a:r>
              <a:rPr lang="cs-CZ" dirty="0" err="1" smtClean="0"/>
              <a:t>Slide</a:t>
            </a:r>
            <a:r>
              <a:rPr lang="cs-CZ" dirty="0" smtClean="0"/>
              <a:t> 11, 12 – opakování učiva o horninách formou křížovky, instrukce přímo v daném snímku, správná odpověď se prolne kliknutím do daného pole s obláčky . Slovo v tajence se děti pokusí vyvodit (i s pomocí učitele), pro kontrolu si mohou kliknout (opět instrukce u snímku)</a:t>
            </a:r>
          </a:p>
          <a:p>
            <a:pPr algn="just"/>
            <a:r>
              <a:rPr lang="cs-CZ" dirty="0" smtClean="0"/>
              <a:t>Materiál </a:t>
            </a:r>
            <a:r>
              <a:rPr lang="cs-CZ" dirty="0"/>
              <a:t>obsahuje </a:t>
            </a:r>
            <a:r>
              <a:rPr lang="cs-CZ" dirty="0" smtClean="0"/>
              <a:t>14 </a:t>
            </a:r>
            <a:r>
              <a:rPr lang="cs-CZ" dirty="0"/>
              <a:t>stran a je určen k interaktivní výuce.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Horniny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13261" y="1974031"/>
            <a:ext cx="5395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loženy z nerostů (minerálů)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13260" y="2880156"/>
            <a:ext cx="3732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l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idé je těží a zpracovávají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13260" y="3786281"/>
            <a:ext cx="367600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d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ělí se na: 	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-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vyvřelé</a:t>
            </a:r>
          </a:p>
          <a:p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	- usazené</a:t>
            </a:r>
          </a:p>
          <a:p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	- přeměněné</a:t>
            </a:r>
          </a:p>
          <a:p>
            <a:pPr marL="2171700" lvl="4" indent="-342900">
              <a:buFont typeface="Arial" pitchFamily="34" charset="0"/>
              <a:buChar char="•"/>
            </a:pPr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7526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12976"/>
            <a:ext cx="8229600" cy="1252728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PŘEMĚNĚNÉ HORNINY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37164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1988840"/>
            <a:ext cx="72728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existující horniny se vlivem pohybů v Zemi dostaly do hlubších vrstev a byly překryty novými vrstvami hornin</a:t>
            </a:r>
          </a:p>
          <a:p>
            <a:endParaRPr lang="cs-CZ" sz="32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působila na ně vysoká teplota a tlak </a:t>
            </a:r>
            <a:r>
              <a:rPr lang="cs-CZ" sz="3200" dirty="0">
                <a:solidFill>
                  <a:schemeClr val="accent2">
                    <a:lumMod val="50000"/>
                  </a:schemeClr>
                </a:solidFill>
              </a:rPr>
              <a:t>vrstev </a:t>
            </a: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=&gt; změnily vzhled i vlastnosti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113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00720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řeměněný vápenec (krystalický)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3156" y="938717"/>
            <a:ext cx="2980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Mramor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0720" y="5605701"/>
            <a:ext cx="74452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 ČR těžba v podhůří Hrubého Jeseníku, na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Sušicku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0720" y="2632701"/>
            <a:ext cx="7574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bílý, někdy tmavší barevné pruhy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600721" y="4368479"/>
            <a:ext cx="69313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použití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ozdobný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kámen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(obklady stěn, schodišť, sochy)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0720" y="3500590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dá se dobře leštit 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3074" name="Picture 2" descr="http://upload.wikimedia.org/wikipedia/commons/8/8d/MarbleUSGOV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2139" y="1148652"/>
            <a:ext cx="4074965" cy="3429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94508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83156" y="938717"/>
            <a:ext cx="2980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Mramor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9" name="Obrázek 8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1786551"/>
            <a:ext cx="4721382" cy="3830945"/>
          </a:xfrm>
          <a:prstGeom prst="ellipse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32149" y="5701082"/>
            <a:ext cx="41921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Parthenón – chrám v Athénách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6" name="Picture 4" descr="http://upload.wikimedia.org/wikipedia/commons/f/f3/Capitoline_Aphrodite_Louvre_Ma_57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8299" b="96925" l="8360" r="98000">
                        <a14:foregroundMark x1="15360" y1="58030" x2="19640" y2="71134"/>
                        <a14:foregroundMark x1="20040" y1="71134" x2="30960" y2="87970"/>
                        <a14:foregroundMark x1="31360" y1="87403" x2="41080" y2="90597"/>
                        <a14:foregroundMark x1="98000" y1="51343" x2="79280" y2="83343"/>
                        <a14:foregroundMark x1="48520" y1="96985" x2="48520" y2="96985"/>
                        <a14:foregroundMark x1="48520" y1="96985" x2="50440" y2="94388"/>
                        <a14:foregroundMark x1="16920" y1="13284" x2="29000" y2="20836"/>
                        <a14:foregroundMark x1="12240" y1="18806" x2="21600" y2="19373"/>
                        <a14:foregroundMark x1="46560" y1="8627" x2="28240" y2="8328"/>
                        <a14:foregroundMark x1="11080" y1="44388" x2="8360" y2="44657"/>
                        <a14:foregroundMark x1="11840" y1="27791" x2="18480" y2="277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585048"/>
            <a:ext cx="3007249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065669" y="5701082"/>
            <a:ext cx="20361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Hlava Afrodity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05517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96183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živec a křemen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822" y="911061"/>
            <a:ext cx="2980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Rula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6183" y="4577049"/>
            <a:ext cx="7574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Šumava, Orlické hory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596182" y="2579114"/>
            <a:ext cx="6874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j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ako stavební materiál nepříliš vhodná – snadno zvětrává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6437" y="3762748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chody, chodníky, štěrky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 descr="http://upload.wikimedia.org/wikipedia/commons/4/4e/Augen-gneiss-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888" b="96891" l="7409" r="90550">
                        <a14:foregroundMark x1="47427" y1="1888" x2="50887" y2="19711"/>
                        <a14:foregroundMark x1="41526" y1="88728" x2="41349" y2="96891"/>
                        <a14:foregroundMark x1="56211" y1="94225" x2="43611" y2="91394"/>
                        <a14:foregroundMark x1="34694" y1="92171" x2="24224" y2="83620"/>
                        <a14:foregroundMark x1="90594" y1="81732" x2="89264" y2="80955"/>
                        <a14:foregroundMark x1="67569" y1="93504" x2="65439" y2="89672"/>
                        <a14:foregroundMark x1="61801" y1="92893" x2="56078" y2="91560"/>
                        <a14:foregroundMark x1="64552" y1="92338" x2="66371" y2="89672"/>
                        <a14:foregroundMark x1="7409" y1="80566" x2="7409" y2="80566"/>
                        <a14:foregroundMark x1="7409" y1="80566" x2="7409" y2="805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3269" y="3025518"/>
            <a:ext cx="4618411" cy="3691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419795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96183" y="2420888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černý až šedý kámen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822" y="911061"/>
            <a:ext cx="2980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Břidlice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8089" y="5051230"/>
            <a:ext cx="7574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oužití: dříve krytina střech, psací tabulky ve školách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5822" y="3789040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znikla zpevněním jílu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098" name="Picture 2" descr="http://www.robimaus.cz/731-795-thickbox/bridlice-plocha-19x14c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0000" l="1714" r="98286">
                        <a14:foregroundMark x1="1857" y1="64429" x2="20429" y2="56429"/>
                        <a14:foregroundMark x1="98286" y1="30714" x2="88429" y2="632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4588" y="1299059"/>
            <a:ext cx="4213836" cy="4213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374676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96183" y="1764812"/>
            <a:ext cx="71670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šedý,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světle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hnědý, červenohnědý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5822" y="911061"/>
            <a:ext cx="29807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Svor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6183" y="3825688"/>
            <a:ext cx="7574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Hrubý Jeseník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596183" y="2451771"/>
            <a:ext cx="6931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druh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krystalické břidlice, vznikl z jílu</a:t>
            </a:r>
            <a:endParaRPr lang="cs-CZ" sz="2400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6183" y="3138730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š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upiny slídy, zrnka křemene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6" name="Picture 2" descr="http://upload.wikimedia.org/wikipedia/commons/a/a8/Svor%2C_hornin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688" b="95313" l="2930" r="98145">
                        <a14:foregroundMark x1="15430" y1="43880" x2="14844" y2="33854"/>
                        <a14:foregroundMark x1="22266" y1="31901" x2="31543" y2="20052"/>
                        <a14:foregroundMark x1="35059" y1="21354" x2="34766" y2="18099"/>
                        <a14:foregroundMark x1="32910" y1="20573" x2="32520" y2="19401"/>
                        <a14:foregroundMark x1="32520" y1="19401" x2="32520" y2="19401"/>
                        <a14:foregroundMark x1="61914" y1="4688" x2="56543" y2="10156"/>
                        <a14:foregroundMark x1="98242" y1="63672" x2="88574" y2="51042"/>
                        <a14:foregroundMark x1="61621" y1="91536" x2="59082" y2="87500"/>
                        <a14:foregroundMark x1="40918" y1="95313" x2="42188" y2="90234"/>
                        <a14:foregroundMark x1="33105" y1="21745" x2="33887" y2="19010"/>
                        <a14:foregroundMark x1="31934" y1="21875" x2="32520" y2="20052"/>
                        <a14:backgroundMark x1="30664" y1="92057" x2="27930" y2="998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72546" y="2682605"/>
            <a:ext cx="4781179" cy="3587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691286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5297484"/>
              </p:ext>
            </p:extLst>
          </p:nvPr>
        </p:nvGraphicFramePr>
        <p:xfrm>
          <a:off x="1547660" y="1340768"/>
          <a:ext cx="5976670" cy="4680520"/>
        </p:xfrm>
        <a:graphic>
          <a:graphicData uri="http://schemas.openxmlformats.org/drawingml/2006/table">
            <a:tbl>
              <a:tblPr firstRow="1">
                <a:tableStyleId>{8A107856-5554-42FB-B03E-39F5DBC370BA}</a:tableStyleId>
              </a:tblPr>
              <a:tblGrid>
                <a:gridCol w="597667"/>
                <a:gridCol w="597667"/>
                <a:gridCol w="597667"/>
                <a:gridCol w="597667"/>
                <a:gridCol w="597667"/>
                <a:gridCol w="597667"/>
                <a:gridCol w="597667"/>
                <a:gridCol w="597667"/>
                <a:gridCol w="597667"/>
                <a:gridCol w="597667"/>
              </a:tblGrid>
              <a:tr h="585065">
                <a:tc gridSpan="6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12700" cmpd="sng">
                      <a:noFill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585065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P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Í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V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6" gridSpan="2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6"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585065">
                <a:tc rowSpan="2" gridSpan="3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12700" cmpd="sng">
                      <a:noFill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V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585065">
                <a:tc gridSpan="3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12700" cmpd="sng">
                      <a:noFill/>
                    </a:lnL>
                    <a:lnB w="12700" cmpd="sng">
                      <a:noFill/>
                    </a:lnB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Ž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U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585065">
                <a:tc gridSpan="2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12700" cmpd="sng">
                      <a:noFill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M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585065">
                <a:tc gridSpan="6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12700" cmpd="sng">
                      <a:noFill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G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585065">
                <a:tc rowSpan="2" gridSpan="3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12700" cmpd="sng">
                      <a:noFill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T w="12700" cmpd="sng">
                      <a:noFill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Č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D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Č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</a:tr>
              <a:tr h="585065">
                <a:tc gridSpan="3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V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Á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P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2400" dirty="0">
                        <a:solidFill>
                          <a:schemeClr val="accent2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accent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15616" y="1883602"/>
            <a:ext cx="3690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8292" y="2564904"/>
            <a:ext cx="4042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3140968"/>
            <a:ext cx="410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3.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3717032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4.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33790" y="4941168"/>
            <a:ext cx="4122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5.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02532" y="5517232"/>
            <a:ext cx="4315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6.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46" name="Skupina 45"/>
          <p:cNvGrpSpPr/>
          <p:nvPr/>
        </p:nvGrpSpPr>
        <p:grpSpPr>
          <a:xfrm>
            <a:off x="1614536" y="1980372"/>
            <a:ext cx="4675594" cy="490932"/>
            <a:chOff x="1614536" y="1980372"/>
            <a:chExt cx="4675594" cy="490932"/>
          </a:xfrm>
        </p:grpSpPr>
        <p:sp>
          <p:nvSpPr>
            <p:cNvPr id="10" name="Mrak 9"/>
            <p:cNvSpPr/>
            <p:nvPr/>
          </p:nvSpPr>
          <p:spPr>
            <a:xfrm rot="2528746">
              <a:off x="1614536" y="1984216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Mrak 10"/>
            <p:cNvSpPr/>
            <p:nvPr/>
          </p:nvSpPr>
          <p:spPr>
            <a:xfrm rot="2528746">
              <a:off x="2220498" y="1984216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Mrak 11"/>
            <p:cNvSpPr/>
            <p:nvPr/>
          </p:nvSpPr>
          <p:spPr>
            <a:xfrm rot="2528746">
              <a:off x="2789630" y="1998445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Mrak 12"/>
            <p:cNvSpPr/>
            <p:nvPr/>
          </p:nvSpPr>
          <p:spPr>
            <a:xfrm rot="2528746">
              <a:off x="3390180" y="1998902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Mrak 13"/>
            <p:cNvSpPr/>
            <p:nvPr/>
          </p:nvSpPr>
          <p:spPr>
            <a:xfrm rot="2528746">
              <a:off x="4007970" y="1998902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Mrak 14"/>
            <p:cNvSpPr/>
            <p:nvPr/>
          </p:nvSpPr>
          <p:spPr>
            <a:xfrm rot="2528746">
              <a:off x="4596761" y="2002072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Mrak 15"/>
            <p:cNvSpPr/>
            <p:nvPr/>
          </p:nvSpPr>
          <p:spPr>
            <a:xfrm rot="2528746">
              <a:off x="5166755" y="1980372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Mrak 16"/>
            <p:cNvSpPr/>
            <p:nvPr/>
          </p:nvSpPr>
          <p:spPr>
            <a:xfrm rot="2528746">
              <a:off x="5820898" y="1998903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4030554" y="2589666"/>
            <a:ext cx="2244876" cy="483461"/>
            <a:chOff x="4030554" y="2589666"/>
            <a:chExt cx="2244876" cy="483461"/>
          </a:xfrm>
        </p:grpSpPr>
        <p:sp>
          <p:nvSpPr>
            <p:cNvPr id="18" name="Mrak 17"/>
            <p:cNvSpPr/>
            <p:nvPr/>
          </p:nvSpPr>
          <p:spPr>
            <a:xfrm rot="2528746">
              <a:off x="4030554" y="2589666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Mrak 18"/>
            <p:cNvSpPr/>
            <p:nvPr/>
          </p:nvSpPr>
          <p:spPr>
            <a:xfrm rot="2528746">
              <a:off x="4636516" y="2589666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Mrak 19"/>
            <p:cNvSpPr/>
            <p:nvPr/>
          </p:nvSpPr>
          <p:spPr>
            <a:xfrm rot="2528746">
              <a:off x="5205648" y="2603895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Mrak 20"/>
            <p:cNvSpPr/>
            <p:nvPr/>
          </p:nvSpPr>
          <p:spPr>
            <a:xfrm rot="2528746">
              <a:off x="5806198" y="2603895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4020698" y="3136801"/>
            <a:ext cx="2244876" cy="483461"/>
            <a:chOff x="4020698" y="3136801"/>
            <a:chExt cx="2244876" cy="483461"/>
          </a:xfrm>
        </p:grpSpPr>
        <p:sp>
          <p:nvSpPr>
            <p:cNvPr id="22" name="Mrak 21"/>
            <p:cNvSpPr/>
            <p:nvPr/>
          </p:nvSpPr>
          <p:spPr>
            <a:xfrm rot="2528746">
              <a:off x="4020698" y="3136801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Mrak 22"/>
            <p:cNvSpPr/>
            <p:nvPr/>
          </p:nvSpPr>
          <p:spPr>
            <a:xfrm rot="2528746">
              <a:off x="4626660" y="3136801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Mrak 23"/>
            <p:cNvSpPr/>
            <p:nvPr/>
          </p:nvSpPr>
          <p:spPr>
            <a:xfrm rot="2528746">
              <a:off x="5195792" y="3151030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Mrak 24"/>
            <p:cNvSpPr/>
            <p:nvPr/>
          </p:nvSpPr>
          <p:spPr>
            <a:xfrm rot="2528746">
              <a:off x="5796342" y="3151030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2796562" y="3741794"/>
            <a:ext cx="3451457" cy="487088"/>
            <a:chOff x="2796562" y="3741794"/>
            <a:chExt cx="3451457" cy="487088"/>
          </a:xfrm>
        </p:grpSpPr>
        <p:sp>
          <p:nvSpPr>
            <p:cNvPr id="26" name="Mrak 25"/>
            <p:cNvSpPr/>
            <p:nvPr/>
          </p:nvSpPr>
          <p:spPr>
            <a:xfrm rot="2528746">
              <a:off x="2796562" y="3741794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Mrak 26"/>
            <p:cNvSpPr/>
            <p:nvPr/>
          </p:nvSpPr>
          <p:spPr>
            <a:xfrm rot="2528746">
              <a:off x="3402524" y="3741794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Mrak 27"/>
            <p:cNvSpPr/>
            <p:nvPr/>
          </p:nvSpPr>
          <p:spPr>
            <a:xfrm rot="2528746">
              <a:off x="3971656" y="3756023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Mrak 28"/>
            <p:cNvSpPr/>
            <p:nvPr/>
          </p:nvSpPr>
          <p:spPr>
            <a:xfrm rot="2528746">
              <a:off x="4572206" y="3756480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Mrak 29"/>
            <p:cNvSpPr/>
            <p:nvPr/>
          </p:nvSpPr>
          <p:spPr>
            <a:xfrm rot="2528746">
              <a:off x="5189996" y="3756480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Mrak 30"/>
            <p:cNvSpPr/>
            <p:nvPr/>
          </p:nvSpPr>
          <p:spPr>
            <a:xfrm rot="2528746">
              <a:off x="5778787" y="3759650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3372626" y="4936544"/>
            <a:ext cx="2862666" cy="483918"/>
            <a:chOff x="3372626" y="4936544"/>
            <a:chExt cx="2862666" cy="483918"/>
          </a:xfrm>
        </p:grpSpPr>
        <p:sp>
          <p:nvSpPr>
            <p:cNvPr id="32" name="Mrak 31"/>
            <p:cNvSpPr/>
            <p:nvPr/>
          </p:nvSpPr>
          <p:spPr>
            <a:xfrm rot="2528746">
              <a:off x="3372626" y="4936544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Mrak 32"/>
            <p:cNvSpPr/>
            <p:nvPr/>
          </p:nvSpPr>
          <p:spPr>
            <a:xfrm rot="2528746">
              <a:off x="3978588" y="4936544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Mrak 33"/>
            <p:cNvSpPr/>
            <p:nvPr/>
          </p:nvSpPr>
          <p:spPr>
            <a:xfrm rot="2528746">
              <a:off x="4547720" y="4950773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Mrak 34"/>
            <p:cNvSpPr/>
            <p:nvPr/>
          </p:nvSpPr>
          <p:spPr>
            <a:xfrm rot="2528746">
              <a:off x="5148270" y="4951230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Mrak 35"/>
            <p:cNvSpPr/>
            <p:nvPr/>
          </p:nvSpPr>
          <p:spPr>
            <a:xfrm rot="2528746">
              <a:off x="5766060" y="4951230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3412764" y="5512608"/>
            <a:ext cx="4071220" cy="498618"/>
            <a:chOff x="3412764" y="5512608"/>
            <a:chExt cx="4071220" cy="498618"/>
          </a:xfrm>
        </p:grpSpPr>
        <p:sp>
          <p:nvSpPr>
            <p:cNvPr id="37" name="Mrak 36"/>
            <p:cNvSpPr/>
            <p:nvPr/>
          </p:nvSpPr>
          <p:spPr>
            <a:xfrm rot="2528746">
              <a:off x="3412764" y="5512608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Mrak 37"/>
            <p:cNvSpPr/>
            <p:nvPr/>
          </p:nvSpPr>
          <p:spPr>
            <a:xfrm rot="2528746">
              <a:off x="4018726" y="5512608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Mrak 38"/>
            <p:cNvSpPr/>
            <p:nvPr/>
          </p:nvSpPr>
          <p:spPr>
            <a:xfrm rot="2528746">
              <a:off x="4587858" y="5526837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Mrak 39"/>
            <p:cNvSpPr/>
            <p:nvPr/>
          </p:nvSpPr>
          <p:spPr>
            <a:xfrm rot="2528746">
              <a:off x="5188408" y="5527294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Mrak 40"/>
            <p:cNvSpPr/>
            <p:nvPr/>
          </p:nvSpPr>
          <p:spPr>
            <a:xfrm rot="2528746">
              <a:off x="5806198" y="5527294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Mrak 41"/>
            <p:cNvSpPr/>
            <p:nvPr/>
          </p:nvSpPr>
          <p:spPr>
            <a:xfrm rot="2528746">
              <a:off x="6396962" y="5541994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Mrak 42"/>
            <p:cNvSpPr/>
            <p:nvPr/>
          </p:nvSpPr>
          <p:spPr>
            <a:xfrm rot="2528746">
              <a:off x="7014752" y="5541994"/>
              <a:ext cx="469232" cy="469232"/>
            </a:xfrm>
            <a:prstGeom prst="cloud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2" name="TextovéPole 51">
            <a:hlinkClick r:id="rId2" action="ppaction://hlinksldjump"/>
          </p:cNvPr>
          <p:cNvSpPr txBox="1"/>
          <p:nvPr/>
        </p:nvSpPr>
        <p:spPr>
          <a:xfrm>
            <a:off x="755576" y="6237312"/>
            <a:ext cx="76656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Dokážeš vysvětlit pojem GEOLOGIE? Klikni pro odpověď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sym typeface="Wingdings" pitchFamily="2" charset="2"/>
              </a:rPr>
              <a:t>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95536" y="836712"/>
            <a:ext cx="38667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Klikni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  <a:hlinkClick r:id="rId3" action="ppaction://hlinksldjump"/>
              </a:rPr>
              <a:t>zde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 pro zadání otázky: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59861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8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0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3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3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  <p:bldLst>
      <p:bldP spid="5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412776"/>
            <a:ext cx="69445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1. Hornina, která vzniklá spojením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zrnek (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stmelením)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139502"/>
            <a:ext cx="51074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2. Druh krystalické břidlice, vznikl z jílu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2866228"/>
            <a:ext cx="5639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3. Vyvřelá hornina, odolný stavební kámen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15616" y="3592954"/>
            <a:ext cx="3135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4. Přeměněný vápenec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4319680"/>
            <a:ext cx="40736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5. Vyvřelá, tmavošedá hornina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5046406"/>
            <a:ext cx="48317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6. Hornina vytvářející krasová území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5947388" y="6165304"/>
            <a:ext cx="2566640" cy="369332"/>
            <a:chOff x="5947388" y="6165304"/>
            <a:chExt cx="2566640" cy="369332"/>
          </a:xfrm>
        </p:grpSpPr>
        <p:sp>
          <p:nvSpPr>
            <p:cNvPr id="10" name="TextovéPole 9"/>
            <p:cNvSpPr txBox="1"/>
            <p:nvPr/>
          </p:nvSpPr>
          <p:spPr>
            <a:xfrm>
              <a:off x="5947388" y="6165304"/>
              <a:ext cx="208422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Návrat ke křížovce  </a:t>
              </a:r>
              <a:endParaRPr lang="cs-CZ" dirty="0"/>
            </a:p>
          </p:txBody>
        </p:sp>
        <p:sp>
          <p:nvSpPr>
            <p:cNvPr id="11" name="Tlačítko akce: Zpět nebo Předchozí 10">
              <a:hlinkClick r:id="" action="ppaction://hlinkshowjump?jump=lastslideviewed" highlightClick="1"/>
            </p:cNvPr>
            <p:cNvSpPr/>
            <p:nvPr/>
          </p:nvSpPr>
          <p:spPr>
            <a:xfrm>
              <a:off x="7992820" y="6165304"/>
              <a:ext cx="521208" cy="290978"/>
            </a:xfrm>
            <a:prstGeom prst="actionButtonBackPrevious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6652705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51621" y="2723436"/>
            <a:ext cx="68407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Geologie je věda, která se zabývá vznikem, vývojem a složením pevného obalu Země – zemské kůry. Odborník v tomto vědním oboru se nazývá GEOLOG.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63797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84784"/>
            <a:ext cx="7408333" cy="4896544"/>
          </a:xfrm>
        </p:spPr>
        <p:txBody>
          <a:bodyPr>
            <a:normAutofit fontScale="92500" lnSpcReduction="1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1800" dirty="0" smtClean="0"/>
              <a:t>Přírodověda pro 5. roč., SPN, 2011</a:t>
            </a:r>
            <a:endParaRPr lang="cs-CZ" sz="1800" dirty="0"/>
          </a:p>
          <a:p>
            <a:r>
              <a:rPr lang="cs-CZ" i="1" u="sng" dirty="0" smtClean="0"/>
              <a:t>Internetové odkazy:</a:t>
            </a:r>
            <a:endParaRPr lang="cs-CZ" dirty="0"/>
          </a:p>
          <a:p>
            <a:r>
              <a:rPr lang="cs-CZ" sz="1800" dirty="0"/>
              <a:t>USGS. </a:t>
            </a:r>
            <a:r>
              <a:rPr lang="cs-CZ" sz="1800" i="1" dirty="0"/>
              <a:t>Wikipedia.cz</a:t>
            </a:r>
            <a:r>
              <a:rPr lang="cs-CZ" sz="1800" dirty="0"/>
              <a:t> [online]. [cit. 21.10.2013]. Dostupný na WWW: http://cs.wikipedia.org/wiki/Soubor:MarbleUSGOV.jpg </a:t>
            </a:r>
          </a:p>
          <a:p>
            <a:r>
              <a:rPr lang="cs-CZ" sz="1800" dirty="0"/>
              <a:t>HARRIETA171. </a:t>
            </a:r>
            <a:r>
              <a:rPr lang="cs-CZ" sz="1800" i="1" dirty="0"/>
              <a:t>Wikipedia.cz</a:t>
            </a:r>
            <a:r>
              <a:rPr lang="cs-CZ" sz="1800" dirty="0"/>
              <a:t> [online]. [cit. 21.10.2013]. Dostupný na WWW: http://cs.wikipedia.org/wiki/Soubor:2006_01_21_Ath%C3%A8nes_Parth%C3%A9non.JPG </a:t>
            </a:r>
            <a:endParaRPr lang="cs-CZ" sz="1800" dirty="0" smtClean="0"/>
          </a:p>
          <a:p>
            <a:r>
              <a:rPr lang="cs-CZ" sz="1800" dirty="0"/>
              <a:t>JASTROW. </a:t>
            </a:r>
            <a:r>
              <a:rPr lang="cs-CZ" sz="1800" i="1" dirty="0"/>
              <a:t>Wikipedia.cz</a:t>
            </a:r>
            <a:r>
              <a:rPr lang="cs-CZ" sz="1800" dirty="0"/>
              <a:t> [online]. [cit. 21.10.2013]. Dostupný na WWW: http://cs.wikipedia.org/wiki/Soubor:Capitoline_Aphrodite_Louvre_Ma_571.jpg </a:t>
            </a:r>
            <a:endParaRPr lang="cs-CZ" sz="1800" dirty="0" smtClean="0"/>
          </a:p>
          <a:p>
            <a:r>
              <a:rPr lang="cs-CZ" sz="1800" dirty="0"/>
              <a:t>JIRKA82. </a:t>
            </a:r>
            <a:r>
              <a:rPr lang="cs-CZ" sz="1800" i="1" dirty="0"/>
              <a:t>Wikipedia.cz</a:t>
            </a:r>
            <a:r>
              <a:rPr lang="cs-CZ" sz="1800" dirty="0"/>
              <a:t> [online]. [cit. 21.10.2013]. Dostupný na WWW: http://cs.wikipedia.org/wiki/Soubor:Svor,_hornina.jpg </a:t>
            </a:r>
          </a:p>
          <a:p>
            <a:r>
              <a:rPr lang="cs-CZ" sz="1800" dirty="0" smtClean="0"/>
              <a:t>rula</a:t>
            </a:r>
            <a:r>
              <a:rPr lang="pt-BR" sz="1800" dirty="0" smtClean="0"/>
              <a:t>ZIMBRES</a:t>
            </a:r>
            <a:r>
              <a:rPr lang="pt-BR" sz="1800" dirty="0"/>
              <a:t>, Eurico. </a:t>
            </a:r>
            <a:r>
              <a:rPr lang="pt-BR" sz="1800" i="1" dirty="0"/>
              <a:t>Wikipedia.cz</a:t>
            </a:r>
            <a:r>
              <a:rPr lang="pt-BR" sz="1800" dirty="0"/>
              <a:t> [online]. [cit. 21.10.2013]. Dostupný na WWW: http://cs.wikipedia.org/wiki/Soubor:Augen-gneiss-2.jpg </a:t>
            </a:r>
            <a:endParaRPr lang="cs-CZ" sz="1800" dirty="0" smtClean="0"/>
          </a:p>
          <a:p>
            <a:pPr lvl="0">
              <a:buClr>
                <a:srgbClr val="31B6FD"/>
              </a:buClr>
            </a:pPr>
            <a:r>
              <a:rPr lang="cs-CZ" sz="1800" i="1" u="sng" dirty="0" smtClean="0">
                <a:solidFill>
                  <a:srgbClr val="073E87"/>
                </a:solidFill>
              </a:rPr>
              <a:t>Jiné </a:t>
            </a:r>
            <a:r>
              <a:rPr lang="cs-CZ" sz="1800" i="1" u="sng" dirty="0">
                <a:solidFill>
                  <a:srgbClr val="073E87"/>
                </a:solidFill>
              </a:rPr>
              <a:t>zdroje</a:t>
            </a:r>
            <a:r>
              <a:rPr lang="cs-CZ" sz="1800" i="1" u="sng" dirty="0" smtClean="0">
                <a:solidFill>
                  <a:srgbClr val="073E87"/>
                </a:solidFill>
              </a:rPr>
              <a:t>:</a:t>
            </a:r>
          </a:p>
          <a:p>
            <a:pPr>
              <a:buClr>
                <a:srgbClr val="31B6FD"/>
              </a:buClr>
            </a:pPr>
            <a:r>
              <a:rPr lang="cs-CZ" sz="1800" dirty="0"/>
              <a:t>Břidlice – archiv autora</a:t>
            </a:r>
          </a:p>
          <a:p>
            <a:pPr lvl="0">
              <a:buClr>
                <a:srgbClr val="31B6FD"/>
              </a:buClr>
            </a:pPr>
            <a:endParaRPr lang="cs-CZ" sz="18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1003</TotalTime>
  <Words>582</Words>
  <Application>Microsoft Office PowerPoint</Application>
  <PresentationFormat>Předvádění na obrazovce (4:3)</PresentationFormat>
  <Paragraphs>124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Horniny</vt:lpstr>
      <vt:lpstr>PŘEMĚNĚNÉ HORNINY</vt:lpstr>
      <vt:lpstr>Vznik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85</cp:revision>
  <dcterms:created xsi:type="dcterms:W3CDTF">2013-05-10T12:01:16Z</dcterms:created>
  <dcterms:modified xsi:type="dcterms:W3CDTF">2014-03-12T21:06:11Z</dcterms:modified>
</cp:coreProperties>
</file>