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6"/>
  </p:notesMasterIdLst>
  <p:sldIdLst>
    <p:sldId id="256" r:id="rId2"/>
    <p:sldId id="262" r:id="rId3"/>
    <p:sldId id="265" r:id="rId4"/>
    <p:sldId id="276" r:id="rId5"/>
    <p:sldId id="261" r:id="rId6"/>
    <p:sldId id="266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6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1" d="100"/>
          <a:sy n="81" d="100"/>
        </p:scale>
        <p:origin x="-834" y="-57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Neživá příroda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VY_32_INOVACE_VYVŘELÉ_HORNINY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Mgr. Miluše </a:t>
          </a:r>
          <a:r>
            <a:rPr lang="cs-CZ" sz="2000" b="1" dirty="0" err="1" smtClean="0"/>
            <a:t>Senetová</a:t>
          </a:r>
          <a:endParaRPr lang="cs-CZ" sz="2000" b="1" dirty="0" smtClean="0"/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říjen 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Mgr. Miluše </a:t>
          </a:r>
          <a:r>
            <a:rPr lang="cs-CZ" sz="2000" b="1" kern="1200" dirty="0" err="1" smtClean="0"/>
            <a:t>Senetová</a:t>
          </a:r>
          <a:endParaRPr lang="cs-CZ" sz="2000" b="1" kern="1200" dirty="0" smtClean="0"/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říjen 2013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80156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Neživá příroda</a:t>
          </a:r>
          <a:endParaRPr lang="cs-CZ" sz="2000" b="1" kern="1200" dirty="0"/>
        </a:p>
      </dsp:txBody>
      <dsp:txXfrm>
        <a:off x="585659" y="1980156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57422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VY_32_INOVACE_VYVŘELÉ_HORNINY</a:t>
          </a:r>
          <a:endParaRPr lang="cs-CZ" sz="2000" kern="1200" dirty="0" smtClean="0"/>
        </a:p>
      </dsp:txBody>
      <dsp:txXfrm>
        <a:off x="301774" y="2574222"/>
        <a:ext cx="5849872" cy="396170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pPr/>
              <a:t>12.3.2014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EEC0E9-EDB4-4849-B798-E91ADE36F6A8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555675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pPr/>
              <a:t>12.3.2014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pPr/>
              <a:t>12.3.2014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pPr/>
              <a:t>12.3.2014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pPr/>
              <a:t>12.3.2014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pPr/>
              <a:t>12.3.2014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pPr/>
              <a:t>12.3.2014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pPr/>
              <a:t>12.3.2014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pPr/>
              <a:t>12.3.2014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pPr/>
              <a:t>12.3.2014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pPr/>
              <a:t>12.3.2014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pPr/>
              <a:t>12.3.2014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pPr/>
              <a:t>12.3.2014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3yCgGPSms8w" TargetMode="Externa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eb.natur.cuni.cz/ugmnz/mineral/mineraly.html" TargetMode="External"/><Relationship Id="rId2" Type="http://schemas.openxmlformats.org/officeDocument/2006/relationships/hyperlink" Target="https://www.google.cz/search?hl=cs&amp;site=imghp&amp;tbm=isch&amp;source=hp&amp;biw=1280&amp;bih=683&amp;q=%C5%BEula&amp;oq=%C5%BEula&amp;gs_l=img.3..0l4j0i24l6.4575.5202.0.5489.4.4.0.0.0.0.226.605.1j2j1.4.0....0...1ac.1.28.img..1.3.378.oW8DeqWiAXY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youtube.com/watch?v=-wWAKgpNuNE" TargetMode="External"/><Relationship Id="rId4" Type="http://schemas.openxmlformats.org/officeDocument/2006/relationships/hyperlink" Target="http://web.natur.cuni.cz/ugmnz/mineral/mineral/muskovit.html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zWIG-FQiQxE&amp;list=PL63B81F9309AB3F38" TargetMode="External"/><Relationship Id="rId2" Type="http://schemas.openxmlformats.org/officeDocument/2006/relationships/hyperlink" Target="https://www.google.cz/search?hl=cs&amp;site=imghp&amp;tbm=isch&amp;source=hp&amp;biw=1280&amp;bih=683&amp;oq=+ula&amp;gs_l=img.3..0l4j0i24l6.4575.5202.0.5489.4.4.0.0.0.0.226.605.1j2j1.4.0....0...1ac.1.28.img..1.3.378.oW8DeqWiAXY&amp;q=ula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youtube.com/watch?v=ZTw7SaeyX7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0/04/Pohled_z_Lovo%C5%A1e,_%C4%8Dedi%C4%8Dov%C3%BD_lom_na_Kuba%C4%8Dce_a_stavba_D8.JPG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xmlns="" val="1491321885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xmlns="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5" name="Zástupný symbol pro obsah 1"/>
          <p:cNvSpPr txBox="1">
            <a:spLocks/>
          </p:cNvSpPr>
          <p:nvPr/>
        </p:nvSpPr>
        <p:spPr>
          <a:xfrm>
            <a:off x="1024467" y="2276872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dirty="0" smtClean="0"/>
              <a:t>Materiál slouží k vysvětlení pojmu „vyvřelé horniny“, jejich vznik, výskyt, těžbu a využití </a:t>
            </a:r>
          </a:p>
          <a:p>
            <a:pPr algn="just"/>
            <a:r>
              <a:rPr lang="cs-CZ" dirty="0" smtClean="0"/>
              <a:t>Je určen pro žáky 5. ročníku.</a:t>
            </a:r>
          </a:p>
          <a:p>
            <a:pPr algn="just"/>
            <a:r>
              <a:rPr lang="cs-CZ" dirty="0" smtClean="0"/>
              <a:t>Časová dotace – 20 minut.</a:t>
            </a:r>
          </a:p>
          <a:p>
            <a:pPr algn="just"/>
            <a:r>
              <a:rPr lang="cs-CZ" dirty="0" smtClean="0"/>
              <a:t>Snímky 5-7  výkladové, na </a:t>
            </a:r>
            <a:r>
              <a:rPr lang="cs-CZ" dirty="0" err="1" smtClean="0"/>
              <a:t>slidu</a:t>
            </a:r>
            <a:r>
              <a:rPr lang="cs-CZ" dirty="0" smtClean="0"/>
              <a:t> 5 je motivační odkaz na video – sopečná činnost</a:t>
            </a:r>
          </a:p>
          <a:p>
            <a:pPr algn="just"/>
            <a:r>
              <a:rPr lang="cs-CZ" dirty="0" smtClean="0"/>
              <a:t>Snímek 6 nabízí možnosti odkazů na internetu(jednotlivé nerosty a též krátký film o zpracování žuly)</a:t>
            </a:r>
          </a:p>
          <a:p>
            <a:pPr algn="just"/>
            <a:r>
              <a:rPr lang="cs-CZ" dirty="0" smtClean="0"/>
              <a:t>Snímek 7 výkladový, odkaz na Panskou skálu v </a:t>
            </a:r>
            <a:r>
              <a:rPr lang="cs-CZ" dirty="0" smtClean="0"/>
              <a:t>pohádce (</a:t>
            </a:r>
            <a:r>
              <a:rPr lang="cs-CZ" dirty="0" smtClean="0"/>
              <a:t>krátké video)</a:t>
            </a:r>
          </a:p>
          <a:p>
            <a:pPr algn="just"/>
            <a:r>
              <a:rPr lang="cs-CZ" dirty="0" smtClean="0"/>
              <a:t>Snímek 8 – krajina změněná těžbou čediče (diskuze dopady na životní prostředí -  environmentální výchova)</a:t>
            </a:r>
          </a:p>
          <a:p>
            <a:pPr algn="just"/>
            <a:r>
              <a:rPr lang="cs-CZ" dirty="0" smtClean="0"/>
              <a:t>Snímky 9-13 </a:t>
            </a:r>
            <a:r>
              <a:rPr lang="cs-CZ" dirty="0" err="1" smtClean="0"/>
              <a:t>minitest</a:t>
            </a:r>
            <a:r>
              <a:rPr lang="cs-CZ" dirty="0" smtClean="0"/>
              <a:t> (výběr ze tří možností, špatné po kliknutí končí v koši)</a:t>
            </a:r>
          </a:p>
          <a:p>
            <a:pPr algn="just"/>
            <a:r>
              <a:rPr lang="cs-CZ" dirty="0" smtClean="0"/>
              <a:t>Materiál obsahuje 14 stran a je určen k interaktivní výuce.</a:t>
            </a:r>
          </a:p>
        </p:txBody>
      </p:sp>
    </p:spTree>
    <p:extLst>
      <p:ext uri="{BB962C8B-B14F-4D97-AF65-F5344CB8AC3E}">
        <p14:creationId xmlns:p14="http://schemas.microsoft.com/office/powerpoint/2010/main" xmlns="" val="27672486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Horniny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913261" y="1974031"/>
            <a:ext cx="53950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s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loženy z nerostů (minerálů)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913260" y="2880156"/>
            <a:ext cx="37321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l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idé je těží a zpracovávají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913260" y="3786281"/>
            <a:ext cx="367600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d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ělí se na: 	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-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vyvřelé</a:t>
            </a:r>
          </a:p>
          <a:p>
            <a:r>
              <a:rPr lang="cs-CZ" sz="2400" b="1" dirty="0">
                <a:solidFill>
                  <a:schemeClr val="accent2">
                    <a:lumMod val="50000"/>
                  </a:schemeClr>
                </a:solidFill>
              </a:rPr>
              <a:t>	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	- usazené</a:t>
            </a:r>
          </a:p>
          <a:p>
            <a:r>
              <a:rPr lang="cs-CZ" sz="2400" b="1" dirty="0">
                <a:solidFill>
                  <a:schemeClr val="accent2">
                    <a:lumMod val="50000"/>
                  </a:schemeClr>
                </a:solidFill>
              </a:rPr>
              <a:t>	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	- přeměněné</a:t>
            </a:r>
          </a:p>
          <a:p>
            <a:pPr marL="2171700" lvl="4" indent="-342900">
              <a:buFont typeface="Arial" pitchFamily="34" charset="0"/>
              <a:buChar char="•"/>
            </a:pPr>
            <a:endParaRPr lang="cs-CZ" sz="24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77526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212976"/>
            <a:ext cx="8229600" cy="1252728"/>
          </a:xfrm>
        </p:spPr>
        <p:txBody>
          <a:bodyPr/>
          <a:lstStyle/>
          <a:p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VYVŘELÉ HORNINY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837164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Zobrazit podrobnosti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148565"/>
            <a:ext cx="2204864" cy="2204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Vznik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899592" y="1988840"/>
            <a:ext cx="511256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>
                <a:solidFill>
                  <a:schemeClr val="accent2">
                    <a:lumMod val="50000"/>
                  </a:schemeClr>
                </a:solidFill>
              </a:rPr>
              <a:t>vyvřelé horniny vznikly 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utuhnutím roztavené hmoty</a:t>
            </a:r>
            <a:r>
              <a:rPr lang="cs-CZ" sz="3200" dirty="0" smtClean="0">
                <a:solidFill>
                  <a:schemeClr val="accent2">
                    <a:lumMod val="50000"/>
                  </a:schemeClr>
                </a:solidFill>
              </a:rPr>
              <a:t> (tzv. magmatu), která se k povrchu Země dostala z hlubin při </a:t>
            </a:r>
            <a:r>
              <a:rPr lang="cs-CZ" sz="3200" dirty="0" smtClean="0">
                <a:solidFill>
                  <a:schemeClr val="accent2">
                    <a:lumMod val="50000"/>
                  </a:schemeClr>
                </a:solidFill>
                <a:hlinkClick r:id="rId3"/>
              </a:rPr>
              <a:t>sopečné činnosti</a:t>
            </a:r>
            <a:endParaRPr lang="cs-CZ" sz="32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>
                <a:solidFill>
                  <a:schemeClr val="accent2">
                    <a:lumMod val="50000"/>
                  </a:schemeClr>
                </a:solidFill>
              </a:rPr>
              <a:t>říká se jim také horniny </a:t>
            </a: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magmatické</a:t>
            </a:r>
            <a:r>
              <a:rPr lang="cs-CZ" sz="3200" dirty="0" smtClean="0">
                <a:solidFill>
                  <a:schemeClr val="accent2">
                    <a:lumMod val="50000"/>
                  </a:schemeClr>
                </a:solidFill>
              </a:rPr>
              <a:t> (vzniklé z magmatu)</a:t>
            </a:r>
            <a:endParaRPr lang="cs-CZ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011326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600720" y="1764812"/>
            <a:ext cx="71670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t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vořena z několika nerostů </a:t>
            </a:r>
            <a:endParaRPr lang="cs-CZ" sz="2400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83156" y="938717"/>
            <a:ext cx="29807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  <a:hlinkClick r:id="rId2"/>
              </a:rPr>
              <a:t>Žula</a:t>
            </a:r>
            <a:endParaRPr lang="cs-CZ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00720" y="5605701"/>
            <a:ext cx="74452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V ČR lomy na Českomoravské vrchovině, Liberecku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00720" y="2574993"/>
            <a:ext cx="75741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hlinkClick r:id="rId3"/>
              </a:rPr>
              <a:t>živec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hlinkClick r:id="rId3"/>
              </a:rPr>
              <a:t>křemen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hlinkClick r:id="rId4"/>
              </a:rPr>
              <a:t>slída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 rot="10800000" flipV="1">
            <a:off x="600721" y="4010689"/>
            <a:ext cx="69313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použití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: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stavební 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kámen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(budovy, železnice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, silnice, schody, obklady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, obrubníky, dlažební kostky)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00720" y="3385174"/>
            <a:ext cx="6552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t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ěží se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hlinkClick r:id="rId5"/>
              </a:rPr>
              <a:t>v lomech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505517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596183" y="1764812"/>
            <a:ext cx="71670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tmavošedý kámen</a:t>
            </a:r>
            <a:endParaRPr lang="cs-CZ" sz="2400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75822" y="911061"/>
            <a:ext cx="29807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  <a:hlinkClick r:id="rId2"/>
              </a:rPr>
              <a:t>Čedič</a:t>
            </a:r>
            <a:endParaRPr lang="cs-CZ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96183" y="3825688"/>
            <a:ext cx="75741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Doupovské hory, České středohoří, hora Říp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 rot="10800000" flipV="1">
            <a:off x="596184" y="4486794"/>
            <a:ext cx="69313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hlinkClick r:id="rId3"/>
              </a:rPr>
              <a:t>Panská skála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(„čedičové varhany“ = Národní přírodní památka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96183" y="2610584"/>
            <a:ext cx="65527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v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ýskyt čediče dokazuje dávnou sopečnou činnost v daném místě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 rot="10800000" flipV="1">
            <a:off x="596183" y="5517232"/>
            <a:ext cx="69313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Panská skála v 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hlinkClick r:id="rId4"/>
              </a:rPr>
              <a:t>pohádce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419795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8</a:t>
            </a:fld>
            <a:endParaRPr lang="cs-CZ"/>
          </a:p>
        </p:txBody>
      </p:sp>
      <p:pic>
        <p:nvPicPr>
          <p:cNvPr id="2050" name="Picture 2" descr="Soubor:Pohled z Lovoše, čedičový lom na Kubačce a stavba D8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6695" y="112322"/>
            <a:ext cx="8844475" cy="6633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932040" y="1844824"/>
            <a:ext cx="19784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Čedičový lom 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55100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Vyvřelé horniny vznikly</a:t>
            </a:r>
            <a:endParaRPr lang="cs-CZ" dirty="0"/>
          </a:p>
        </p:txBody>
      </p:sp>
      <p:sp>
        <p:nvSpPr>
          <p:cNvPr id="3" name="Mrak 2"/>
          <p:cNvSpPr/>
          <p:nvPr/>
        </p:nvSpPr>
        <p:spPr>
          <a:xfrm>
            <a:off x="1051992" y="1772816"/>
            <a:ext cx="3312368" cy="1008112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accent2">
                    <a:lumMod val="75000"/>
                  </a:schemeClr>
                </a:solidFill>
              </a:rPr>
              <a:t>u</a:t>
            </a:r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sazováním písku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Mrak 3"/>
          <p:cNvSpPr/>
          <p:nvPr/>
        </p:nvSpPr>
        <p:spPr>
          <a:xfrm>
            <a:off x="1051992" y="3212976"/>
            <a:ext cx="3312368" cy="1008112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accent2">
                    <a:lumMod val="75000"/>
                  </a:schemeClr>
                </a:solidFill>
              </a:rPr>
              <a:t>r</a:t>
            </a:r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ozpadem schránek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Mrak 4"/>
          <p:cNvSpPr/>
          <p:nvPr/>
        </p:nvSpPr>
        <p:spPr>
          <a:xfrm>
            <a:off x="1051992" y="4653136"/>
            <a:ext cx="3312368" cy="1008112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accent2">
                    <a:lumMod val="75000"/>
                  </a:schemeClr>
                </a:solidFill>
              </a:rPr>
              <a:t>s</a:t>
            </a:r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opečnou činností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6" name="Picture 2" descr="C:\Users\sen\AppData\Local\Microsoft\Windows\Temporary Internet Files\Content.IE5\EEF1V76W\MC90043821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27532" y="2924944"/>
            <a:ext cx="1660525" cy="189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053819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594 -0.00185 C 0.19497 0.00047 0.18941 -0.00208 0.20087 0.01065 C 0.20486 0.01505 0.20955 0.01806 0.21267 0.02338 C 0.21823 0.03311 0.22066 0.03843 0.22674 0.0463 C 0.2342 0.05579 0.23177 0.04931 0.24063 0.06505 C 0.24323 0.06968 0.25017 0.08264 0.25295 0.08588 C 0.25799 0.09144 0.26146 0.09931 0.26667 0.10487 C 0.2757 0.11412 0.28299 0.12385 0.29201 0.1338 C 0.3059 0.14908 0.31632 0.15973 0.33455 0.1632 C 0.34809 0.17014 0.36215 0.17848 0.37622 0.18218 C 0.38004 0.18496 0.38351 0.18889 0.38767 0.19121 C 0.39115 0.19306 0.39514 0.1926 0.39879 0.19352 C 0.40799 0.2007 0.41719 0.20625 0.42656 0.21274 C 0.43368 0.2176 0.43629 0.22292 0.44427 0.22454 C 0.44774 0.22848 0.45122 0.23195 0.45451 0.23565 C 0.45625 0.2375 0.45781 0.23936 0.45955 0.24121 C 0.46129 0.24306 0.46476 0.24653 0.46476 0.24676 C 0.46736 0.23635 0.4658 0.23172 0.47222 0.225 C 0.47361 0.22778 0.47622 0.22963 0.47604 0.23264 C 0.47587 0.23519 0.47309 0.23612 0.4717 0.2375 C 0.46354 0.24537 0.46806 0.23889 0.4632 0.24676 L 0.46684 0.23612 " pathEditMode="relative" rAng="-346522" ptsTypes="ffffffffffffffffffff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66" y="12338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7882 -0.03357 C 0.21007 -0.03102 0.24306 -0.02593 0.27448 -0.025 C 0.30451 -0.01435 0.26007 -0.02917 0.29618 -0.02037 C 0.30781 -0.01736 0.31892 -0.01111 0.33056 -0.00787 C 0.34635 0.00486 0.36354 0.00301 0.38177 0.00555 C 0.38785 0.00833 0.39462 0.00926 0.40052 0.01273 C 0.40851 0.01736 0.41545 0.02477 0.42413 0.02754 C 0.4309 0.03287 0.43837 0.03657 0.44601 0.03866 C 0.44965 0.04143 0.45278 0.04421 0.45695 0.04398 " pathEditMode="relative" rAng="-151567" ptsTypes="ffffffff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06" y="3866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Vyvřelým horninám se říká</a:t>
            </a:r>
            <a:endParaRPr lang="cs-CZ" dirty="0"/>
          </a:p>
        </p:txBody>
      </p:sp>
      <p:sp>
        <p:nvSpPr>
          <p:cNvPr id="3" name="Mrak 2"/>
          <p:cNvSpPr/>
          <p:nvPr/>
        </p:nvSpPr>
        <p:spPr>
          <a:xfrm>
            <a:off x="1043681" y="4505181"/>
            <a:ext cx="3312368" cy="1008112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lávové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Mrak 3"/>
          <p:cNvSpPr/>
          <p:nvPr/>
        </p:nvSpPr>
        <p:spPr>
          <a:xfrm>
            <a:off x="1051992" y="3212976"/>
            <a:ext cx="3312368" cy="1008112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magnetické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Mrak 4"/>
          <p:cNvSpPr/>
          <p:nvPr/>
        </p:nvSpPr>
        <p:spPr>
          <a:xfrm>
            <a:off x="1051992" y="1988840"/>
            <a:ext cx="3312368" cy="1008112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magmatické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8" name="Picture 2" descr="C:\Users\sen\AppData\Local\Microsoft\Windows\Temporary Internet Files\Content.IE5\EEF1V76W\MC90043821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996952"/>
            <a:ext cx="1660525" cy="189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746933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16 -0.01666 C 0.18733 -0.02291 0.18246 -0.0199 0.19444 -0.02314 C 0.19896 -0.02407 0.20312 -0.02731 0.20677 -0.02708 C 0.21371 -0.02708 0.21719 -0.02638 0.22378 -0.02824 C 0.23177 -0.03032 0.22778 -0.03125 0.23889 -0.03125 C 0.24253 -0.03078 0.25139 -0.03055 0.25451 -0.03101 C 0.25937 -0.03263 0.26458 -0.03194 0.26979 -0.03402 C 0.27847 -0.0375 0.28663 -0.03912 0.29583 -0.04166 C 0.31042 -0.04652 0.31996 -0.05092 0.33299 -0.06458 C 0.34358 -0.07314 0.35521 -0.08125 0.3651 -0.09166 C 0.3684 -0.09398 0.37153 -0.0949 0.375 -0.09768 C 0.37778 -0.09976 0.38021 -0.10324 0.38299 -0.10578 C 0.39114 -0.11064 0.39844 -0.11597 0.40677 -0.12129 C 0.41302 -0.12546 0.41632 -0.1243 0.42205 -0.13032 C 0.42552 -0.13217 0.42864 -0.13333 0.43212 -0.13426 C 0.43385 -0.13541 0.43576 -0.13518 0.43733 -0.13611 C 0.43924 -0.13657 0.44271 -0.13819 0.44253 -0.1375 C 0.44045 -0.1449 0.43733 -0.14652 0.43924 -0.15509 C 0.44097 -0.15532 0.44323 -0.15717 0.4441 -0.15486 C 0.44514 -0.15324 0.4434 -0.15 0.44305 -0.14861 C 0.44132 -0.13726 0.44201 -0.1449 0.44132 -0.13588 L 0.43993 -0.1449 " pathEditMode="relative" rAng="-3122747" ptsTypes="ffffffffffffffffffff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85" y="-669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6215 -0.01459 C 0.19358 -0.01389 0.22656 -0.00972 0.25816 -0.01019 C 0.28872 0.00023 0.24358 -0.01412 0.28004 -0.00602 C 0.29149 -0.00371 0.30313 0.00301 0.31476 0.00579 C 0.33142 0.01967 0.34826 0.01643 0.36684 0.01898 C 0.37274 0.02083 0.37986 0.02176 0.38559 0.025 C 0.39392 0.02986 0.40122 0.0375 0.41007 0.04097 C 0.41701 0.04606 0.42448 0.04977 0.43229 0.05139 C 0.43611 0.0544 0.43941 0.05787 0.44375 0.05694 " pathEditMode="relative" rAng="-302547" ptsTypes="ffffffff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80" y="3588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Hora Říp je hora… </a:t>
            </a:r>
            <a:endParaRPr lang="cs-CZ" dirty="0"/>
          </a:p>
        </p:txBody>
      </p:sp>
      <p:sp>
        <p:nvSpPr>
          <p:cNvPr id="3" name="Mrak 2"/>
          <p:cNvSpPr/>
          <p:nvPr/>
        </p:nvSpPr>
        <p:spPr>
          <a:xfrm>
            <a:off x="1043681" y="4505181"/>
            <a:ext cx="3312368" cy="1008112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pískovcová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Mrak 3"/>
          <p:cNvSpPr/>
          <p:nvPr/>
        </p:nvSpPr>
        <p:spPr>
          <a:xfrm>
            <a:off x="1012032" y="1916832"/>
            <a:ext cx="3312368" cy="1008112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žulová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Mrak 4"/>
          <p:cNvSpPr/>
          <p:nvPr/>
        </p:nvSpPr>
        <p:spPr>
          <a:xfrm>
            <a:off x="1038600" y="3241180"/>
            <a:ext cx="3312368" cy="1008112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čedičová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8" name="Picture 2" descr="C:\Users\sen\AppData\Local\Microsoft\Windows\Temporary Internet Files\Content.IE5\EEF1V76W\MC90043821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989213"/>
            <a:ext cx="1660525" cy="189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935270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7621 0.00209 C 0.18229 -0.00463 0.17743 -0.00115 0.18906 -0.00555 C 0.19358 -0.00717 0.19774 -0.01064 0.20121 -0.01088 C 0.20781 -0.0118 0.21094 -0.01134 0.21753 -0.01388 C 0.22535 -0.01713 0.22153 -0.01736 0.23212 -0.01828 C 0.23576 -0.01851 0.24444 -0.01921 0.24722 -0.02013 C 0.25208 -0.02222 0.25694 -0.02199 0.26198 -0.02453 C 0.27066 -0.02916 0.27864 -0.03171 0.28767 -0.03518 C 0.30174 -0.04166 0.31111 -0.04722 0.32465 -0.06226 C 0.33542 -0.07199 0.34687 -0.08148 0.35712 -0.09305 C 0.36042 -0.09537 0.36337 -0.09676 0.36701 -0.09976 C 0.36979 -0.10208 0.37239 -0.10625 0.37517 -0.10902 C 0.38333 -0.11458 0.3908 -0.12083 0.39913 -0.12685 C 0.40521 -0.13171 0.40833 -0.13101 0.41406 -0.13773 C 0.41753 -0.13981 0.42049 -0.14143 0.42413 -0.14259 C 0.42569 -0.14421 0.42778 -0.14375 0.42934 -0.14513 C 0.4309 -0.14606 0.43472 -0.14791 0.43437 -0.14722 C 0.43281 -0.15439 0.42986 -0.15532 0.43229 -0.16435 C 0.43385 -0.16481 0.43611 -0.16689 0.43698 -0.16481 C 0.43785 -0.16342 0.43594 -0.15995 0.43542 -0.1581 C 0.43316 -0.14676 0.43437 -0.15439 0.43316 -0.14537 L 0.43229 -0.15439 " pathEditMode="relative" rAng="-3122747" ptsTypes="ffffffffffffffffffff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81" y="-8148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776 0.00879 C 0.20972 0.02708 0.24254 0.04838 0.275 0.0662 C 0.30399 0.09028 0.26146 0.05509 0.29688 0.08102 C 0.30799 0.08935 0.31806 0.10023 0.32934 0.10903 C 0.34288 0.12801 0.36076 0.13565 0.37969 0.14722 C 0.38507 0.15278 0.39184 0.15694 0.3974 0.1625 C 0.40469 0.17106 0.41007 0.18009 0.4184 0.1875 C 0.42413 0.19537 0.43056 0.20162 0.43854 0.20741 C 0.44132 0.21203 0.44375 0.21643 0.44879 0.21852 " pathEditMode="relative" rAng="1111410" ptsTypes="ffffffff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59" y="10486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Hornina tvořená živcem, slídou, křemenem…</a:t>
            </a:r>
            <a:endParaRPr lang="cs-CZ" dirty="0"/>
          </a:p>
        </p:txBody>
      </p:sp>
      <p:sp>
        <p:nvSpPr>
          <p:cNvPr id="3" name="Mrak 2"/>
          <p:cNvSpPr/>
          <p:nvPr/>
        </p:nvSpPr>
        <p:spPr>
          <a:xfrm>
            <a:off x="1043681" y="4505181"/>
            <a:ext cx="3312368" cy="1008112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vápenec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Mrak 3"/>
          <p:cNvSpPr/>
          <p:nvPr/>
        </p:nvSpPr>
        <p:spPr>
          <a:xfrm>
            <a:off x="1012032" y="1916832"/>
            <a:ext cx="3312368" cy="1008112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čedič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Mrak 4"/>
          <p:cNvSpPr/>
          <p:nvPr/>
        </p:nvSpPr>
        <p:spPr>
          <a:xfrm>
            <a:off x="1038600" y="3241180"/>
            <a:ext cx="3312368" cy="1008112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žula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8" name="Picture 2" descr="C:\Users\sen\AppData\Local\Microsoft\Windows\Temporary Internet Files\Content.IE5\EEF1V76W\MC90043821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944162"/>
            <a:ext cx="1660525" cy="189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035806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177 -0.02685 C 0.1875 -0.03287 0.18281 -0.03009 0.1941 -0.03287 C 0.19826 -0.03379 0.20208 -0.03657 0.20555 -0.03657 C 0.21215 -0.03657 0.21528 -0.03588 0.2217 -0.0375 C 0.22899 -0.03935 0.22535 -0.04027 0.23594 -0.04004 C 0.23924 -0.03958 0.24774 -0.03935 0.25069 -0.03981 C 0.25521 -0.0412 0.26007 -0.04051 0.26493 -0.04236 C 0.27326 -0.04583 0.2809 -0.04722 0.28958 -0.04953 C 0.30312 -0.05393 0.31215 -0.0581 0.32448 -0.07083 C 0.33455 -0.0787 0.34531 -0.08611 0.35469 -0.09606 C 0.35781 -0.09814 0.36076 -0.09884 0.36406 -0.10138 C 0.36667 -0.10324 0.36892 -0.10671 0.37153 -0.10902 C 0.37917 -0.11342 0.38611 -0.11875 0.39392 -0.12338 C 0.39965 -0.12708 0.40295 -0.12615 0.40816 -0.13194 C 0.41146 -0.13333 0.41424 -0.13449 0.41771 -0.13541 C 0.41927 -0.13634 0.42118 -0.13611 0.42257 -0.13703 C 0.4243 -0.1375 0.42778 -0.13888 0.4276 -0.13842 C 0.42552 -0.14537 0.42257 -0.14676 0.4243 -0.15486 C 0.42587 -0.15509 0.42795 -0.15671 0.42899 -0.15463 C 0.42986 -0.15324 0.4283 -0.15023 0.42778 -0.14861 C 0.42639 -0.13796 0.42691 -0.14513 0.42639 -0.1368 L 0.425 -0.14537 " pathEditMode="relative" rAng="-3122747" ptsTypes="ffffffffffffffffffff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04" y="-6181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7396 0.03727 C 0.20608 0.05231 0.23906 0.07083 0.27153 0.08518 C 0.30087 0.10741 0.25781 0.075 0.2934 0.09791 C 0.30469 0.10555 0.31493 0.11597 0.32639 0.12361 C 0.3401 0.14259 0.35816 0.14838 0.37708 0.1581 C 0.38247 0.16319 0.38924 0.1669 0.39497 0.17199 C 0.40226 0.18032 0.40781 0.18958 0.41632 0.19653 C 0.42222 0.20416 0.42882 0.21018 0.43663 0.21528 C 0.43976 0.21991 0.44219 0.22407 0.44705 0.22569 " pathEditMode="relative" rAng="843749" ptsTypes="ffffffff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46" y="9421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Výskyt čediče dokládá v daném místě</a:t>
            </a:r>
            <a:endParaRPr lang="cs-CZ" dirty="0"/>
          </a:p>
        </p:txBody>
      </p:sp>
      <p:sp>
        <p:nvSpPr>
          <p:cNvPr id="3" name="Mrak 2"/>
          <p:cNvSpPr/>
          <p:nvPr/>
        </p:nvSpPr>
        <p:spPr>
          <a:xfrm>
            <a:off x="1051992" y="1772816"/>
            <a:ext cx="3312368" cy="1008112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accent2">
                    <a:lumMod val="75000"/>
                  </a:schemeClr>
                </a:solidFill>
              </a:rPr>
              <a:t>s</a:t>
            </a:r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kalní město 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Mrak 3"/>
          <p:cNvSpPr/>
          <p:nvPr/>
        </p:nvSpPr>
        <p:spPr>
          <a:xfrm>
            <a:off x="1051992" y="3212976"/>
            <a:ext cx="3312368" cy="1008112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accent2">
                    <a:lumMod val="75000"/>
                  </a:schemeClr>
                </a:solidFill>
              </a:rPr>
              <a:t>p</a:t>
            </a:r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řítomnost moře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Mrak 4"/>
          <p:cNvSpPr/>
          <p:nvPr/>
        </p:nvSpPr>
        <p:spPr>
          <a:xfrm>
            <a:off x="1051992" y="4653136"/>
            <a:ext cx="3312368" cy="1008112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sopečnou činnost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8" name="Picture 2" descr="C:\Users\sen\AppData\Local\Microsoft\Windows\Temporary Internet Files\Content.IE5\EEF1V76W\MC90043821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27532" y="2924944"/>
            <a:ext cx="1660525" cy="189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594638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7951 -0.0155 C 0.18854 -0.01319 0.18299 -0.01574 0.19427 -0.00277 C 0.19809 0.00162 0.20295 0.00463 0.2059 0.01019 C 0.21129 0.02014 0.21372 0.02524 0.21962 0.03334 C 0.22708 0.04306 0.22483 0.03635 0.23333 0.05232 C 0.23576 0.05718 0.24254 0.07014 0.24549 0.07362 C 0.25035 0.07917 0.25382 0.08727 0.25885 0.0926 C 0.26788 0.10232 0.27483 0.11227 0.28385 0.12246 C 0.29757 0.13774 0.30799 0.14862 0.32604 0.15255 C 0.33941 0.15996 0.35347 0.16852 0.36754 0.17246 C 0.37135 0.17547 0.37465 0.1794 0.37882 0.18172 C 0.38229 0.18357 0.38629 0.18334 0.38976 0.1845 C 0.39896 0.19167 0.40816 0.19746 0.41736 0.20417 C 0.42448 0.20903 0.42708 0.21459 0.43507 0.21644 C 0.43854 0.22014 0.44184 0.22385 0.44514 0.22755 C 0.44688 0.22963 0.44844 0.23149 0.45017 0.23334 C 0.45174 0.23519 0.45521 0.23889 0.45521 0.23912 C 0.45799 0.22871 0.45642 0.22408 0.46302 0.21737 C 0.46424 0.22014 0.46684 0.22223 0.46667 0.22524 C 0.46649 0.22778 0.46372 0.22848 0.46233 0.22987 C 0.45399 0.2375 0.45868 0.23125 0.45365 0.23889 L 0.45747 0.22825 " pathEditMode="relative" rAng="-290452" ptsTypes="ffffffffffffffffffff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10" y="12639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438 0.00509 C 0.21563 0.0037 0.24896 0.00486 0.28038 0.00162 C 0.31111 0.00856 0.26563 -0.0007 0.30191 0.0037 C 0.31406 0.00486 0.32552 0.00972 0.33733 0.01157 C 0.35399 0.02222 0.37101 0.01829 0.38941 0.01852 C 0.39566 0.0206 0.40243 0.0206 0.40851 0.02338 C 0.41684 0.02685 0.42396 0.03356 0.43264 0.03518 C 0.4401 0.03958 0.44792 0.04236 0.45556 0.04352 C 0.45938 0.04583 0.46285 0.04815 0.46701 0.04745 " pathEditMode="relative" rAng="-477880" ptsTypes="ffffffff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32" y="2106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484784"/>
            <a:ext cx="7408333" cy="4896544"/>
          </a:xfrm>
        </p:spPr>
        <p:txBody>
          <a:bodyPr>
            <a:normAutofit/>
          </a:bodyPr>
          <a:lstStyle/>
          <a:p>
            <a:r>
              <a:rPr lang="cs-CZ" sz="1800" i="1" u="sng" dirty="0" smtClean="0"/>
              <a:t>Použitá literatura:</a:t>
            </a:r>
          </a:p>
          <a:p>
            <a:r>
              <a:rPr lang="cs-CZ" sz="1800" dirty="0" smtClean="0"/>
              <a:t>Přírodověda pro 5. roč., SPN, 2011</a:t>
            </a:r>
            <a:endParaRPr lang="cs-CZ" sz="1800" dirty="0"/>
          </a:p>
          <a:p>
            <a:r>
              <a:rPr lang="cs-CZ" sz="1800" i="1" u="sng" dirty="0" smtClean="0"/>
              <a:t>Internetové odkazy:</a:t>
            </a:r>
            <a:endParaRPr lang="cs-CZ" sz="1800" dirty="0"/>
          </a:p>
          <a:p>
            <a:r>
              <a:rPr lang="cs-CZ" sz="1800" dirty="0"/>
              <a:t>VOJNIKOV, Juan. </a:t>
            </a:r>
            <a:r>
              <a:rPr lang="cs-CZ" sz="1800" i="1" dirty="0"/>
              <a:t>Wikipedia.cz</a:t>
            </a:r>
            <a:r>
              <a:rPr lang="cs-CZ" sz="1800" dirty="0"/>
              <a:t> [online]. [cit. 14.10.2013]. Dostupný na WWW: http://cs.wikipedia.org/wiki/Soubor:Pohled_z_Lovo%C5%A1e,_%C4%8Dedi%C4%8Dov%C3%BD_lom_na_Kuba%C4%8Dce_a_stavba_D8.JPG </a:t>
            </a:r>
            <a:endParaRPr lang="cs-CZ" sz="1800" dirty="0" smtClean="0"/>
          </a:p>
          <a:p>
            <a:r>
              <a:rPr lang="cs-CZ" sz="1800" i="1" u="sng" dirty="0" smtClean="0"/>
              <a:t>Galerie : </a:t>
            </a:r>
            <a:r>
              <a:rPr lang="cs-CZ" sz="1800" i="1" dirty="0" smtClean="0"/>
              <a:t>microsoft.office.com</a:t>
            </a:r>
          </a:p>
          <a:p>
            <a:pPr marL="0" indent="0">
              <a:buNone/>
            </a:pPr>
            <a:endParaRPr lang="cs-CZ" sz="1800" i="1" u="sng" dirty="0"/>
          </a:p>
          <a:p>
            <a:pPr marL="0" indent="0">
              <a:buNone/>
            </a:pPr>
            <a:endParaRPr lang="cs-CZ" sz="18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14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8428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2127</TotalTime>
  <Words>386</Words>
  <Application>Microsoft Office PowerPoint</Application>
  <PresentationFormat>Předvádění na obrazovce (4:3)</PresentationFormat>
  <Paragraphs>75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Vlnění</vt:lpstr>
      <vt:lpstr>Základní škola a Mateřská škola Bílá Třemešná, okres Trutnov</vt:lpstr>
      <vt:lpstr>Anotace</vt:lpstr>
      <vt:lpstr>Horniny</vt:lpstr>
      <vt:lpstr>VYVŘELÉ HORNINY</vt:lpstr>
      <vt:lpstr>Vznik</vt:lpstr>
      <vt:lpstr>Snímek 6</vt:lpstr>
      <vt:lpstr>Snímek 7</vt:lpstr>
      <vt:lpstr>Snímek 8</vt:lpstr>
      <vt:lpstr>Vyvřelé horniny vznikly</vt:lpstr>
      <vt:lpstr>Vyvřelým horninám se říká</vt:lpstr>
      <vt:lpstr>Hora Říp je hora… </vt:lpstr>
      <vt:lpstr>Hornina tvořená živcem, slídou, křemenem…</vt:lpstr>
      <vt:lpstr>Výskyt čediče dokládá v daném místě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Dum</cp:lastModifiedBy>
  <cp:revision>71</cp:revision>
  <dcterms:created xsi:type="dcterms:W3CDTF">2013-05-10T12:01:16Z</dcterms:created>
  <dcterms:modified xsi:type="dcterms:W3CDTF">2014-03-12T22:02:42Z</dcterms:modified>
</cp:coreProperties>
</file>