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76" r:id="rId4"/>
    <p:sldId id="265" r:id="rId5"/>
    <p:sldId id="261" r:id="rId6"/>
    <p:sldId id="266" r:id="rId7"/>
    <p:sldId id="277" r:id="rId8"/>
    <p:sldId id="279" r:id="rId9"/>
    <p:sldId id="281" r:id="rId10"/>
    <p:sldId id="282" r:id="rId11"/>
    <p:sldId id="280" r:id="rId12"/>
    <p:sldId id="283" r:id="rId13"/>
    <p:sldId id="284" r:id="rId14"/>
    <p:sldId id="285" r:id="rId15"/>
    <p:sldId id="288" r:id="rId16"/>
    <p:sldId id="289" r:id="rId17"/>
    <p:sldId id="290" r:id="rId18"/>
    <p:sldId id="291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75" autoAdjust="0"/>
    <p:restoredTop sz="94660"/>
  </p:normalViewPr>
  <p:slideViewPr>
    <p:cSldViewPr>
      <p:cViewPr>
        <p:scale>
          <a:sx n="81" d="100"/>
          <a:sy n="81" d="100"/>
        </p:scale>
        <p:origin x="-852" y="-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VY_32_INOVACE_PALIVA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VY_32_INOVACE_PALIVA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xVWAO2F-9r8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N3hchZDQRk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a%C5%A1elina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45444509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827584" y="2060848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pojmu „paliva“, představí žákům zástupce pevných, kapalných a plynných paliv(uhlí, rašelinu, ropu a zemní plyn)</a:t>
            </a:r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25 minut.</a:t>
            </a:r>
          </a:p>
          <a:p>
            <a:pPr algn="just"/>
            <a:r>
              <a:rPr lang="cs-CZ" dirty="0" smtClean="0"/>
              <a:t>Materiál je výkladový a procvičovací, doplněný fotografiemi, internetovými odkazy (přechod na video o elektrárnách v ČR, výbuch plynu…)</a:t>
            </a:r>
          </a:p>
          <a:p>
            <a:pPr algn="just"/>
            <a:r>
              <a:rPr lang="cs-CZ" dirty="0" smtClean="0"/>
              <a:t>Snímky 13, 14 shrnují učivo</a:t>
            </a:r>
          </a:p>
          <a:p>
            <a:pPr algn="just"/>
            <a:r>
              <a:rPr lang="cs-CZ" dirty="0" smtClean="0"/>
              <a:t>Snímky 15 – 18 obsahují 12 otázek k procvičení tématu, nabízí vždy tři možné odpovědi, při kliknutí na špatnou se tato prolne, při kliknutí na správnou</a:t>
            </a:r>
            <a:r>
              <a:rPr lang="cs-CZ" dirty="0"/>
              <a:t> </a:t>
            </a:r>
            <a:r>
              <a:rPr lang="cs-CZ" dirty="0" smtClean="0"/>
              <a:t>dvě špatné mizí a správná se podtrhne</a:t>
            </a:r>
          </a:p>
          <a:p>
            <a:pPr algn="just"/>
            <a:r>
              <a:rPr lang="cs-CZ" dirty="0" smtClean="0"/>
              <a:t>Materiál obsahuje 19 stran a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PALIVA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716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Paliva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3261" y="1974031"/>
            <a:ext cx="53950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sou nerostné suroviny využívané pro výrobu energie – teplo, světlo, pohon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13260" y="3429000"/>
            <a:ext cx="321273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dělí se na: 	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-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pevné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	- kapalné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	- plynné</a:t>
            </a:r>
          </a:p>
          <a:p>
            <a:pPr marL="2171700" lvl="4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752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1988840"/>
            <a:ext cx="72008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patří mezi pevná paliva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vznik – pravěké rostliny překryté bahnem, horninami, bez přístupu vzduchu =</a:t>
            </a:r>
            <a:r>
              <a:rPr lang="en-US" sz="3200" dirty="0" smtClean="0">
                <a:solidFill>
                  <a:schemeClr val="accent2">
                    <a:lumMod val="50000"/>
                  </a:schemeClr>
                </a:solidFill>
              </a:rPr>
              <a:t>&gt;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změnily se v uhlí (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zuhelnatěly)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m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ůžeme najít strukturu kapradin či jiných rostlin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ozlišujeme černé a hnědé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00720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tarší, v hloubkách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Černé uhlí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720" y="5605701"/>
            <a:ext cx="7445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 ČR Ostrava, Karviná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720" y="2385257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ěžba v hlubinných dolech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600721" y="3995479"/>
            <a:ext cx="6931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použití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tam, kde je potřeba vysoká teplota při spalování – hutě, železárny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720" y="3005702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o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bsahuje více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uhlíku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(základní složky), větší výhřevnost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539107" y="4985256"/>
            <a:ext cx="6931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vyrábí se z něj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koks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5072222" y="616942"/>
            <a:ext cx="3766455" cy="2825930"/>
            <a:chOff x="5072222" y="616942"/>
            <a:chExt cx="3766455" cy="2825930"/>
          </a:xfrm>
        </p:grpSpPr>
        <p:pic>
          <p:nvPicPr>
            <p:cNvPr id="1026" name="Picture 2" descr="http://upload.wikimedia.org/wikipedia/commons/c/c4/Mineral_Antracita_GDFL00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9932" b="89840" l="5565" r="96318">
                          <a14:foregroundMark x1="96404" y1="46461" x2="90411" y2="45434"/>
                          <a14:foregroundMark x1="5565" y1="48288" x2="13699" y2="3139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1167993">
              <a:off x="5072222" y="616942"/>
              <a:ext cx="3766455" cy="2825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741217" y="2994832"/>
              <a:ext cx="6094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/>
                <a:t>o</a:t>
              </a:r>
              <a:r>
                <a:rPr lang="cs-CZ" sz="1600" dirty="0" smtClean="0"/>
                <a:t>br.1</a:t>
              </a:r>
              <a:endParaRPr lang="cs-CZ" sz="16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259638" y="4413048"/>
            <a:ext cx="2599599" cy="1987412"/>
            <a:chOff x="5259638" y="4413048"/>
            <a:chExt cx="2599599" cy="1987412"/>
          </a:xfrm>
        </p:grpSpPr>
        <p:pic>
          <p:nvPicPr>
            <p:cNvPr id="1028" name="Picture 4" descr="http://upload.wikimedia.org/wikipedia/commons/3/34/2005-01-28-anthrazit_koks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0000" t="8136" r="2745" b="22263"/>
            <a:stretch/>
          </p:blipFill>
          <p:spPr bwMode="auto">
            <a:xfrm>
              <a:off x="5259638" y="4413048"/>
              <a:ext cx="2120674" cy="19874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227333" y="6030181"/>
              <a:ext cx="63190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obr.2</a:t>
              </a:r>
              <a:endParaRPr lang="cs-CZ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250551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6183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mladší než černé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Hnědé uhlí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183" y="3825688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ěžba v povrchových lomech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96184" y="4486794"/>
            <a:ext cx="6931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oužití:  topení a výroba tepla v teplárnách, výroba elektřiny(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tepelné elektrárny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183" y="2610584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enší hloubka, nestačily se na něj tolik nakupit vrstvy hornin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596183" y="5517232"/>
            <a:ext cx="6931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Mostecko, Sokolovsko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588224" y="3104999"/>
            <a:ext cx="2076786" cy="3263736"/>
            <a:chOff x="6588224" y="3104999"/>
            <a:chExt cx="2076786" cy="3263736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2934" b="96822" l="2500" r="97167">
                          <a14:foregroundMark x1="41167" y1="4401" x2="17167" y2="3178"/>
                          <a14:foregroundMark x1="2500" y1="23472" x2="9833" y2="23716"/>
                          <a14:foregroundMark x1="45833" y1="96822" x2="49000" y2="88998"/>
                          <a14:foregroundMark x1="97167" y1="59169" x2="91000" y2="6039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103302" y="3589921"/>
              <a:ext cx="3046630" cy="2076786"/>
            </a:xfrm>
            <a:prstGeom prst="rect">
              <a:avLst/>
            </a:prstGeom>
          </p:spPr>
        </p:pic>
        <p:sp>
          <p:nvSpPr>
            <p:cNvPr id="10" name="TextovéPole 9"/>
            <p:cNvSpPr txBox="1"/>
            <p:nvPr/>
          </p:nvSpPr>
          <p:spPr>
            <a:xfrm>
              <a:off x="7227333" y="6030181"/>
              <a:ext cx="63190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obr.3</a:t>
              </a:r>
              <a:endParaRPr lang="cs-CZ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8419795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6183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ekuté palivo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Ropa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183" y="3733354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Těžba: provrtáním vrstev hornin nad ropou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96184" y="4348293"/>
            <a:ext cx="5992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Vytěžená ropa se čistí a zpracovává, dopravuje se ropovody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183" y="2379751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Vznik v prohlubních na dně pravěkých moří(základem pravděpodobně odumřelí živočichové, překrytí vrstvou bahna a hornin)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596182" y="5332566"/>
            <a:ext cx="59920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Výroba benzínu, nafty, v chemickém průmyslu (plasty, hnojiva, léky..)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081435" y="1764812"/>
            <a:ext cx="3719250" cy="4542165"/>
            <a:chOff x="6081435" y="1764812"/>
            <a:chExt cx="3719250" cy="4542165"/>
          </a:xfrm>
        </p:grpSpPr>
        <p:pic>
          <p:nvPicPr>
            <p:cNvPr id="1026" name="Picture 2" descr="http://upload.wikimedia.org/wikipedia/commons/a/ae/Petroleum_cm05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>
                          <a14:backgroundMark x1="72017" y1="53641" x2="90022" y2="52753"/>
                          <a14:backgroundMark x1="72451" y1="47602" x2="91106" y2="51332"/>
                          <a14:backgroundMark x1="93926" y1="37123" x2="93926" y2="37123"/>
                          <a14:backgroundMark x1="93926" y1="37123" x2="93926" y2="371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1435" y="1764812"/>
              <a:ext cx="3719250" cy="4542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956376" y="5578788"/>
              <a:ext cx="64633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obr.4</a:t>
              </a:r>
              <a:endParaRPr lang="cs-CZ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865220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04236" y="824310"/>
            <a:ext cx="8763283" cy="5557018"/>
            <a:chOff x="404236" y="824310"/>
            <a:chExt cx="8763283" cy="5557018"/>
          </a:xfrm>
        </p:grpSpPr>
        <p:grpSp>
          <p:nvGrpSpPr>
            <p:cNvPr id="4" name="Skupina 3"/>
            <p:cNvGrpSpPr/>
            <p:nvPr/>
          </p:nvGrpSpPr>
          <p:grpSpPr>
            <a:xfrm>
              <a:off x="404236" y="824310"/>
              <a:ext cx="8763283" cy="5557018"/>
              <a:chOff x="404236" y="824310"/>
              <a:chExt cx="8763283" cy="5557018"/>
            </a:xfrm>
          </p:grpSpPr>
          <p:pic>
            <p:nvPicPr>
              <p:cNvPr id="2050" name="Picture 2" descr="http://upload.wikimedia.org/wikipedia/commons/5/5e/An_oil_rig_offshore_Vungtau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4236" y="824310"/>
                <a:ext cx="8335528" cy="5557018"/>
              </a:xfrm>
              <a:prstGeom prst="rect">
                <a:avLst/>
              </a:prstGeom>
              <a:noFill/>
              <a:effectLst>
                <a:softEdge rad="317500"/>
              </a:effectLst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3550895" y="5440161"/>
                <a:ext cx="56166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C000"/>
                    </a:solidFill>
                  </a:rPr>
                  <a:t>Těžba ropy při vietnamském pobřeží</a:t>
                </a:r>
                <a:endParaRPr lang="cs-CZ" sz="2400" dirty="0">
                  <a:solidFill>
                    <a:srgbClr val="FFC000"/>
                  </a:solidFill>
                </a:endParaRPr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7227333" y="6030181"/>
              <a:ext cx="63831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obr.5</a:t>
              </a:r>
              <a:endParaRPr lang="cs-CZ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605896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upload.wikimedia.org/wikipedia/commons/5/5e/Global_Santa_Fe_Rig_14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02" r="30514" b="4434"/>
          <a:stretch/>
        </p:blipFill>
        <p:spPr bwMode="auto">
          <a:xfrm>
            <a:off x="4416406" y="1124744"/>
            <a:ext cx="4360003" cy="520853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147248" cy="858424"/>
          </a:xfrm>
        </p:spPr>
        <p:txBody>
          <a:bodyPr/>
          <a:lstStyle/>
          <a:p>
            <a:r>
              <a:rPr lang="cs-CZ" dirty="0" smtClean="0"/>
              <a:t>Vrtné soupravy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4098" name="Picture 2" descr="http://upload.wikimedia.org/wikipedia/commons/d/dd/Erd%C3%B6l_Bohrtur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3739902" cy="520853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1471" y="1556792"/>
            <a:ext cx="12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 souši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556792"/>
            <a:ext cx="1168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 moři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95728" y="6164006"/>
            <a:ext cx="6463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obr.6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125" y="6164006"/>
            <a:ext cx="6463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obr.7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557117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75821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plynné palivo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Zemní plyn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821" y="3134912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Těžba: zpravidla s ropou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75822" y="3819962"/>
            <a:ext cx="6931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Dopravuje se plynovody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5821" y="2449862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Vznik nad nalezištěm ropy jejím odpařováním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575822" y="4505012"/>
            <a:ext cx="6931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Využití: v elektrárnách, teplárnách – výroba el. energie a tepla, v domácnostech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575821" y="5559393"/>
            <a:ext cx="6931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Není jedovatý, ale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VÝBUŠNÝ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8957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5820" y="1764812"/>
            <a:ext cx="75965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mechu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rašeliníku bez přístupu vzduchu            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Vlivem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hojných srážek narůstala vrchní vrstva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 ní odumřelé rostliny se měnily ve vrstvy rašeliny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Rašelina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5821" y="3319578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Rašeliniště (též močály, bažiny) např. na Šumavě jsou většinou chráněná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575822" y="4505012"/>
            <a:ext cx="6931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Využití: výroba tepla(Irsko, Skotsko), v lázeňství (bahenní zábaly), zahradnictví (příměs do zeminy)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67853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75821" y="1764812"/>
            <a:ext cx="7167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Nerostné suroviny používané pro výrobu energie,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tepla, pohonu,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se nazývají paliva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7380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A co je důležité?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5821" y="3137994"/>
            <a:ext cx="7574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Mezi pevná patří černé (starší, hlouběji, hlubinné doly)  a hnědé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uhlí (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mladší, povrchové doly)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5821" y="2636069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smtClean="0">
                <a:solidFill>
                  <a:schemeClr val="accent2">
                    <a:lumMod val="75000"/>
                  </a:schemeClr>
                </a:solidFill>
              </a:rPr>
              <a:t>aliva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mohou být plynná, kapalná nebo pevná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5821" y="5249840"/>
            <a:ext cx="7574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Mezi tekuté patří ropa, těží se z hloubi zemské kůry hlubinnými vrty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5821" y="4009251"/>
            <a:ext cx="75741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 ČR především ložiska hnědého uhlí, tepelné elektrárny, výroba el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 energie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, v domácnostech na topení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5700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75821" y="1764812"/>
            <a:ext cx="7167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 ropy se vyrábí nafta, benzín, používá se v chemickém průmyslu(plasty)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692696"/>
            <a:ext cx="7380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A co je důležité?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821" y="3137994"/>
            <a:ext cx="7574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Zemní plyn se používá k vytápění domácností, ohřevu vody, vaření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5821" y="2636069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Nad nalezišti ropy se vyskytuje zemní plyn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42009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9230" y="908720"/>
            <a:ext cx="1915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Uhlí je palivo: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55679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plynné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9552" y="227477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pevné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2992760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kapalné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04163" y="3433192"/>
            <a:ext cx="2081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Ropa je palivo: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75856" y="4081264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plynné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75856" y="551723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kapalné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5856" y="479715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pevné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908720"/>
            <a:ext cx="2824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Zemní plyn je palivo: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56176" y="155679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pevné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227477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plynné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176" y="2992760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kapalné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22791" y="260648"/>
            <a:ext cx="7098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Zkus vybrat (kliknout na) správnou odpověď: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39249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7" grpId="1" animBg="1"/>
      <p:bldP spid="9" grpId="0" animBg="1"/>
      <p:bldP spid="9" grpId="1" animBg="1"/>
      <p:bldP spid="10" grpId="0" animBg="1"/>
      <p:bldP spid="11" grpId="0" animBg="1"/>
      <p:bldP spid="11" grpId="1" animBg="1"/>
      <p:bldP spid="13" grpId="0" animBg="1"/>
      <p:bldP spid="13" grpId="1" animBg="1"/>
      <p:bldP spid="14" grpId="0" animBg="1"/>
      <p:bldP spid="15" grpId="0" animBg="1"/>
      <p:bldP spid="15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9230" y="908720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Černé uhlí je 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7940" y="2274776"/>
            <a:ext cx="2455473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2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mladší </a:t>
            </a:r>
            <a:r>
              <a:rPr lang="cs-CZ" sz="2200" dirty="0">
                <a:solidFill>
                  <a:schemeClr val="accent2">
                    <a:lumMod val="50000"/>
                  </a:schemeClr>
                </a:solidFill>
              </a:rPr>
              <a:t>než hnědé</a:t>
            </a:r>
          </a:p>
          <a:p>
            <a:pPr algn="ctr"/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1853" y="1556792"/>
            <a:ext cx="2455473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starší než hnědé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7940" y="2992760"/>
            <a:ext cx="2455473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>
                <a:solidFill>
                  <a:schemeClr val="accent2">
                    <a:lumMod val="50000"/>
                  </a:schemeClr>
                </a:solidFill>
              </a:rPr>
              <a:t>j</a:t>
            </a:r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sou stejně staré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3433192"/>
            <a:ext cx="2311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Koks se vyrábí z: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75856" y="472933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z ropy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75856" y="4001543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z černého uhlí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5856" y="5445224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z hnědého uhlí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13146" y="908720"/>
            <a:ext cx="3735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Černé uhlí je  ??? než hnědé: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56176" y="155679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levnější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227477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výhřevnější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176" y="2992760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v menší hloubce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22791" y="260648"/>
            <a:ext cx="7098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Zkus vybrat (kliknout na) správnou odpověď: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0062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7" grpId="1" animBg="1"/>
      <p:bldP spid="9" grpId="0" animBg="1"/>
      <p:bldP spid="9" grpId="1" animBg="1"/>
      <p:bldP spid="10" grpId="0" animBg="1"/>
      <p:bldP spid="11" grpId="0" animBg="1"/>
      <p:bldP spid="11" grpId="1" animBg="1"/>
      <p:bldP spid="13" grpId="0" animBg="1"/>
      <p:bldP spid="13" grpId="1" animBg="1"/>
      <p:bldP spid="14" grpId="0" animBg="1"/>
      <p:bldP spid="15" grpId="0" animBg="1"/>
      <p:bldP spid="15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9230" y="908720"/>
            <a:ext cx="1757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Uhlí vzniklo: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55679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na dně moří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9552" y="2992760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zuhelnatěním rostlin 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227477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rozpadem živočichů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3174067"/>
            <a:ext cx="36976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 tepelných elektrárnách se spaluje: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75856" y="4081264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ropa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75856" y="551723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hnědé uhlí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5856" y="479715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zemní plyn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908720"/>
            <a:ext cx="4014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 povrchových dolech se těží: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56176" y="296022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ropa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227477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hnědé uhlí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30988" y="155679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černé uhlí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22791" y="260648"/>
            <a:ext cx="7098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Zkus vybrat (kliknout na) správnou odpověď: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0062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7" grpId="1" animBg="1"/>
      <p:bldP spid="9" grpId="0" animBg="1"/>
      <p:bldP spid="9" grpId="1" animBg="1"/>
      <p:bldP spid="10" grpId="0" animBg="1"/>
      <p:bldP spid="11" grpId="0" animBg="1"/>
      <p:bldP spid="11" grpId="1" animBg="1"/>
      <p:bldP spid="13" grpId="0" animBg="1"/>
      <p:bldP spid="13" grpId="1" animBg="1"/>
      <p:bldP spid="14" grpId="0" animBg="1"/>
      <p:bldP spid="15" grpId="0" animBg="1"/>
      <p:bldP spid="15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08720"/>
            <a:ext cx="2674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Ropa se dopravuje: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55679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plynovody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9552" y="227477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ropovody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2992760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letadly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3153325"/>
            <a:ext cx="2203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Zemní plyn se nachází: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75856" y="4081264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samostatně, na povrchu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75856" y="551723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nad nalezištěm ropy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5856" y="479715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pod nalezištěm ropy</a:t>
            </a:r>
            <a:endParaRPr lang="cs-CZ" sz="2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908720"/>
            <a:ext cx="2619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 ropy se nevyrábí: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56176" y="1556792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benzín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2274776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papír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176" y="2992760"/>
            <a:ext cx="2232248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nafta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22791" y="260648"/>
            <a:ext cx="7098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Zkus vybrat (kliknout na) správnou odpověď: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0062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7" grpId="1" animBg="1"/>
      <p:bldP spid="9" grpId="0" animBg="1"/>
      <p:bldP spid="9" grpId="1" animBg="1"/>
      <p:bldP spid="10" grpId="0" animBg="1"/>
      <p:bldP spid="11" grpId="0" animBg="1"/>
      <p:bldP spid="11" grpId="1" animBg="1"/>
      <p:bldP spid="13" grpId="0" animBg="1"/>
      <p:bldP spid="13" grpId="1" animBg="1"/>
      <p:bldP spid="14" grpId="0" animBg="1"/>
      <p:bldP spid="15" grpId="0" animBg="1"/>
      <p:bldP spid="15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896544"/>
          </a:xfrm>
        </p:spPr>
        <p:txBody>
          <a:bodyPr>
            <a:normAutofit fontScale="85000"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900" i="1" dirty="0" smtClean="0"/>
              <a:t>Přírodověda pro 5. roč., SPN, 2011</a:t>
            </a:r>
            <a:endParaRPr lang="cs-CZ" sz="1900" i="1" dirty="0"/>
          </a:p>
          <a:p>
            <a:r>
              <a:rPr lang="cs-CZ" i="1" u="sng" dirty="0" smtClean="0"/>
              <a:t>Internetové odkazy:</a:t>
            </a:r>
            <a:endParaRPr lang="cs-CZ" dirty="0"/>
          </a:p>
          <a:p>
            <a:r>
              <a:rPr lang="cs-CZ" sz="1900" i="1" u="sng" dirty="0" smtClean="0"/>
              <a:t>Obr.1 </a:t>
            </a:r>
            <a:r>
              <a:rPr lang="cs-CZ" sz="1900" dirty="0" smtClean="0"/>
              <a:t>SÁNCHEZ, Luis Miguel </a:t>
            </a:r>
            <a:r>
              <a:rPr lang="cs-CZ" sz="1900" dirty="0" err="1" smtClean="0"/>
              <a:t>Bugallo</a:t>
            </a:r>
            <a:r>
              <a:rPr lang="cs-CZ" sz="1900" dirty="0" smtClean="0"/>
              <a:t>. </a:t>
            </a:r>
            <a:r>
              <a:rPr lang="cs-CZ" sz="1900" i="1" dirty="0" smtClean="0"/>
              <a:t>Wikipedia.cz</a:t>
            </a:r>
            <a:r>
              <a:rPr lang="cs-CZ" sz="1900" dirty="0" smtClean="0"/>
              <a:t> [online]. [cit. 4.11.2013]. Dostupný na WWW: http://cs.wikipedia.org/wiki/Soubor:Mineral_Antracita_GDFL001.JPG </a:t>
            </a:r>
          </a:p>
          <a:p>
            <a:r>
              <a:rPr lang="cs-CZ" sz="1900" i="1" u="sng" dirty="0" smtClean="0"/>
              <a:t>Obr.2</a:t>
            </a:r>
            <a:r>
              <a:rPr lang="cs-CZ" sz="1900" dirty="0" smtClean="0"/>
              <a:t>MUELLER</a:t>
            </a:r>
            <a:r>
              <a:rPr lang="cs-CZ" sz="1900" dirty="0"/>
              <a:t>, Winfried. </a:t>
            </a:r>
            <a:r>
              <a:rPr lang="cs-CZ" sz="1900" i="1" dirty="0"/>
              <a:t>Wikipedia.cz</a:t>
            </a:r>
            <a:r>
              <a:rPr lang="cs-CZ" sz="1900" dirty="0"/>
              <a:t> [online]. [cit. 4.11.2013]. Dostupný na WWW: http://cs.wikipedia.org/wiki/Soubor:2005-01-28-anthrazit_koks.jpg </a:t>
            </a:r>
            <a:endParaRPr lang="cs-CZ" sz="1900" dirty="0" smtClean="0"/>
          </a:p>
          <a:p>
            <a:r>
              <a:rPr lang="cs-CZ" sz="1900" i="1" u="sng" dirty="0" smtClean="0"/>
              <a:t>Obr.4</a:t>
            </a:r>
            <a:r>
              <a:rPr lang="cs-CZ" sz="1900" dirty="0" smtClean="0"/>
              <a:t>SCHWEISS</a:t>
            </a:r>
            <a:r>
              <a:rPr lang="cs-CZ" sz="1900" dirty="0"/>
              <a:t>, Marcus. </a:t>
            </a:r>
            <a:r>
              <a:rPr lang="cs-CZ" sz="1900" i="1" dirty="0"/>
              <a:t>Wikipedia.cz</a:t>
            </a:r>
            <a:r>
              <a:rPr lang="cs-CZ" sz="1900" dirty="0"/>
              <a:t> [online]. [cit. 5.11.2013]. Dostupný na WWW: http://cs.wikipedia.org/wiki/Soubor:Petroleum_cm05.jpg </a:t>
            </a:r>
            <a:endParaRPr lang="cs-CZ" sz="1900" dirty="0" smtClean="0"/>
          </a:p>
          <a:p>
            <a:r>
              <a:rPr lang="cs-CZ" sz="1900" i="1" u="sng" dirty="0" smtClean="0"/>
              <a:t>Obr.5 </a:t>
            </a:r>
            <a:r>
              <a:rPr lang="cs-CZ" sz="1900" dirty="0" smtClean="0"/>
              <a:t>GENGHISKHANVIET</a:t>
            </a:r>
            <a:r>
              <a:rPr lang="cs-CZ" sz="1900" dirty="0"/>
              <a:t>. </a:t>
            </a:r>
            <a:r>
              <a:rPr lang="cs-CZ" sz="1900" i="1" dirty="0"/>
              <a:t>Wikipedia.cz</a:t>
            </a:r>
            <a:r>
              <a:rPr lang="cs-CZ" sz="1900" dirty="0"/>
              <a:t> [online]. [cit. 5.11.2013]. Dostupný na WWW: http://cs.wikipedia.org/wiki/Soubor:An_oil_rig_offshore_Vungtau.jpg </a:t>
            </a:r>
            <a:endParaRPr lang="cs-CZ" sz="1900" dirty="0" smtClean="0"/>
          </a:p>
          <a:p>
            <a:r>
              <a:rPr lang="cs-CZ" sz="1900" i="1" u="sng" dirty="0" smtClean="0"/>
              <a:t>Obr. 6 </a:t>
            </a:r>
            <a:r>
              <a:rPr lang="cs-CZ" sz="2000" dirty="0" smtClean="0"/>
              <a:t>BRUDERSOHN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5.11.2013]. Dostupný na WWW: http://cs.wikipedia.org/wiki/Soubor:Erd%C3%B6l_Bohrturm.jpg </a:t>
            </a:r>
            <a:endParaRPr lang="cs-CZ" sz="2000" dirty="0" smtClean="0"/>
          </a:p>
          <a:p>
            <a:r>
              <a:rPr lang="cs-CZ" sz="2000" i="1" u="sng" dirty="0" smtClean="0"/>
              <a:t>Obr. 7 </a:t>
            </a:r>
            <a:r>
              <a:rPr lang="cs-CZ" sz="1800" dirty="0" smtClean="0"/>
              <a:t>ST33VO</a:t>
            </a:r>
            <a:r>
              <a:rPr lang="cs-CZ" sz="1800" dirty="0"/>
              <a:t>. </a:t>
            </a:r>
            <a:r>
              <a:rPr lang="cs-CZ" sz="1800" i="1" dirty="0"/>
              <a:t>Wikipedia.cz</a:t>
            </a:r>
            <a:r>
              <a:rPr lang="cs-CZ" sz="1800" dirty="0"/>
              <a:t> [online]. [cit. 5.11.2013]. Dostupný na WWW: http://cs.wikipedia.org/wiki/Soubor:Global_Santa_Fe_Rig_140.jpg </a:t>
            </a:r>
            <a:endParaRPr lang="cs-CZ" sz="19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sz="1900" i="1" u="sng" dirty="0" smtClean="0">
                <a:solidFill>
                  <a:srgbClr val="073E87"/>
                </a:solidFill>
              </a:rPr>
              <a:t>Obr. 3 </a:t>
            </a:r>
            <a:r>
              <a:rPr lang="cs-CZ" sz="1900" i="1" dirty="0" smtClean="0">
                <a:solidFill>
                  <a:srgbClr val="073E87"/>
                </a:solidFill>
              </a:rPr>
              <a:t>archiv autora</a:t>
            </a:r>
            <a:endParaRPr lang="cs-CZ" sz="1900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7564</TotalTime>
  <Words>897</Words>
  <Application>Microsoft Office PowerPoint</Application>
  <PresentationFormat>Předvádění na obrazovce (4:3)</PresentationFormat>
  <Paragraphs>162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PALIVA</vt:lpstr>
      <vt:lpstr>Paliva</vt:lpstr>
      <vt:lpstr>Uhlí</vt:lpstr>
      <vt:lpstr>Snímek 6</vt:lpstr>
      <vt:lpstr>Snímek 7</vt:lpstr>
      <vt:lpstr>Snímek 8</vt:lpstr>
      <vt:lpstr>Snímek 9</vt:lpstr>
      <vt:lpstr>Vrtné soupravy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94</cp:revision>
  <dcterms:created xsi:type="dcterms:W3CDTF">2013-05-10T12:01:16Z</dcterms:created>
  <dcterms:modified xsi:type="dcterms:W3CDTF">2014-03-13T06:57:26Z</dcterms:modified>
</cp:coreProperties>
</file>