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1"/>
  </p:notesMasterIdLst>
  <p:sldIdLst>
    <p:sldId id="265" r:id="rId2"/>
    <p:sldId id="262" r:id="rId3"/>
    <p:sldId id="267" r:id="rId4"/>
    <p:sldId id="270" r:id="rId5"/>
    <p:sldId id="261" r:id="rId6"/>
    <p:sldId id="268" r:id="rId7"/>
    <p:sldId id="271" r:id="rId8"/>
    <p:sldId id="272" r:id="rId9"/>
    <p:sldId id="26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00"/>
    <a:srgbClr val="CC00CC"/>
    <a:srgbClr val="FF9900"/>
    <a:srgbClr val="99FF33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8446" autoAdjust="0"/>
    <p:restoredTop sz="94660"/>
  </p:normalViewPr>
  <p:slideViewPr>
    <p:cSldViewPr>
      <p:cViewPr>
        <p:scale>
          <a:sx n="81" d="100"/>
          <a:sy n="81" d="100"/>
        </p:scale>
        <p:origin x="-72" y="2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Angličtina 5.tř.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VY_32_INOVACE_SCHOOL_TIMETABLE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Miluše </a:t>
          </a:r>
          <a:r>
            <a:rPr lang="cs-CZ" sz="2000" b="1" dirty="0" err="1" smtClean="0"/>
            <a:t>Senetová</a:t>
          </a:r>
          <a:endParaRPr lang="cs-CZ" sz="2000" b="1" dirty="0" smtClean="0"/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září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 dirty="0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BC1806D9-C8E3-472C-A21F-C78D7E467550}" type="presOf" srcId="{8D78E2D7-18A7-41DD-9962-57B3FE2BEBDD}" destId="{A1781B13-DE10-4169-ABDE-0384026A6B34}" srcOrd="0" destOrd="0" presId="urn:microsoft.com/office/officeart/2008/layout/VerticalCurvedList"/>
    <dgm:cxn modelId="{BC56333C-ED50-4E16-BB47-FF8BB37F20EA}" type="presOf" srcId="{E392F34A-E55D-43D5-AEDD-49027298B816}" destId="{7DCEBD2C-792F-484E-9C96-926E03F540ED}" srcOrd="0" destOrd="0" presId="urn:microsoft.com/office/officeart/2008/layout/VerticalCurvedList"/>
    <dgm:cxn modelId="{07E93663-15BF-42B4-8AB7-EB78DD01A0A9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86F41F7-08AC-4182-9F38-4C862A164936}" type="presOf" srcId="{3061F91D-8548-4FCB-A021-DD835A272F0F}" destId="{88F378EC-C3F8-47CD-AEFF-49BA634320FB}" srcOrd="0" destOrd="0" presId="urn:microsoft.com/office/officeart/2008/layout/VerticalCurvedList"/>
    <dgm:cxn modelId="{A5D6461F-F7FA-4E19-9F4A-B810FB390E2E}" type="presOf" srcId="{BA9EE107-A5FB-41C4-9EF1-1CC153B68B3F}" destId="{9C0CD981-713F-47B3-AE2F-2963F2684A6F}" srcOrd="0" destOrd="0" presId="urn:microsoft.com/office/officeart/2008/layout/VerticalCurvedList"/>
    <dgm:cxn modelId="{CE5930D9-3D4D-40B9-94A3-79C45BB32FB2}" type="presOf" srcId="{F3C4A836-23AC-4E41-B6D6-51221E7E6743}" destId="{EF104B90-7E69-4918-A202-E6F91FC6E413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4CF50EFD-55C0-4820-BBFB-A32796682805}" type="presOf" srcId="{A83A7CFB-B411-4357-9641-4A8443F73655}" destId="{F036299F-AF4D-4DAF-ABF5-87E8CC3FEF1B}" srcOrd="0" destOrd="0" presId="urn:microsoft.com/office/officeart/2008/layout/VerticalCurvedList"/>
    <dgm:cxn modelId="{D17FA822-B9E7-48A7-98CB-FF978A5A48F7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C15B71B8-DEBE-4A35-B6B1-5F9926A843D9}" type="presParOf" srcId="{9C0CD981-713F-47B3-AE2F-2963F2684A6F}" destId="{96773A7D-3367-4F53-A2D2-EA5770AFFDB3}" srcOrd="0" destOrd="0" presId="urn:microsoft.com/office/officeart/2008/layout/VerticalCurvedList"/>
    <dgm:cxn modelId="{55813CDC-F4A5-4B4E-A33E-348B44A84BFE}" type="presParOf" srcId="{96773A7D-3367-4F53-A2D2-EA5770AFFDB3}" destId="{F31B7103-6E88-4DB9-9888-CB9E0B3FEEF8}" srcOrd="0" destOrd="0" presId="urn:microsoft.com/office/officeart/2008/layout/VerticalCurvedList"/>
    <dgm:cxn modelId="{911C0030-57FC-464B-8573-88F57DDDCBBB}" type="presParOf" srcId="{F31B7103-6E88-4DB9-9888-CB9E0B3FEEF8}" destId="{F7A92DE4-3445-4B9B-AF3D-F2DA6F69C25D}" srcOrd="0" destOrd="0" presId="urn:microsoft.com/office/officeart/2008/layout/VerticalCurvedList"/>
    <dgm:cxn modelId="{8AAAD5C0-6C5F-4AAE-8A9C-1C161D0C7251}" type="presParOf" srcId="{F31B7103-6E88-4DB9-9888-CB9E0B3FEEF8}" destId="{EF104B90-7E69-4918-A202-E6F91FC6E413}" srcOrd="1" destOrd="0" presId="urn:microsoft.com/office/officeart/2008/layout/VerticalCurvedList"/>
    <dgm:cxn modelId="{B9F15F23-2E53-477F-B02F-5E9C7C0A3E1D}" type="presParOf" srcId="{F31B7103-6E88-4DB9-9888-CB9E0B3FEEF8}" destId="{F5A5022A-2B1C-4F3B-B289-BC099E9CE92F}" srcOrd="2" destOrd="0" presId="urn:microsoft.com/office/officeart/2008/layout/VerticalCurvedList"/>
    <dgm:cxn modelId="{2404F666-1F9A-4117-8A7C-7FE8C8B49FBB}" type="presParOf" srcId="{F31B7103-6E88-4DB9-9888-CB9E0B3FEEF8}" destId="{F16BA6F4-95DE-4E28-BF94-6459A70C4A6D}" srcOrd="3" destOrd="0" presId="urn:microsoft.com/office/officeart/2008/layout/VerticalCurvedList"/>
    <dgm:cxn modelId="{13F934AF-A325-408B-B814-DE64FB0C53C3}" type="presParOf" srcId="{96773A7D-3367-4F53-A2D2-EA5770AFFDB3}" destId="{F036299F-AF4D-4DAF-ABF5-87E8CC3FEF1B}" srcOrd="1" destOrd="0" presId="urn:microsoft.com/office/officeart/2008/layout/VerticalCurvedList"/>
    <dgm:cxn modelId="{D3546067-0AE3-4999-AA99-5D9D29863D80}" type="presParOf" srcId="{96773A7D-3367-4F53-A2D2-EA5770AFFDB3}" destId="{40B95986-31F6-48A6-A8D8-D04AC3BEDA92}" srcOrd="2" destOrd="0" presId="urn:microsoft.com/office/officeart/2008/layout/VerticalCurvedList"/>
    <dgm:cxn modelId="{D9360FA5-80E7-423F-AAAA-363A775A1653}" type="presParOf" srcId="{40B95986-31F6-48A6-A8D8-D04AC3BEDA92}" destId="{112F553D-60C2-4CC4-948D-0369F51C4DB0}" srcOrd="0" destOrd="0" presId="urn:microsoft.com/office/officeart/2008/layout/VerticalCurvedList"/>
    <dgm:cxn modelId="{9C41286F-1AD9-4B7B-8F61-DFCD1E62343F}" type="presParOf" srcId="{96773A7D-3367-4F53-A2D2-EA5770AFFDB3}" destId="{A1781B13-DE10-4169-ABDE-0384026A6B34}" srcOrd="3" destOrd="0" presId="urn:microsoft.com/office/officeart/2008/layout/VerticalCurvedList"/>
    <dgm:cxn modelId="{069583A8-6E7C-4593-8898-8B12DCDFF586}" type="presParOf" srcId="{96773A7D-3367-4F53-A2D2-EA5770AFFDB3}" destId="{65CD74A9-3E7B-49D7-95DD-EB8B72D6CA84}" srcOrd="4" destOrd="0" presId="urn:microsoft.com/office/officeart/2008/layout/VerticalCurvedList"/>
    <dgm:cxn modelId="{CB408B9F-FDF0-48AA-A5A4-ED4114389FF6}" type="presParOf" srcId="{65CD74A9-3E7B-49D7-95DD-EB8B72D6CA84}" destId="{2741B69B-255D-4143-BECE-5BD9035A4FC6}" srcOrd="0" destOrd="0" presId="urn:microsoft.com/office/officeart/2008/layout/VerticalCurvedList"/>
    <dgm:cxn modelId="{DAADCF7D-ECC5-41E2-9CA0-AB1A93BDD19F}" type="presParOf" srcId="{96773A7D-3367-4F53-A2D2-EA5770AFFDB3}" destId="{7DCEBD2C-792F-484E-9C96-926E03F540ED}" srcOrd="5" destOrd="0" presId="urn:microsoft.com/office/officeart/2008/layout/VerticalCurvedList"/>
    <dgm:cxn modelId="{0F312C93-C63E-4BDE-8C72-904891F4374F}" type="presParOf" srcId="{96773A7D-3367-4F53-A2D2-EA5770AFFDB3}" destId="{8E391AE5-35EA-4A7F-ACFF-6E662A0BD046}" srcOrd="6" destOrd="0" presId="urn:microsoft.com/office/officeart/2008/layout/VerticalCurvedList"/>
    <dgm:cxn modelId="{8BE26F62-EB77-4DD8-8254-9ADEA34D9412}" type="presParOf" srcId="{8E391AE5-35EA-4A7F-ACFF-6E662A0BD046}" destId="{EB133F34-59A3-4639-B813-3EF5396EC28B}" srcOrd="0" destOrd="0" presId="urn:microsoft.com/office/officeart/2008/layout/VerticalCurvedList"/>
    <dgm:cxn modelId="{3E9A130D-F8D8-4275-9B64-9677637F097F}" type="presParOf" srcId="{96773A7D-3367-4F53-A2D2-EA5770AFFDB3}" destId="{88F378EC-C3F8-47CD-AEFF-49BA634320FB}" srcOrd="7" destOrd="0" presId="urn:microsoft.com/office/officeart/2008/layout/VerticalCurvedList"/>
    <dgm:cxn modelId="{83ACE05E-4A4A-4429-9CC9-BADE4A209786}" type="presParOf" srcId="{96773A7D-3367-4F53-A2D2-EA5770AFFDB3}" destId="{0C1D6B2A-9239-4220-B9D4-EF24FF044C0E}" srcOrd="8" destOrd="0" presId="urn:microsoft.com/office/officeart/2008/layout/VerticalCurvedList"/>
    <dgm:cxn modelId="{3AE24C18-F8EA-401C-B8EA-74EFF1D828DD}" type="presParOf" srcId="{0C1D6B2A-9239-4220-B9D4-EF24FF044C0E}" destId="{A6FEC19F-0F90-4EC7-BB21-E0ADFEFFA617}" srcOrd="0" destOrd="0" presId="urn:microsoft.com/office/officeart/2008/layout/VerticalCurvedList"/>
    <dgm:cxn modelId="{94270EAC-C323-4538-A909-FA111990A89C}" type="presParOf" srcId="{96773A7D-3367-4F53-A2D2-EA5770AFFDB3}" destId="{CAE44C5F-81A1-4D30-8D3F-2E663ECAC700}" srcOrd="9" destOrd="0" presId="urn:microsoft.com/office/officeart/2008/layout/VerticalCurvedList"/>
    <dgm:cxn modelId="{7E780FB3-0019-455B-9D3A-59D8FC966A0E}" type="presParOf" srcId="{96773A7D-3367-4F53-A2D2-EA5770AFFDB3}" destId="{053E2699-E7D5-4B6C-A824-2ED732C32228}" srcOrd="10" destOrd="0" presId="urn:microsoft.com/office/officeart/2008/layout/VerticalCurvedList"/>
    <dgm:cxn modelId="{6BFB8A10-340D-4F23-8F52-22B6DC75C3A1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Miluše </a:t>
          </a:r>
          <a:r>
            <a:rPr lang="cs-CZ" sz="2000" b="1" kern="1200" dirty="0" err="1" smtClean="0"/>
            <a:t>Senetová</a:t>
          </a:r>
          <a:endParaRPr lang="cs-CZ" sz="2000" b="1" kern="1200" dirty="0" smtClean="0"/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září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 dirty="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Angličtina 5.tř.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VY_32_INOVACE_SCHOOL_TIMETABLE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12.3.2014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EEC0E9-EDB4-4849-B798-E91ADE36F6A8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54611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12.3.2014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12.3.2014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12.3.2014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12.3.2014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12.3.2014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12.3.2014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396749993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32103327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1"/>
          <p:cNvSpPr>
            <a:spLocks noGrp="1"/>
          </p:cNvSpPr>
          <p:nvPr>
            <p:ph idx="1"/>
          </p:nvPr>
        </p:nvSpPr>
        <p:spPr>
          <a:xfrm>
            <a:off x="872067" y="1628800"/>
            <a:ext cx="7408333" cy="4497363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cs-CZ" dirty="0" smtClean="0"/>
              <a:t>Materiál slouží k procvičení slovíček - názvů vyučovacích předmětů při práci se školním rozvrhem, </a:t>
            </a:r>
            <a:r>
              <a:rPr lang="cs-CZ" dirty="0" smtClean="0"/>
              <a:t>děti si zopakují zároveň i názvy </a:t>
            </a:r>
            <a:r>
              <a:rPr lang="cs-CZ" dirty="0" smtClean="0"/>
              <a:t>dnů v týdnu a </a:t>
            </a:r>
            <a:r>
              <a:rPr lang="cs-CZ" dirty="0" smtClean="0"/>
              <a:t>procvičí zájmena </a:t>
            </a:r>
            <a:r>
              <a:rPr lang="cs-CZ" dirty="0" err="1" smtClean="0"/>
              <a:t>what</a:t>
            </a:r>
            <a:r>
              <a:rPr lang="cs-CZ" dirty="0" smtClean="0"/>
              <a:t>, </a:t>
            </a:r>
            <a:r>
              <a:rPr lang="cs-CZ" dirty="0" err="1" smtClean="0"/>
              <a:t>when</a:t>
            </a:r>
            <a:r>
              <a:rPr lang="cs-CZ" dirty="0" smtClean="0"/>
              <a:t> (</a:t>
            </a:r>
            <a:r>
              <a:rPr lang="cs-CZ" dirty="0" smtClean="0"/>
              <a:t>v otázkách</a:t>
            </a:r>
            <a:r>
              <a:rPr lang="cs-CZ" dirty="0" smtClean="0"/>
              <a:t>) a gramatiku slovesa „to </a:t>
            </a:r>
            <a:r>
              <a:rPr lang="cs-CZ" dirty="0" err="1" smtClean="0"/>
              <a:t>have</a:t>
            </a:r>
            <a:r>
              <a:rPr lang="cs-CZ" dirty="0" smtClean="0"/>
              <a:t>“</a:t>
            </a:r>
            <a:endParaRPr lang="cs-CZ" dirty="0" smtClean="0"/>
          </a:p>
          <a:p>
            <a:pPr algn="just"/>
            <a:r>
              <a:rPr lang="cs-CZ" dirty="0" smtClean="0"/>
              <a:t>Na snímku 4 pracují děti s </a:t>
            </a:r>
            <a:r>
              <a:rPr lang="cs-CZ" dirty="0" err="1" smtClean="0"/>
              <a:t>osmisměrkou</a:t>
            </a:r>
            <a:r>
              <a:rPr lang="cs-CZ" dirty="0" smtClean="0"/>
              <a:t> (děti </a:t>
            </a:r>
            <a:r>
              <a:rPr lang="cs-CZ" dirty="0" smtClean="0"/>
              <a:t>mohou mít i  </a:t>
            </a:r>
            <a:r>
              <a:rPr lang="cs-CZ" dirty="0" smtClean="0"/>
              <a:t>nakopírováno), ze zbylých písmen se dozví anglické slovo pro název rozvrhu </a:t>
            </a:r>
            <a:r>
              <a:rPr lang="cs-CZ" dirty="0" smtClean="0"/>
              <a:t>hodin (</a:t>
            </a:r>
            <a:r>
              <a:rPr lang="cs-CZ" dirty="0" smtClean="0"/>
              <a:t>kontrola v materiálu animací), na snímku 5 </a:t>
            </a:r>
            <a:r>
              <a:rPr lang="cs-CZ" dirty="0"/>
              <a:t>je </a:t>
            </a:r>
            <a:r>
              <a:rPr lang="cs-CZ" dirty="0" smtClean="0"/>
              <a:t>rozvrh hodin (práce učitel – žáci, kde si žáci procvičí slovíčka daného tématu, učitel klade otázky zjišťovací i </a:t>
            </a:r>
            <a:r>
              <a:rPr lang="cs-CZ" dirty="0" smtClean="0"/>
              <a:t>doplňovací - sloveso </a:t>
            </a:r>
            <a:r>
              <a:rPr lang="cs-CZ" dirty="0" smtClean="0"/>
              <a:t>to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). </a:t>
            </a:r>
            <a:r>
              <a:rPr lang="cs-CZ" dirty="0" smtClean="0"/>
              <a:t>V této aktivitě pokračují i na snímku </a:t>
            </a:r>
            <a:r>
              <a:rPr lang="cs-CZ" dirty="0" smtClean="0"/>
              <a:t>6 - 8, </a:t>
            </a:r>
            <a:r>
              <a:rPr lang="cs-CZ" dirty="0" smtClean="0"/>
              <a:t>mohou si pomoci kliknutím na symbol otazníku, kdy se vrátí zpět na rozvrh, </a:t>
            </a:r>
            <a:r>
              <a:rPr lang="cs-CZ" dirty="0" smtClean="0"/>
              <a:t>tlačítkem zpětné šipky se  </a:t>
            </a:r>
            <a:r>
              <a:rPr lang="cs-CZ" dirty="0" smtClean="0"/>
              <a:t>vrátí opět do </a:t>
            </a:r>
            <a:r>
              <a:rPr lang="cs-CZ" dirty="0" smtClean="0"/>
              <a:t>otázek (možno pracovat učitel – žáci</a:t>
            </a:r>
            <a:r>
              <a:rPr lang="cs-CZ" smtClean="0"/>
              <a:t>, žák-žák).</a:t>
            </a:r>
            <a:endParaRPr lang="cs-CZ" dirty="0" smtClean="0"/>
          </a:p>
          <a:p>
            <a:pPr algn="just"/>
            <a:r>
              <a:rPr lang="cs-CZ" dirty="0" smtClean="0"/>
              <a:t> Materiál obsahuje 9 stran a je určen k interaktivní výuce. </a:t>
            </a:r>
          </a:p>
          <a:p>
            <a:pPr algn="just"/>
            <a:r>
              <a:rPr lang="cs-CZ" dirty="0" smtClean="0"/>
              <a:t>Je určen pro žáky 5. ročníku</a:t>
            </a:r>
          </a:p>
          <a:p>
            <a:pPr algn="just"/>
            <a:r>
              <a:rPr lang="cs-CZ" dirty="0" smtClean="0"/>
              <a:t>Časová </a:t>
            </a:r>
            <a:r>
              <a:rPr lang="cs-CZ" dirty="0"/>
              <a:t>dotace – </a:t>
            </a:r>
            <a:r>
              <a:rPr lang="cs-CZ" dirty="0" smtClean="0"/>
              <a:t>20 </a:t>
            </a:r>
            <a:r>
              <a:rPr lang="cs-CZ" dirty="0" smtClean="0"/>
              <a:t>minut</a:t>
            </a:r>
          </a:p>
          <a:p>
            <a:pPr algn="just"/>
            <a:r>
              <a:rPr lang="cs-CZ" dirty="0" smtClean="0"/>
              <a:t>Případné pomůcky </a:t>
            </a:r>
            <a:r>
              <a:rPr lang="cs-CZ" dirty="0" smtClean="0"/>
              <a:t>k </a:t>
            </a:r>
            <a:r>
              <a:rPr lang="cs-CZ" dirty="0" smtClean="0"/>
              <a:t>materiálu(pokud učitel využije pro samost</a:t>
            </a:r>
            <a:r>
              <a:rPr lang="cs-CZ" dirty="0" smtClean="0"/>
              <a:t>atnou práci)</a:t>
            </a:r>
            <a:r>
              <a:rPr lang="cs-CZ" dirty="0" smtClean="0"/>
              <a:t>: nakopírovaná </a:t>
            </a:r>
            <a:r>
              <a:rPr lang="cs-CZ" dirty="0" err="1" smtClean="0"/>
              <a:t>osmisměrka</a:t>
            </a:r>
            <a:r>
              <a:rPr lang="cs-CZ" dirty="0" smtClean="0"/>
              <a:t>, psací potřeby, příp. </a:t>
            </a:r>
            <a:r>
              <a:rPr lang="cs-CZ" dirty="0" smtClean="0"/>
              <a:t>pastelky</a:t>
            </a:r>
            <a:endParaRPr lang="cs-CZ" dirty="0"/>
          </a:p>
          <a:p>
            <a:pPr algn="just"/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802636"/>
            <a:ext cx="8229600" cy="1252728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SCHOOL TIMETABLE</a:t>
            </a:r>
            <a:endParaRPr lang="cs-CZ" sz="4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75359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1205443"/>
              </p:ext>
            </p:extLst>
          </p:nvPr>
        </p:nvGraphicFramePr>
        <p:xfrm>
          <a:off x="1969065" y="1550480"/>
          <a:ext cx="5205870" cy="3757040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578430"/>
                <a:gridCol w="578430"/>
                <a:gridCol w="578430"/>
                <a:gridCol w="578430"/>
                <a:gridCol w="578430"/>
                <a:gridCol w="578430"/>
                <a:gridCol w="578430"/>
                <a:gridCol w="578430"/>
                <a:gridCol w="578430"/>
              </a:tblGrid>
              <a:tr h="46963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S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A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R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C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H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E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O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S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6963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G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E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R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M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A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N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S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C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6963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F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O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U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lToB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G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H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I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6963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A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S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I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I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E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6963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R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I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R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U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S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S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I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A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N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6963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C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M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P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E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E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S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M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C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6963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A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B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C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Z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E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C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H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E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963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E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H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I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S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O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R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Y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</a:tr>
            </a:tbl>
          </a:graphicData>
        </a:graphic>
      </p:graphicFrame>
      <p:cxnSp>
        <p:nvCxnSpPr>
          <p:cNvPr id="7" name="Přímá spojnice se šipkou 6"/>
          <p:cNvCxnSpPr/>
          <p:nvPr/>
        </p:nvCxnSpPr>
        <p:spPr>
          <a:xfrm>
            <a:off x="5724128" y="1772816"/>
            <a:ext cx="0" cy="288032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2869032" y="5085184"/>
            <a:ext cx="3431159" cy="0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3347864" y="4653136"/>
            <a:ext cx="2448272" cy="0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3347864" y="3645024"/>
            <a:ext cx="3600400" cy="0"/>
          </a:xfrm>
          <a:prstGeom prst="straightConnector1">
            <a:avLst/>
          </a:prstGeom>
          <a:ln w="38100">
            <a:solidFill>
              <a:schemeClr val="accent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6934180" y="1772816"/>
            <a:ext cx="0" cy="288032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V="1">
            <a:off x="2267744" y="2132856"/>
            <a:ext cx="0" cy="2044733"/>
          </a:xfrm>
          <a:prstGeom prst="straightConnector1">
            <a:avLst/>
          </a:prstGeom>
          <a:ln w="38100">
            <a:solidFill>
              <a:srgbClr val="99FF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H="1">
            <a:off x="2267744" y="2181527"/>
            <a:ext cx="2304256" cy="1996062"/>
          </a:xfrm>
          <a:prstGeom prst="straightConnector1">
            <a:avLst/>
          </a:prstGeom>
          <a:ln w="38100">
            <a:solidFill>
              <a:srgbClr val="FF99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2771800" y="2276872"/>
            <a:ext cx="3024336" cy="0"/>
          </a:xfrm>
          <a:prstGeom prst="straightConnector1">
            <a:avLst/>
          </a:prstGeom>
          <a:ln w="38100">
            <a:solidFill>
              <a:srgbClr val="FF33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V="1">
            <a:off x="6300191" y="2276872"/>
            <a:ext cx="0" cy="1900717"/>
          </a:xfrm>
          <a:prstGeom prst="straightConnector1">
            <a:avLst/>
          </a:prstGeom>
          <a:ln w="38100">
            <a:solidFill>
              <a:schemeClr val="accent5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/>
          <p:nvPr/>
        </p:nvCxnSpPr>
        <p:spPr>
          <a:xfrm>
            <a:off x="2771800" y="1778714"/>
            <a:ext cx="1368152" cy="0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se šipkou 41"/>
          <p:cNvCxnSpPr/>
          <p:nvPr/>
        </p:nvCxnSpPr>
        <p:spPr>
          <a:xfrm>
            <a:off x="3275856" y="4077072"/>
            <a:ext cx="864096" cy="0"/>
          </a:xfrm>
          <a:prstGeom prst="straightConnector1">
            <a:avLst/>
          </a:prstGeom>
          <a:ln w="38100">
            <a:solidFill>
              <a:srgbClr val="CC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se šipkou 45"/>
          <p:cNvCxnSpPr/>
          <p:nvPr/>
        </p:nvCxnSpPr>
        <p:spPr>
          <a:xfrm>
            <a:off x="4572000" y="3208857"/>
            <a:ext cx="720080" cy="0"/>
          </a:xfrm>
          <a:prstGeom prst="straightConnector1">
            <a:avLst/>
          </a:prstGeom>
          <a:ln w="38100">
            <a:solidFill>
              <a:srgbClr val="33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ovéPole 48"/>
          <p:cNvSpPr txBox="1"/>
          <p:nvPr/>
        </p:nvSpPr>
        <p:spPr>
          <a:xfrm>
            <a:off x="2284621" y="5573423"/>
            <a:ext cx="1537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accent1">
                    <a:lumMod val="50000"/>
                  </a:schemeClr>
                </a:solidFill>
              </a:rPr>
              <a:t>Solution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2412595" y="980728"/>
            <a:ext cx="44246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  <a:t>Strike the names of the subjects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849185" y="5588527"/>
            <a:ext cx="28857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SCHOOL TIMETABLE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2050798" y="1564998"/>
            <a:ext cx="415636" cy="415636"/>
          </a:xfrm>
          <a:prstGeom prst="ellipse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4372388" y="1573204"/>
            <a:ext cx="415636" cy="415636"/>
          </a:xfrm>
          <a:prstGeom prst="ellipse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4948452" y="1573204"/>
            <a:ext cx="415636" cy="415636"/>
          </a:xfrm>
          <a:prstGeom prst="ellipse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6100580" y="1573204"/>
            <a:ext cx="415636" cy="415636"/>
          </a:xfrm>
          <a:prstGeom prst="ellipse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2627784" y="2509308"/>
            <a:ext cx="415636" cy="415636"/>
          </a:xfrm>
          <a:prstGeom prst="ellipse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3203848" y="2509308"/>
            <a:ext cx="415636" cy="415636"/>
          </a:xfrm>
          <a:prstGeom prst="ellipse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2627784" y="2996952"/>
            <a:ext cx="415636" cy="415636"/>
          </a:xfrm>
          <a:prstGeom prst="ellipse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 28"/>
          <p:cNvSpPr/>
          <p:nvPr/>
        </p:nvSpPr>
        <p:spPr>
          <a:xfrm>
            <a:off x="3791432" y="2996952"/>
            <a:ext cx="415636" cy="415636"/>
          </a:xfrm>
          <a:prstGeom prst="ellipse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 29"/>
          <p:cNvSpPr/>
          <p:nvPr/>
        </p:nvSpPr>
        <p:spPr>
          <a:xfrm>
            <a:off x="2637681" y="3949468"/>
            <a:ext cx="415636" cy="415636"/>
          </a:xfrm>
          <a:prstGeom prst="ellipse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/>
          <p:cNvSpPr/>
          <p:nvPr/>
        </p:nvSpPr>
        <p:spPr>
          <a:xfrm>
            <a:off x="4372388" y="3933056"/>
            <a:ext cx="415636" cy="415636"/>
          </a:xfrm>
          <a:prstGeom prst="ellipse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/>
          <p:cNvSpPr/>
          <p:nvPr/>
        </p:nvSpPr>
        <p:spPr>
          <a:xfrm>
            <a:off x="4948452" y="3933056"/>
            <a:ext cx="415636" cy="415636"/>
          </a:xfrm>
          <a:prstGeom prst="ellipse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/>
          <p:cNvSpPr/>
          <p:nvPr/>
        </p:nvSpPr>
        <p:spPr>
          <a:xfrm>
            <a:off x="2068132" y="4381516"/>
            <a:ext cx="415636" cy="415636"/>
          </a:xfrm>
          <a:prstGeom prst="ellipse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2644196" y="4381516"/>
            <a:ext cx="415636" cy="415636"/>
          </a:xfrm>
          <a:prstGeom prst="ellipse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vál 35"/>
          <p:cNvSpPr/>
          <p:nvPr/>
        </p:nvSpPr>
        <p:spPr>
          <a:xfrm>
            <a:off x="6100580" y="4381516"/>
            <a:ext cx="415636" cy="415636"/>
          </a:xfrm>
          <a:prstGeom prst="ellipse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/>
          <p:cNvSpPr/>
          <p:nvPr/>
        </p:nvSpPr>
        <p:spPr>
          <a:xfrm>
            <a:off x="2051720" y="4885572"/>
            <a:ext cx="415636" cy="415636"/>
          </a:xfrm>
          <a:prstGeom prst="ellipse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1420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0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4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0672006"/>
              </p:ext>
            </p:extLst>
          </p:nvPr>
        </p:nvGraphicFramePr>
        <p:xfrm>
          <a:off x="287523" y="1399838"/>
          <a:ext cx="8568955" cy="52217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069580"/>
                <a:gridCol w="1299875"/>
                <a:gridCol w="1299875"/>
                <a:gridCol w="1299875"/>
                <a:gridCol w="1299875"/>
                <a:gridCol w="1299875"/>
              </a:tblGrid>
              <a:tr h="9481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err="1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Monday</a:t>
                      </a:r>
                      <a:endParaRPr lang="cs-CZ" sz="2400" b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err="1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English</a:t>
                      </a:r>
                      <a:endParaRPr lang="cs-CZ" sz="24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Czech</a:t>
                      </a:r>
                      <a:endParaRPr lang="cs-CZ" sz="24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err="1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Maths</a:t>
                      </a:r>
                      <a:endParaRPr lang="cs-CZ" sz="24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P.E.</a:t>
                      </a:r>
                      <a:endParaRPr lang="cs-CZ" sz="24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Art</a:t>
                      </a:r>
                      <a:endParaRPr lang="cs-CZ" sz="24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9481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err="1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Tuesday</a:t>
                      </a:r>
                      <a:endParaRPr lang="cs-CZ" sz="2400" b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err="1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Maths</a:t>
                      </a:r>
                      <a:endParaRPr lang="cs-CZ" sz="24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err="1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History</a:t>
                      </a:r>
                      <a:endParaRPr lang="cs-CZ" sz="24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Science</a:t>
                      </a:r>
                      <a:endParaRPr lang="cs-CZ" sz="24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Czech</a:t>
                      </a:r>
                      <a:endParaRPr lang="cs-CZ" sz="24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I. T.</a:t>
                      </a:r>
                      <a:endParaRPr lang="cs-CZ" sz="24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9481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err="1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Wednesday</a:t>
                      </a:r>
                      <a:endParaRPr lang="cs-CZ" sz="2400" b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err="1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German</a:t>
                      </a:r>
                      <a:endParaRPr lang="cs-CZ" sz="24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err="1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Maths</a:t>
                      </a:r>
                      <a:endParaRPr lang="cs-CZ" sz="2400" dirty="0" smtClean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400" dirty="0" smtClean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err="1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English</a:t>
                      </a:r>
                      <a:endParaRPr lang="cs-CZ" sz="2400" dirty="0" smtClean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endParaRPr lang="cs-CZ" sz="24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Art</a:t>
                      </a:r>
                      <a:endParaRPr lang="cs-CZ" sz="24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P. E.</a:t>
                      </a:r>
                      <a:endParaRPr lang="cs-CZ" sz="24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9481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err="1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Thursday</a:t>
                      </a:r>
                      <a:endParaRPr lang="cs-CZ" sz="2400" b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Czech</a:t>
                      </a:r>
                      <a:endParaRPr lang="cs-CZ" sz="24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400" dirty="0" smtClean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err="1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English</a:t>
                      </a:r>
                      <a:endParaRPr lang="cs-CZ" sz="2400" dirty="0" smtClean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endParaRPr lang="cs-CZ" sz="24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Music</a:t>
                      </a:r>
                      <a:endParaRPr lang="cs-CZ" sz="24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err="1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Russian</a:t>
                      </a:r>
                      <a:endParaRPr lang="cs-CZ" sz="24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I.T.</a:t>
                      </a:r>
                      <a:endParaRPr lang="cs-CZ" sz="24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94810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err="1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Friday</a:t>
                      </a:r>
                      <a:endParaRPr lang="cs-CZ" sz="2400" b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err="1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Maths</a:t>
                      </a:r>
                      <a:endParaRPr lang="cs-CZ" sz="24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Science</a:t>
                      </a:r>
                      <a:endParaRPr lang="cs-CZ" sz="24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err="1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German</a:t>
                      </a:r>
                      <a:endParaRPr lang="cs-CZ" sz="24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err="1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Craft</a:t>
                      </a:r>
                      <a:endParaRPr lang="cs-CZ" sz="24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err="1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History</a:t>
                      </a:r>
                      <a:endParaRPr lang="cs-CZ" sz="24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652244" y="692696"/>
            <a:ext cx="383951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>
                <a:solidFill>
                  <a:schemeClr val="accent2">
                    <a:lumMod val="75000"/>
                  </a:schemeClr>
                </a:solidFill>
              </a:rPr>
              <a:t>School</a:t>
            </a:r>
            <a:r>
              <a:rPr lang="cs-CZ" sz="40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4000" dirty="0" err="1" smtClean="0">
                <a:solidFill>
                  <a:schemeClr val="accent2">
                    <a:lumMod val="75000"/>
                  </a:schemeClr>
                </a:solidFill>
              </a:rPr>
              <a:t>timetable</a:t>
            </a:r>
            <a:endParaRPr lang="cs-CZ" sz="4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lačítko akce: Zpět nebo Předchozí 6">
            <a:hlinkClick r:id="" action="ppaction://hlinkshowjump?jump=lastslideviewed" highlightClick="1"/>
          </p:cNvPr>
          <p:cNvSpPr/>
          <p:nvPr/>
        </p:nvSpPr>
        <p:spPr>
          <a:xfrm>
            <a:off x="331560" y="981390"/>
            <a:ext cx="377192" cy="301189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1326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23527" y="6093296"/>
            <a:ext cx="47692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they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got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English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on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Thursday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7" y="1637184"/>
            <a:ext cx="44374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you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got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Maths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on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Monday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7" y="2273771"/>
            <a:ext cx="40318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we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got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Czech on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Friday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3527" y="2910358"/>
            <a:ext cx="44718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you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got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Art on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Wednesday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3527" y="4183532"/>
            <a:ext cx="48349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they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got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Russian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on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Thursday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3527" y="3546945"/>
            <a:ext cx="45167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we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got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Science on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Tuesday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3527" y="5456706"/>
            <a:ext cx="40134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we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got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P.E. on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Tuesday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3527" y="4820119"/>
            <a:ext cx="45480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you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got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History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on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Monday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Tlačítko akce: Nápověda 10">
            <a:hlinkClick r:id="rId2" action="ppaction://hlinksldjump" highlightClick="1"/>
          </p:cNvPr>
          <p:cNvSpPr/>
          <p:nvPr/>
        </p:nvSpPr>
        <p:spPr>
          <a:xfrm>
            <a:off x="8100392" y="6020247"/>
            <a:ext cx="504056" cy="534714"/>
          </a:xfrm>
          <a:prstGeom prst="actionButtonHelp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5006214" y="2273771"/>
            <a:ext cx="22317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No,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we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haven´t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.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06214" y="1639815"/>
            <a:ext cx="34515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Yes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, I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.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Yes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,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we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.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04048" y="2910358"/>
            <a:ext cx="34515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Yes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, I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.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Yes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,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we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.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004048" y="3546945"/>
            <a:ext cx="19391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Yes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,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we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.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006214" y="4183532"/>
            <a:ext cx="21907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Yes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,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they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. 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004157" y="4865316"/>
            <a:ext cx="40366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No, I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haven´t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. No,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we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haven´t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.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158" y="5456706"/>
            <a:ext cx="22317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No,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we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haven´t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.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004944" y="6093295"/>
            <a:ext cx="21234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Yes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,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they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.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73392" y="980728"/>
            <a:ext cx="69349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Answer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questions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(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look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at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school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timetable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):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5546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19489" y="908720"/>
            <a:ext cx="42851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What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you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got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on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Monday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1983791"/>
            <a:ext cx="4110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What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they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got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on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Friday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3528" y="3058862"/>
            <a:ext cx="42811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What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you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got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on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Tuesday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3528" y="4133933"/>
            <a:ext cx="45095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What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they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got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on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Thursday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47265" y="5209003"/>
            <a:ext cx="47299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What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you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got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on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Wednesday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3" name="Tlačítko akce: Nápověda 12">
            <a:hlinkClick r:id="rId2" action="ppaction://hlinksldjump" highlightClick="1"/>
          </p:cNvPr>
          <p:cNvSpPr/>
          <p:nvPr/>
        </p:nvSpPr>
        <p:spPr>
          <a:xfrm>
            <a:off x="8352420" y="6020247"/>
            <a:ext cx="504056" cy="534714"/>
          </a:xfrm>
          <a:prstGeom prst="actionButtonHelp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467544" y="2490603"/>
            <a:ext cx="71449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They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got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Maths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, Science,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German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,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Craft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,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History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.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67544" y="1390999"/>
            <a:ext cx="62889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I (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we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)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got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English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, Czech,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Maths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, P.E., Art.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67544" y="3590207"/>
            <a:ext cx="66295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I (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we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)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hav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got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Maths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,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History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, Science, Czech, I.T.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4689811"/>
            <a:ext cx="65589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They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got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Czech,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English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,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Maths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,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Russian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, I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.T.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67544" y="5789414"/>
            <a:ext cx="63273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They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got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German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,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Maths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,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English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, Art, P.E.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36070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8</a:t>
            </a:fld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95536" y="1052736"/>
            <a:ext cx="32880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When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you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got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Art?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5536" y="2237550"/>
            <a:ext cx="34419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When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they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got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I. T.?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5536" y="3422364"/>
            <a:ext cx="36423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When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you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got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Music?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95536" y="4607178"/>
            <a:ext cx="35221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When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you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got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75000"/>
                  </a:schemeClr>
                </a:solidFill>
              </a:rPr>
              <a:t>Craft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3" name="Tlačítko akce: Nápověda 12">
            <a:hlinkClick r:id="rId2" action="ppaction://hlinksldjump" highlightClick="1"/>
          </p:cNvPr>
          <p:cNvSpPr/>
          <p:nvPr/>
        </p:nvSpPr>
        <p:spPr>
          <a:xfrm>
            <a:off x="8352420" y="6020247"/>
            <a:ext cx="504056" cy="534714"/>
          </a:xfrm>
          <a:prstGeom prst="actionButtonHelp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467544" y="2829957"/>
            <a:ext cx="58928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They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got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I.T. on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Tuesday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and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Thursday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.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87687" y="1645143"/>
            <a:ext cx="63778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I (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we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)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got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Art on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Monday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and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Wednesday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.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67543" y="4014771"/>
            <a:ext cx="46586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I (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we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)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hav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got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Music on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Thursday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.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67544" y="5199583"/>
            <a:ext cx="42739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I (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we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)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have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got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Craft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on </a:t>
            </a:r>
            <a:r>
              <a:rPr lang="cs-CZ" sz="2400" dirty="0" err="1" smtClean="0">
                <a:solidFill>
                  <a:schemeClr val="accent4">
                    <a:lumMod val="75000"/>
                  </a:schemeClr>
                </a:solidFill>
              </a:rPr>
              <a:t>Friday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. 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0284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/>
          <a:lstStyle/>
          <a:p>
            <a:r>
              <a:rPr lang="cs-CZ" sz="2000" i="1" u="sng" dirty="0" smtClean="0"/>
              <a:t>Použitá literatura:</a:t>
            </a:r>
          </a:p>
          <a:p>
            <a:r>
              <a:rPr lang="cs-CZ" sz="2000" i="1" dirty="0" err="1" smtClean="0"/>
              <a:t>Chit</a:t>
            </a:r>
            <a:r>
              <a:rPr lang="cs-CZ" sz="2000" i="1" dirty="0" smtClean="0"/>
              <a:t> – Chat 2, Oxford University </a:t>
            </a:r>
            <a:r>
              <a:rPr lang="cs-CZ" sz="2000" i="1" dirty="0" err="1" smtClean="0"/>
              <a:t>Press</a:t>
            </a:r>
            <a:r>
              <a:rPr lang="cs-CZ" sz="2000" i="1" dirty="0" smtClean="0"/>
              <a:t> , r.2002</a:t>
            </a:r>
          </a:p>
          <a:p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9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808</TotalTime>
  <Words>665</Words>
  <Application>Microsoft Office PowerPoint</Application>
  <PresentationFormat>Předvádění na obrazovce (4:3)</PresentationFormat>
  <Paragraphs>167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Vlnění</vt:lpstr>
      <vt:lpstr>Základní škola a Mateřská škola Bílá Třemešná, okres Trutnov</vt:lpstr>
      <vt:lpstr>Anotace</vt:lpstr>
      <vt:lpstr>SCHOOL TIMETABLE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Miluše Senetová</cp:lastModifiedBy>
  <cp:revision>65</cp:revision>
  <dcterms:created xsi:type="dcterms:W3CDTF">2013-05-10T12:01:16Z</dcterms:created>
  <dcterms:modified xsi:type="dcterms:W3CDTF">2014-03-12T17:23:06Z</dcterms:modified>
</cp:coreProperties>
</file>