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6" r:id="rId8"/>
    <p:sldId id="261" r:id="rId9"/>
    <p:sldId id="269" r:id="rId10"/>
    <p:sldId id="263" r:id="rId11"/>
    <p:sldId id="270" r:id="rId12"/>
    <p:sldId id="265" r:id="rId13"/>
    <p:sldId id="262" r:id="rId14"/>
    <p:sldId id="264" r:id="rId15"/>
    <p:sldId id="26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01C75-A98D-4ECB-AB4B-B2B2E48888C6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DE0F8-C509-4CB5-910B-D770228A02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7EED3-F667-434A-A0B3-452144015F5F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84C4A-E4F8-4B78-AB2E-86B90ECB48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C92A8-BBE0-4733-A4C1-8085B5962FAB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513DF-496D-40E0-8DC1-DB452E1DD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63EFF-EC7D-4DDF-8DFD-3CBE774B2728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CDDCD-386B-4918-894A-255F8CBED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E3E03-7C5A-4589-A3C1-DF7FAE7C83F5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66510-C0F6-4B65-912B-5C3054A4D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2A9C4-DC61-4A9C-828D-E37AA4B7CC84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C7D6C-FD07-4C36-85D2-CDE31FE3F1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DD600-80BA-4E05-A94A-B6339D49C5D7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107AE-B974-4831-B410-298FB2D6E8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95E50-2CFD-44BE-8DA8-558686BFB0D0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FE0CC-E8F5-44C8-BE2C-796CF5E64C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4BDD9-4AB5-46E8-8E9E-1834E90FE4F9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1F9AB-B858-4961-8BA2-9B6BFD4357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596A2-EE32-4FA3-9C7B-F484AF649FF9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32A67-AB4B-455F-BE49-9059E19D7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8AB16-9974-4399-A8C4-DF9D644E2387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AB4FD-3888-433F-90D4-09DA5D0DA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411E5E7-7733-4777-B3E9-BEC43C2DB53C}" type="datetimeFigureOut">
              <a:rPr lang="cs-CZ"/>
              <a:pPr>
                <a:defRPr/>
              </a:pPr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DD9F324-0FDB-42FA-BEF4-4826CEC3BA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6" name="Group 48"/>
          <p:cNvGraphicFramePr>
            <a:graphicFrameLocks noGrp="1"/>
          </p:cNvGraphicFramePr>
          <p:nvPr/>
        </p:nvGraphicFramePr>
        <p:xfrm>
          <a:off x="1036638" y="1557338"/>
          <a:ext cx="7064375" cy="4391026"/>
        </p:xfrm>
        <a:graphic>
          <a:graphicData uri="http://schemas.openxmlformats.org/drawingml/2006/table">
            <a:tbl>
              <a:tblPr/>
              <a:tblGrid>
                <a:gridCol w="1585912"/>
                <a:gridCol w="2000250"/>
                <a:gridCol w="877888"/>
                <a:gridCol w="136525"/>
                <a:gridCol w="136525"/>
                <a:gridCol w="438150"/>
                <a:gridCol w="1065212"/>
                <a:gridCol w="823913"/>
              </a:tblGrid>
              <a:tr h="11430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1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Stavební technologie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1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Střechy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1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Klempířské práce 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1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Petr Bílek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1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1.12. 2013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3. </a:t>
                      </a:r>
                    </a:p>
                  </a:txBody>
                  <a:tcPr marL="68580" marR="685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28688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třetího ročníku oboru Zedník 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materiály,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konstrukcemi a druhy prací, které provádějí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klempíři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při zhotovování zastřešení budov.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– archiv 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28688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093" name="Skupina 3"/>
          <p:cNvGrpSpPr>
            <a:grpSpLocks/>
          </p:cNvGrpSpPr>
          <p:nvPr/>
        </p:nvGrpSpPr>
        <p:grpSpPr bwMode="auto">
          <a:xfrm>
            <a:off x="1258888" y="1789113"/>
            <a:ext cx="3892550" cy="847725"/>
            <a:chOff x="1475656" y="2133600"/>
            <a:chExt cx="3893393" cy="847725"/>
          </a:xfrm>
        </p:grpSpPr>
        <p:pic>
          <p:nvPicPr>
            <p:cNvPr id="2094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95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650" y="908050"/>
            <a:ext cx="7848600" cy="267811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kern="0" cap="all" spc="250" dirty="0">
                <a:latin typeface="Times New Roman" pitchFamily="18" charset="0"/>
                <a:cs typeface="Times New Roman" pitchFamily="18" charset="0"/>
              </a:rPr>
              <a:t>Klempířské  p</a:t>
            </a:r>
            <a:r>
              <a:rPr lang="pt-BR" sz="2400" kern="0" cap="all" spc="250" dirty="0">
                <a:latin typeface="Times New Roman" pitchFamily="18" charset="0"/>
                <a:cs typeface="Times New Roman" pitchFamily="18" charset="0"/>
              </a:rPr>
              <a:t>ráce</a:t>
            </a:r>
            <a:r>
              <a:rPr lang="cs-CZ" sz="2400" kern="0" cap="all" spc="25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pt-BR" sz="2400" kern="0" cap="all" spc="250" dirty="0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sz="2400" kern="0" cap="all" spc="25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pt-BR" sz="2400" kern="0" cap="all" spc="250" dirty="0">
                <a:latin typeface="Times New Roman" pitchFamily="18" charset="0"/>
                <a:cs typeface="Times New Roman" pitchFamily="18" charset="0"/>
              </a:rPr>
              <a:t>střeše </a:t>
            </a:r>
            <a:r>
              <a:rPr lang="pt-BR" sz="2400" spc="250" dirty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spc="250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pt-BR" sz="2400" spc="250" dirty="0">
              <a:latin typeface="Times New Roman" pitchFamily="18" charset="0"/>
              <a:cs typeface="Times New Roman" pitchFamily="18" charset="0"/>
            </a:endParaRPr>
          </a:p>
          <a:p>
            <a:pPr marL="265113" indent="-26511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osazování závětrných lišt, střešních žlabů, střešních oken, poklopů, sněhových zachytačů apod.,</a:t>
            </a:r>
          </a:p>
          <a:p>
            <a:pPr marL="265113" indent="-26511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lemování okapů střech, střešních úžlabí, nadezdívek, říms,</a:t>
            </a:r>
          </a:p>
          <a:p>
            <a:pPr marL="265113" indent="-26511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lemování komínů, ventilačních průduchů a jiných prostupů,</a:t>
            </a:r>
          </a:p>
          <a:p>
            <a:pPr marL="265113" indent="-26511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kladení hladkých plechových krytin.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3"/>
          <p:cNvSpPr>
            <a:spLocks noChangeArrowheads="1"/>
          </p:cNvSpPr>
          <p:nvPr/>
        </p:nvSpPr>
        <p:spPr bwMode="auto">
          <a:xfrm>
            <a:off x="755650" y="1268413"/>
            <a:ext cx="7416800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MATERIÁLY   PRO   KLEMPÍŘSKÉ   PRÁCE</a:t>
            </a:r>
          </a:p>
          <a:p>
            <a:endParaRPr lang="cs-CZ" sz="2400" b="1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– plechy,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– ocel pásová a tyčová,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– dráty,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– drobný spojovací a připevňovací materiál,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– materiál pro spájení (</a:t>
            </a:r>
            <a:r>
              <a:rPr lang="cs-CZ" sz="2400">
                <a:latin typeface="Calibri" pitchFamily="34" charset="0"/>
              </a:rPr>
              <a:t>měkké pájky ze slitiny cínu a olova)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a svařování,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– dřevěné špalíky a latě,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– nátěrové hmoty,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– hmoty pro těsnění, zasklívání apod.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1"/>
          <p:cNvSpPr>
            <a:spLocks noChangeArrowheads="1"/>
          </p:cNvSpPr>
          <p:nvPr/>
        </p:nvSpPr>
        <p:spPr bwMode="auto">
          <a:xfrm>
            <a:off x="684213" y="1052513"/>
            <a:ext cx="7561262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kern="0" cap="all" dirty="0">
                <a:latin typeface="Times New Roman" pitchFamily="18" charset="0"/>
                <a:cs typeface="Times New Roman" pitchFamily="18" charset="0"/>
              </a:rPr>
              <a:t>Plechy  </a:t>
            </a:r>
            <a:r>
              <a:rPr lang="pt-BR" sz="2800" b="1" kern="0" cap="all" dirty="0">
                <a:latin typeface="Times New Roman" pitchFamily="18" charset="0"/>
                <a:cs typeface="Times New Roman" pitchFamily="18" charset="0"/>
              </a:rPr>
              <a:t>pro</a:t>
            </a:r>
            <a:r>
              <a:rPr lang="cs-CZ" sz="2800" b="1" kern="0" cap="all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pt-BR" sz="2800" b="1" kern="0" cap="all" dirty="0">
                <a:latin typeface="Times New Roman" pitchFamily="18" charset="0"/>
                <a:cs typeface="Times New Roman" pitchFamily="18" charset="0"/>
              </a:rPr>
              <a:t>klempířské</a:t>
            </a:r>
            <a:r>
              <a:rPr lang="cs-CZ" sz="2800" b="1" kern="0" cap="all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pt-BR" sz="2800" b="1" kern="0" cap="all" dirty="0">
                <a:latin typeface="Times New Roman" pitchFamily="18" charset="0"/>
                <a:cs typeface="Times New Roman" pitchFamily="18" charset="0"/>
              </a:rPr>
              <a:t>práce:</a:t>
            </a:r>
            <a:endParaRPr lang="cs-CZ" sz="2800" b="1" kern="0" cap="all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endParaRPr lang="pt-BR" sz="2800" b="1" kern="0" cap="all" dirty="0">
              <a:latin typeface="Times New Roman" pitchFamily="18" charset="0"/>
              <a:cs typeface="Times New Roman" pitchFamily="18" charset="0"/>
            </a:endParaRPr>
          </a:p>
          <a:p>
            <a:pPr indent="354013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 z pozinkované oceli</a:t>
            </a:r>
          </a:p>
          <a:p>
            <a:pPr indent="354013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 z pozinkované oceli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poplastované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354013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 z nerezové oceli</a:t>
            </a:r>
          </a:p>
          <a:p>
            <a:pPr indent="354013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 z hliníku</a:t>
            </a:r>
          </a:p>
          <a:p>
            <a:pPr indent="354013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 z mědi</a:t>
            </a:r>
          </a:p>
          <a:p>
            <a:pPr indent="354013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 z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titanzinku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354013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 ze zinku </a:t>
            </a:r>
          </a:p>
          <a:p>
            <a:pPr indent="354013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 z olova</a:t>
            </a:r>
          </a:p>
          <a:p>
            <a:pPr>
              <a:defRPr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176213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Drobný spojovací a připevňovací materiál zahrnuje hřebíky, nýty, vruty, šrouby, nastřelovací hřeby, skoby apod.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1268413"/>
            <a:ext cx="6627813" cy="239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4005263"/>
            <a:ext cx="4768850" cy="238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Obdélník 5"/>
          <p:cNvSpPr>
            <a:spLocks noChangeArrowheads="1"/>
          </p:cNvSpPr>
          <p:nvPr/>
        </p:nvSpPr>
        <p:spPr bwMode="auto">
          <a:xfrm>
            <a:off x="1763713" y="333375"/>
            <a:ext cx="529907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Times New Roman" pitchFamily="18" charset="0"/>
                <a:cs typeface="Times New Roman" pitchFamily="18" charset="0"/>
              </a:rPr>
              <a:t>Vyztužení  okrajů plechů</a:t>
            </a:r>
            <a:endParaRPr lang="cs-CZ" sz="4000">
              <a:latin typeface="Calibri" pitchFamily="34" charset="0"/>
            </a:endParaRPr>
          </a:p>
        </p:txBody>
      </p:sp>
      <p:pic>
        <p:nvPicPr>
          <p:cNvPr id="6149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4797425"/>
            <a:ext cx="1944688" cy="144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2060575"/>
            <a:ext cx="7848600" cy="427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Obdélník 2"/>
          <p:cNvSpPr>
            <a:spLocks noChangeArrowheads="1"/>
          </p:cNvSpPr>
          <p:nvPr/>
        </p:nvSpPr>
        <p:spPr bwMode="auto">
          <a:xfrm>
            <a:off x="1476375" y="476250"/>
            <a:ext cx="52593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Times New Roman" pitchFamily="18" charset="0"/>
                <a:cs typeface="Times New Roman" pitchFamily="18" charset="0"/>
              </a:rPr>
              <a:t>Umístění střešních žlabů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836613"/>
            <a:ext cx="4676775" cy="567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1"/>
          <p:cNvSpPr>
            <a:spLocks noChangeArrowheads="1"/>
          </p:cNvSpPr>
          <p:nvPr/>
        </p:nvSpPr>
        <p:spPr bwMode="auto">
          <a:xfrm>
            <a:off x="1692275" y="188913"/>
            <a:ext cx="4073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Times New Roman" pitchFamily="18" charset="0"/>
                <a:cs typeface="Times New Roman" pitchFamily="18" charset="0"/>
              </a:rPr>
              <a:t>Lemování komína</a:t>
            </a:r>
            <a:endParaRPr lang="cs-CZ" sz="4000">
              <a:latin typeface="Calibri" pitchFamily="34" charset="0"/>
            </a:endParaRPr>
          </a:p>
        </p:txBody>
      </p:sp>
      <p:pic>
        <p:nvPicPr>
          <p:cNvPr id="921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55675"/>
            <a:ext cx="9144000" cy="558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77875"/>
            <a:ext cx="9026525" cy="608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Obdélník 1"/>
          <p:cNvSpPr>
            <a:spLocks noChangeArrowheads="1"/>
          </p:cNvSpPr>
          <p:nvPr/>
        </p:nvSpPr>
        <p:spPr bwMode="auto">
          <a:xfrm>
            <a:off x="1763713" y="0"/>
            <a:ext cx="4073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Times New Roman" pitchFamily="18" charset="0"/>
                <a:cs typeface="Times New Roman" pitchFamily="18" charset="0"/>
              </a:rPr>
              <a:t>Lemování komína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333375"/>
            <a:ext cx="4175125" cy="288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33875" y="4381500"/>
            <a:ext cx="4810125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3429000"/>
            <a:ext cx="3463925" cy="232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163" y="1412875"/>
            <a:ext cx="2647950" cy="269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052513"/>
            <a:ext cx="7866062" cy="470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1484313"/>
            <a:ext cx="5329237" cy="470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484313"/>
            <a:ext cx="8713788" cy="460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684213" y="1484313"/>
            <a:ext cx="8064500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/>
              <a:t>Úkoly a otázky:</a:t>
            </a:r>
          </a:p>
          <a:p>
            <a:pPr>
              <a:defRPr/>
            </a:pPr>
            <a:endParaRPr lang="cs-CZ" sz="2800" dirty="0"/>
          </a:p>
          <a:p>
            <a:pPr marL="342900" indent="-342900">
              <a:buFont typeface="+mj-lt"/>
              <a:buAutoNum type="arabicParenR"/>
              <a:defRPr/>
            </a:pPr>
            <a:r>
              <a:rPr lang="cs-CZ" sz="2400" dirty="0"/>
              <a:t>Vyjmenujte základní klempířské výrobky používané  zhotovování střech.</a:t>
            </a:r>
          </a:p>
          <a:p>
            <a:pPr marL="342900" indent="-342900">
              <a:buFont typeface="+mj-lt"/>
              <a:buAutoNum type="arabicParenR"/>
              <a:defRPr/>
            </a:pPr>
            <a:r>
              <a:rPr lang="cs-CZ" sz="2400" dirty="0"/>
              <a:t>Jaké materiály používají klempíři?</a:t>
            </a:r>
          </a:p>
          <a:p>
            <a:pPr marL="342900" indent="-342900">
              <a:buFont typeface="+mj-lt"/>
              <a:buAutoNum type="arabicParenR"/>
              <a:defRPr/>
            </a:pPr>
            <a:r>
              <a:rPr lang="cs-CZ" sz="2400" dirty="0"/>
              <a:t>Z kolika dílů se skládá lemování komína?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420888"/>
            <a:ext cx="7632700" cy="38481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Odpovědi:</a:t>
            </a:r>
          </a:p>
          <a:p>
            <a:pPr marL="354013" indent="-35401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1)   – osazování závětrných lišt, střešních žlabů, střešních oken, poklopů, sněhových zachytačů </a:t>
            </a:r>
          </a:p>
          <a:p>
            <a:pPr marL="530225" indent="-17621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– lemování okapů střech, střešních úžlabí, nadezdívek (atik), říms,  komínů, ventilačních průduchů a jiných prostupů,</a:t>
            </a:r>
          </a:p>
          <a:p>
            <a:pPr marL="35401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– kladení  hladkých plechových krytin.</a:t>
            </a:r>
          </a:p>
          <a:p>
            <a:pPr marL="442913" indent="-442913"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2)  plechy (z mědi,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titanzinku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hliníku, oceli,  pozinkované oceli, nerezavějící oceli);  pásová a tyčová ocel; dráty; materiál pro spojování a povrchovou úpravu</a:t>
            </a:r>
          </a:p>
          <a:p>
            <a:pPr marL="442913" indent="-442913"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3)  Lemování komína se skládá ze čtyř hlavních dílů: přední díl, zadní díl, levý boční  a pravý boční díl.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Při montáži se dál používají: dilatační lišty, těsnící tmely, skoby nebo vruty s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hmoždinkami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729</TotalTime>
  <Words>360</Words>
  <Application>Microsoft Office PowerPoint</Application>
  <PresentationFormat>Předvádění na obrazovce (4:3)</PresentationFormat>
  <Paragraphs>69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home user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vlastnik</dc:creator>
  <cp:lastModifiedBy>Dum</cp:lastModifiedBy>
  <cp:revision>73</cp:revision>
  <dcterms:created xsi:type="dcterms:W3CDTF">2013-10-16T18:25:43Z</dcterms:created>
  <dcterms:modified xsi:type="dcterms:W3CDTF">2014-03-15T18:43:48Z</dcterms:modified>
</cp:coreProperties>
</file>