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0" r:id="rId1"/>
  </p:sldMasterIdLst>
  <p:notesMasterIdLst>
    <p:notesMasterId r:id="rId18"/>
  </p:notesMasterIdLst>
  <p:sldIdLst>
    <p:sldId id="256" r:id="rId2"/>
    <p:sldId id="262" r:id="rId3"/>
    <p:sldId id="263" r:id="rId4"/>
    <p:sldId id="265" r:id="rId5"/>
    <p:sldId id="264" r:id="rId6"/>
    <p:sldId id="267" r:id="rId7"/>
    <p:sldId id="266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60" r:id="rId16"/>
    <p:sldId id="276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50" d="100"/>
          <a:sy n="50" d="100"/>
        </p:scale>
        <p:origin x="-69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sady:ČR - doprava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Autor:Mgr. Jana Strejčková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leden/2014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FFF41FB-D8A8-4969-AD09-7046EE9D1063}" type="datetimeFigureOut">
              <a:rPr lang="cs-CZ"/>
              <a:pPr>
                <a:defRPr/>
              </a:pPr>
              <a:t>14.3.2014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1B16E78-4903-4747-B279-FA627ACEFA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374509-3385-4569-96F7-45CCFC6386F9}" type="datetime1">
              <a:rPr lang="cs-CZ"/>
              <a:pPr>
                <a:defRPr/>
              </a:pPr>
              <a:t>14.3.2014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BE84E5C-3BFE-4AF0-A647-2AF3F1C94A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20" grpId="0" build="p" autoUpdateAnimBg="0" advAuto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3C1D49A-AC54-41C5-9873-3475D8E36AF3}" type="datetime1">
              <a:rPr lang="cs-CZ"/>
              <a:pPr>
                <a:defRPr/>
              </a:pPr>
              <a:t>14.3.2014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956E91E-54F5-4797-951B-9A811CFEF5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551ACAD-4A3E-4EF3-AC4D-6086148AB3D6}" type="datetime1">
              <a:rPr lang="cs-CZ"/>
              <a:pPr>
                <a:defRPr/>
              </a:pPr>
              <a:t>14.3.2014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34BA420-885C-4271-9315-BD8865E2F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45FCBC2-E1FC-4EC2-ADBE-923C8D3B0BA9}" type="datetime1">
              <a:rPr lang="cs-CZ"/>
              <a:pPr>
                <a:defRPr/>
              </a:pPr>
              <a:t>14.3.2014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9CC57CA-5A00-4B71-AA0F-74EA085A78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  <p:bldP spid="4" grpId="0" build="p" autoUpdateAnimBg="0" advAuto="0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5FF402-F055-426E-8CE3-28C8837A96C6}" type="datetime1">
              <a:rPr lang="cs-CZ"/>
              <a:pPr>
                <a:defRPr/>
              </a:pPr>
              <a:t>14.3.2014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E392B-5C70-4E77-8C23-D985FDC5F5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742760-CAF1-48A2-B6D8-2D5ADE063B3F}" type="datetime1">
              <a:rPr lang="cs-CZ"/>
              <a:pPr>
                <a:defRPr/>
              </a:pPr>
              <a:t>14.3.2014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D978BC-5CE1-4D5A-A231-E1B4C20B2C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A9FBB0E-EC22-4A03-B192-9F8483CC9FC2}" type="datetime1">
              <a:rPr lang="cs-CZ"/>
              <a:pPr>
                <a:defRPr/>
              </a:pPr>
              <a:t>14.3.2014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876ED86-E8C0-46E2-8335-9CE9C15E1A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BEC90FB-ECF1-4522-8396-FF7D9610B671}" type="datetime1">
              <a:rPr lang="cs-CZ"/>
              <a:pPr>
                <a:defRPr/>
              </a:pPr>
              <a:t>14.3.2014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496427E-4CD2-4F39-86BC-737A201CB8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  <p:bldP spid="4" grpId="0" build="p" autoUpdateAnimBg="0" advAuto="0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A3557A1-7DD1-415B-99D5-D80C5F8E2C1C}" type="datetime1">
              <a:rPr lang="cs-CZ"/>
              <a:pPr>
                <a:defRPr/>
              </a:pPr>
              <a:t>14.3.2014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5EDF10E-F303-4AF4-8BA4-5828A97ADB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build="p" autoUpdateAnimBg="0" advAuto="0"/>
      <p:bldP spid="3" grpId="0" build="p" autoUpdateAnimBg="0" advAuto="0"/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F710237-9929-4D40-91CE-593A76F719B5}" type="datetime1">
              <a:rPr lang="cs-CZ"/>
              <a:pPr>
                <a:defRPr/>
              </a:pPr>
              <a:t>14.3.2014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6263DF5-0130-4145-B967-5ABB676DA8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61BCC45-3020-43A4-977D-902D2543A591}" type="datetime1">
              <a:rPr lang="cs-CZ"/>
              <a:pPr>
                <a:defRPr/>
              </a:pPr>
              <a:t>14.3.2014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D3DE717-2E08-4B7C-9C25-5D358798D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888BACF9-76DC-4295-9CBC-E56D0CB3139C}" type="datetime1">
              <a:rPr lang="cs-CZ"/>
              <a:pPr>
                <a:defRPr/>
              </a:pPr>
              <a:t>14.3.2014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09749260-FCDC-4FA9-89AA-111D5E809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1" r:id="rId5"/>
    <p:sldLayoutId id="2147483790" r:id="rId6"/>
    <p:sldLayoutId id="2147483796" r:id="rId7"/>
    <p:sldLayoutId id="2147483797" r:id="rId8"/>
    <p:sldLayoutId id="2147483798" r:id="rId9"/>
    <p:sldLayoutId id="2147483799" r:id="rId10"/>
    <p:sldLayoutId id="2147483800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4" grpId="0" build="p"/>
    </p:bldLst>
  </p:timing>
  <p:hf hdr="0" ftr="0" dt="0"/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png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gif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gif"/><Relationship Id="rId5" Type="http://schemas.openxmlformats.org/officeDocument/2006/relationships/image" Target="../media/image38.wmf"/><Relationship Id="rId4" Type="http://schemas.openxmlformats.org/officeDocument/2006/relationships/image" Target="../media/image37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bez-%C5%99%C3%ADzen%C3%AD-zak%C3%A1z%C3%A1no-nen%C3%AD-povoleno-39767/" TargetMode="External"/><Relationship Id="rId2" Type="http://schemas.openxmlformats.org/officeDocument/2006/relationships/hyperlink" Target="http://pixabay.com/cs/lod%C4%9B-kiel-voda-mod%C5%99ina-209633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cs/tramvaj-doprava-dopravn%C3%AD-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bez-%C5%99%C3%ADzen%C3%AD-zak%C3%A1z%C3%A1no-nen%C3%AD-povoleno-39767/" TargetMode="External"/><Relationship Id="rId2" Type="http://schemas.openxmlformats.org/officeDocument/2006/relationships/hyperlink" Target="http://pixabay.com/cs/lod%C4%9B-kiel-voda-mod%C5%99ina-209633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pixabay.com/cs/tramvaj-doprava-dopravn%C3%AD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Verdan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8313" y="549275"/>
            <a:ext cx="8183562" cy="10509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15362" name="Zástupný symbol pro obsah 1"/>
          <p:cNvSpPr>
            <a:spLocks noGrp="1"/>
          </p:cNvSpPr>
          <p:nvPr>
            <p:ph idx="1"/>
          </p:nvPr>
        </p:nvSpPr>
        <p:spPr>
          <a:xfrm>
            <a:off x="503238" y="530225"/>
            <a:ext cx="6877050" cy="1169988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931A2C-5AF1-4A0F-8AD7-A6BA43175FA8}" type="slidenum">
              <a:rPr lang="cs-CZ"/>
              <a:pPr>
                <a:defRPr/>
              </a:pPr>
              <a:t>2</a:t>
            </a:fld>
            <a:endParaRPr lang="cs-CZ"/>
          </a:p>
        </p:txBody>
      </p:sp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611188" y="2276475"/>
            <a:ext cx="8175625" cy="311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Materiál žáky seznámí s důležitými pojmy v oblasti dopravy v ČR. </a:t>
            </a:r>
          </a:p>
          <a:p>
            <a:r>
              <a:rPr lang="cs-CZ">
                <a:latin typeface="Verdana" pitchFamily="34" charset="0"/>
              </a:rPr>
              <a:t>Poznají výhody a nevýhody jednotlivých druhů dopravy.</a:t>
            </a:r>
          </a:p>
          <a:p>
            <a:r>
              <a:rPr lang="cs-CZ">
                <a:latin typeface="Verdana" pitchFamily="34" charset="0"/>
              </a:rPr>
              <a:t>Materiál je určen pro žáky 4. ročníku.</a:t>
            </a:r>
          </a:p>
          <a:p>
            <a:r>
              <a:rPr lang="cs-CZ">
                <a:latin typeface="Verdana" pitchFamily="34" charset="0"/>
              </a:rPr>
              <a:t>Časová dotace 30min.</a:t>
            </a:r>
          </a:p>
          <a:p>
            <a:r>
              <a:rPr lang="cs-CZ">
                <a:latin typeface="Verdana" pitchFamily="34" charset="0"/>
              </a:rPr>
              <a:t>Materiál je částečně výukový a z části procvičovací.</a:t>
            </a:r>
          </a:p>
          <a:p>
            <a:r>
              <a:rPr lang="cs-CZ">
                <a:latin typeface="Verdana" pitchFamily="34" charset="0"/>
              </a:rPr>
              <a:t>Listy č. 6 a 8 – procvičování dopravních značek (při kliknutí se název </a:t>
            </a:r>
          </a:p>
          <a:p>
            <a:r>
              <a:rPr lang="cs-CZ">
                <a:latin typeface="Verdana" pitchFamily="34" charset="0"/>
              </a:rPr>
              <a:t>dopravní značky se sama přiřadí. List č. 10, kliknutím myší na </a:t>
            </a:r>
          </a:p>
          <a:p>
            <a:r>
              <a:rPr lang="cs-CZ"/>
              <a:t>o</a:t>
            </a:r>
            <a:r>
              <a:rPr lang="cs-CZ">
                <a:latin typeface="Verdana" pitchFamily="34" charset="0"/>
              </a:rPr>
              <a:t>brázek</a:t>
            </a:r>
            <a:r>
              <a:rPr lang="cs-CZ"/>
              <a:t> </a:t>
            </a:r>
            <a:r>
              <a:rPr lang="cs-CZ">
                <a:latin typeface="Verdana" pitchFamily="34" charset="0"/>
              </a:rPr>
              <a:t>ukáže se správný název.</a:t>
            </a:r>
          </a:p>
          <a:p>
            <a:r>
              <a:rPr lang="cs-CZ">
                <a:latin typeface="Verdana" pitchFamily="34" charset="0"/>
              </a:rPr>
              <a:t>List č. 17 </a:t>
            </a:r>
            <a:r>
              <a:rPr lang="cs-CZ"/>
              <a:t>– </a:t>
            </a:r>
            <a:r>
              <a:rPr lang="cs-CZ">
                <a:latin typeface="Verdana" pitchFamily="34" charset="0"/>
              </a:rPr>
              <a:t>poznej</a:t>
            </a:r>
            <a:r>
              <a:rPr lang="cs-CZ"/>
              <a:t>,</a:t>
            </a:r>
            <a:r>
              <a:rPr lang="cs-CZ">
                <a:latin typeface="Verdana" pitchFamily="34" charset="0"/>
              </a:rPr>
              <a:t> o jaký dopravní </a:t>
            </a:r>
          </a:p>
          <a:p>
            <a:r>
              <a:rPr lang="cs-CZ">
                <a:latin typeface="Verdana" pitchFamily="34" charset="0"/>
              </a:rPr>
              <a:t>prostředek se jedná.</a:t>
            </a:r>
          </a:p>
          <a:p>
            <a:r>
              <a:rPr lang="cs-CZ">
                <a:latin typeface="Verdana" pitchFamily="34" charset="0"/>
              </a:rPr>
              <a:t>Materiál je určen k interaktivní výuce.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8" descr="C:\Users\baudyš\AppData\Local\Microsoft\Windows\Temporary Internet Files\Content.IE5\TCCF7NND\MP90044875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5DCA03-0C0D-47A8-B2D3-C4A5790D0ACA}" type="slidenum">
              <a:rPr lang="cs-CZ"/>
              <a:pPr>
                <a:defRPr/>
              </a:pPr>
              <a:t>3</a:t>
            </a:fld>
            <a:endParaRPr lang="cs-CZ"/>
          </a:p>
        </p:txBody>
      </p:sp>
      <p:sp>
        <p:nvSpPr>
          <p:cNvPr id="3" name="Vývojový diagram: děrná páska 2"/>
          <p:cNvSpPr/>
          <p:nvPr/>
        </p:nvSpPr>
        <p:spPr>
          <a:xfrm>
            <a:off x="4932363" y="1989138"/>
            <a:ext cx="3938587" cy="1452562"/>
          </a:xfrm>
          <a:prstGeom prst="flowChartPunchedTap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DOPRAVA v ČR</a:t>
            </a:r>
            <a:endParaRPr lang="cs-CZ" sz="3600" dirty="0"/>
          </a:p>
        </p:txBody>
      </p:sp>
      <p:pic>
        <p:nvPicPr>
          <p:cNvPr id="16388" name="Picture 3" descr="C:\Users\baudyš\AppData\Local\Microsoft\Windows\Temporary Internet Files\Content.IE5\OFZNDV5K\MC9004242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2781300"/>
            <a:ext cx="4032250" cy="265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čára 9"/>
          <p:cNvCxnSpPr/>
          <p:nvPr/>
        </p:nvCxnSpPr>
        <p:spPr>
          <a:xfrm flipH="1">
            <a:off x="4284663" y="3357563"/>
            <a:ext cx="647700" cy="2873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4356100" y="2133600"/>
            <a:ext cx="576263" cy="863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34E574-7E57-42A4-B423-631A363920BD}" type="slidenum">
              <a:rPr lang="cs-CZ"/>
              <a:pPr>
                <a:defRPr/>
              </a:pPr>
              <a:t>4</a:t>
            </a:fld>
            <a:endParaRPr lang="cs-CZ"/>
          </a:p>
        </p:txBody>
      </p:sp>
      <p:pic>
        <p:nvPicPr>
          <p:cNvPr id="19461" name="Picture 5" descr="C:\Users\baudyš\AppData\Local\Microsoft\Windows\Temporary Internet Files\Content.IE5\MDL4DZMN\MC90030735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76250"/>
            <a:ext cx="1830387" cy="96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Vývojový diagram: děrná páska 6"/>
          <p:cNvSpPr/>
          <p:nvPr/>
        </p:nvSpPr>
        <p:spPr>
          <a:xfrm>
            <a:off x="-3349625" y="549275"/>
            <a:ext cx="4033838" cy="102076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…železniční doprava…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8313" y="5084763"/>
            <a:ext cx="8269287" cy="46196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▪Po železnice je přepravováno nejvíce nákladů v ČR.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27088" y="2060575"/>
            <a:ext cx="7405687" cy="12001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▪Železnice vznikla přenesením                   na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připravené                   .</a:t>
            </a:r>
            <a:endParaRPr lang="cs-CZ" sz="2400" dirty="0">
              <a:latin typeface="+mn-lt"/>
              <a:cs typeface="+mn-cs"/>
            </a:endParaRPr>
          </a:p>
        </p:txBody>
      </p:sp>
      <p:pic>
        <p:nvPicPr>
          <p:cNvPr id="19462" name="Picture 6" descr="C:\Users\baudyš\AppData\Local\Microsoft\Windows\Temporary Internet Files\Content.IE5\TCCF7NND\MC9002956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1700213"/>
            <a:ext cx="15621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8" descr="C:\Users\baudyš\AppData\Local\Microsoft\Windows\Temporary Internet Files\Content.IE5\4AZ0HYIR\MP90028933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71775" y="2492375"/>
            <a:ext cx="1873250" cy="1243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TextovéPole 21"/>
          <p:cNvSpPr txBox="1"/>
          <p:nvPr/>
        </p:nvSpPr>
        <p:spPr>
          <a:xfrm>
            <a:off x="827088" y="3933825"/>
            <a:ext cx="7661275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▪Velká nádraží, kde se křižují železniční tratě se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nazývají </a:t>
            </a:r>
            <a:r>
              <a:rPr lang="cs-CZ" sz="2400" dirty="0">
                <a:solidFill>
                  <a:srgbClr val="FF0000"/>
                </a:solidFill>
                <a:latin typeface="+mn-lt"/>
                <a:cs typeface="+mn-cs"/>
              </a:rPr>
              <a:t>železniční uzly. </a:t>
            </a:r>
            <a:endParaRPr lang="cs-CZ" sz="24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8313" y="5805488"/>
            <a:ext cx="8278812" cy="4619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  <a:cs typeface="+mn-cs"/>
              </a:rPr>
              <a:t>Železnice jsou základem dopravy v České republice.</a:t>
            </a:r>
            <a:endParaRPr lang="cs-CZ" sz="24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85185E-6 L 0.64566 -0.00093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3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85185E-6 L 0.6559 -0.00694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8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 animBg="1"/>
      <p:bldP spid="17" grpId="0" animBg="1"/>
      <p:bldP spid="22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22B2C9-4F58-4EB7-8120-55705835744A}" type="slidenum">
              <a:rPr lang="cs-CZ"/>
              <a:pPr>
                <a:defRPr/>
              </a:pPr>
              <a:t>5</a:t>
            </a:fld>
            <a:endParaRPr lang="cs-CZ"/>
          </a:p>
        </p:txBody>
      </p:sp>
      <p:sp>
        <p:nvSpPr>
          <p:cNvPr id="18434" name="TextovéPole 6"/>
          <p:cNvSpPr txBox="1">
            <a:spLocks noChangeArrowheads="1"/>
          </p:cNvSpPr>
          <p:nvPr/>
        </p:nvSpPr>
        <p:spPr bwMode="auto">
          <a:xfrm>
            <a:off x="6156325" y="4221163"/>
            <a:ext cx="3317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2</a:t>
            </a:r>
          </a:p>
        </p:txBody>
      </p:sp>
      <p:sp>
        <p:nvSpPr>
          <p:cNvPr id="18435" name="TextovéPole 8"/>
          <p:cNvSpPr txBox="1">
            <a:spLocks noChangeArrowheads="1"/>
          </p:cNvSpPr>
          <p:nvPr/>
        </p:nvSpPr>
        <p:spPr bwMode="auto">
          <a:xfrm>
            <a:off x="3203575" y="4652963"/>
            <a:ext cx="3317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3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692275" y="476250"/>
            <a:ext cx="2555875" cy="5238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Tak šel čas …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18437" name="TextovéPole 10"/>
          <p:cNvSpPr txBox="1">
            <a:spLocks noChangeArrowheads="1"/>
          </p:cNvSpPr>
          <p:nvPr/>
        </p:nvSpPr>
        <p:spPr bwMode="auto">
          <a:xfrm>
            <a:off x="539750" y="2852738"/>
            <a:ext cx="3317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1</a:t>
            </a:r>
          </a:p>
        </p:txBody>
      </p: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323850" y="1196975"/>
            <a:ext cx="8435975" cy="2028825"/>
            <a:chOff x="323528" y="1196752"/>
            <a:chExt cx="8436376" cy="2028671"/>
          </a:xfrm>
        </p:grpSpPr>
        <p:pic>
          <p:nvPicPr>
            <p:cNvPr id="18447" name="Picture 6" descr="File:Konka Baku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23528" y="1196752"/>
              <a:ext cx="2664296" cy="20286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8" name="TextovéPole 11"/>
            <p:cNvSpPr txBox="1">
              <a:spLocks noChangeArrowheads="1"/>
            </p:cNvSpPr>
            <p:nvPr/>
          </p:nvSpPr>
          <p:spPr bwMode="auto">
            <a:xfrm>
              <a:off x="2987824" y="1196752"/>
              <a:ext cx="518533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solidFill>
                    <a:srgbClr val="FF0000"/>
                  </a:solidFill>
                  <a:latin typeface="Verdana" pitchFamily="34" charset="0"/>
                </a:rPr>
                <a:t>Koněspřežná železnice –“koňka</a:t>
              </a:r>
              <a:r>
                <a:rPr lang="cs-CZ" sz="2400">
                  <a:latin typeface="Verdana" pitchFamily="34" charset="0"/>
                </a:rPr>
                <a:t>“</a:t>
              </a:r>
            </a:p>
          </p:txBody>
        </p:sp>
        <p:sp>
          <p:nvSpPr>
            <p:cNvPr id="18449" name="TextovéPole 12"/>
            <p:cNvSpPr txBox="1">
              <a:spLocks noChangeArrowheads="1"/>
            </p:cNvSpPr>
            <p:nvPr/>
          </p:nvSpPr>
          <p:spPr bwMode="auto">
            <a:xfrm>
              <a:off x="2987824" y="1844824"/>
              <a:ext cx="5217197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Verdana" pitchFamily="34" charset="0"/>
                </a:rPr>
                <a:t>Nejrychlejší dopravní prostředek</a:t>
              </a:r>
            </a:p>
            <a:p>
              <a:r>
                <a:rPr lang="cs-CZ" sz="2400">
                  <a:latin typeface="Verdana" pitchFamily="34" charset="0"/>
                </a:rPr>
                <a:t>před parní lokomotivou</a:t>
              </a:r>
            </a:p>
          </p:txBody>
        </p:sp>
        <p:sp>
          <p:nvSpPr>
            <p:cNvPr id="14" name="Zahnutá šipka doleva 13"/>
            <p:cNvSpPr/>
            <p:nvPr/>
          </p:nvSpPr>
          <p:spPr>
            <a:xfrm>
              <a:off x="8028032" y="1341204"/>
              <a:ext cx="731872" cy="1215933"/>
            </a:xfrm>
            <a:prstGeom prst="curvedLeftArrow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0" name="Skupina 19"/>
          <p:cNvGrpSpPr>
            <a:grpSpLocks/>
          </p:cNvGrpSpPr>
          <p:nvPr/>
        </p:nvGrpSpPr>
        <p:grpSpPr bwMode="auto">
          <a:xfrm>
            <a:off x="539750" y="2636838"/>
            <a:ext cx="8267700" cy="2043112"/>
            <a:chOff x="539552" y="2636912"/>
            <a:chExt cx="8268072" cy="2042592"/>
          </a:xfrm>
        </p:grpSpPr>
        <p:pic>
          <p:nvPicPr>
            <p:cNvPr id="18443" name="Picture 4" descr="File:Lu&amp;zcaron;ná u Rakovníka, nádra&amp;zcaron;í, parní lokomotiva pozadu III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084168" y="2636912"/>
              <a:ext cx="2723456" cy="20425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4" name="TextovéPole 14"/>
            <p:cNvSpPr txBox="1">
              <a:spLocks noChangeArrowheads="1"/>
            </p:cNvSpPr>
            <p:nvPr/>
          </p:nvSpPr>
          <p:spPr bwMode="auto">
            <a:xfrm>
              <a:off x="3131840" y="3068960"/>
              <a:ext cx="276338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solidFill>
                    <a:srgbClr val="FF0000"/>
                  </a:solidFill>
                  <a:latin typeface="Verdana" pitchFamily="34" charset="0"/>
                </a:rPr>
                <a:t>Parní lokomotiva</a:t>
              </a:r>
            </a:p>
          </p:txBody>
        </p:sp>
        <p:sp>
          <p:nvSpPr>
            <p:cNvPr id="18445" name="TextovéPole 15"/>
            <p:cNvSpPr txBox="1">
              <a:spLocks noChangeArrowheads="1"/>
            </p:cNvSpPr>
            <p:nvPr/>
          </p:nvSpPr>
          <p:spPr bwMode="auto">
            <a:xfrm>
              <a:off x="1259632" y="3429000"/>
              <a:ext cx="5084084" cy="12003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Verdana" pitchFamily="34" charset="0"/>
                </a:rPr>
                <a:t>Pára z vroucí vody pohybovala </a:t>
              </a:r>
            </a:p>
            <a:p>
              <a:r>
                <a:rPr lang="cs-CZ" sz="2400">
                  <a:latin typeface="Verdana" pitchFamily="34" charset="0"/>
                </a:rPr>
                <a:t>písty, které uváděly do pohybu </a:t>
              </a:r>
            </a:p>
            <a:p>
              <a:r>
                <a:rPr lang="cs-CZ" sz="2400">
                  <a:latin typeface="Verdana" pitchFamily="34" charset="0"/>
                </a:rPr>
                <a:t>kola.</a:t>
              </a:r>
            </a:p>
          </p:txBody>
        </p:sp>
        <p:sp>
          <p:nvSpPr>
            <p:cNvPr id="17" name="Zahnutá šipka doprava 16"/>
            <p:cNvSpPr/>
            <p:nvPr/>
          </p:nvSpPr>
          <p:spPr>
            <a:xfrm>
              <a:off x="539552" y="3357454"/>
              <a:ext cx="731871" cy="1215716"/>
            </a:xfrm>
            <a:prstGeom prst="curvedRightArrow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1" name="Skupina 20"/>
          <p:cNvGrpSpPr>
            <a:grpSpLocks/>
          </p:cNvGrpSpPr>
          <p:nvPr/>
        </p:nvGrpSpPr>
        <p:grpSpPr bwMode="auto">
          <a:xfrm>
            <a:off x="323850" y="4652963"/>
            <a:ext cx="8389938" cy="1822450"/>
            <a:chOff x="323528" y="4653136"/>
            <a:chExt cx="8390681" cy="1822703"/>
          </a:xfrm>
        </p:grpSpPr>
        <p:pic>
          <p:nvPicPr>
            <p:cNvPr id="18441" name="Picture 8" descr="File:Elektrická lokomotiva 151.014-8 - Pardubice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23528" y="4653136"/>
              <a:ext cx="3240360" cy="18227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2" name="TextovéPole 17"/>
            <p:cNvSpPr txBox="1">
              <a:spLocks noChangeArrowheads="1"/>
            </p:cNvSpPr>
            <p:nvPr/>
          </p:nvSpPr>
          <p:spPr bwMode="auto">
            <a:xfrm>
              <a:off x="3563888" y="5301208"/>
              <a:ext cx="515032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solidFill>
                    <a:srgbClr val="FF0000"/>
                  </a:solidFill>
                  <a:latin typeface="Verdana" pitchFamily="34" charset="0"/>
                </a:rPr>
                <a:t>Motorové, elektrické lokomotivy</a:t>
              </a:r>
            </a:p>
          </p:txBody>
        </p:sp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F73B01-DF86-4DCA-A0EF-48DFA3C55689}" type="slidenum">
              <a:rPr lang="cs-CZ"/>
              <a:pPr>
                <a:defRPr/>
              </a:pPr>
              <a:t>6</a:t>
            </a:fld>
            <a:endParaRPr lang="cs-CZ"/>
          </a:p>
        </p:txBody>
      </p:sp>
      <p:pic>
        <p:nvPicPr>
          <p:cNvPr id="19458" name="Picture 2" descr="C:\Users\baudyš\AppData\Local\Microsoft\Windows\Temporary Internet Files\Content.IE5\MDL4DZMN\MC90041137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8825" y="1484313"/>
            <a:ext cx="3138488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4" descr="Silnice, Znamení, Dopravní Zna&amp;ccaron;ka, Silni&amp;ccaron;ní Znamen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8263" y="2781300"/>
            <a:ext cx="3127375" cy="275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ovéPole 4"/>
          <p:cNvSpPr txBox="1">
            <a:spLocks noChangeArrowheads="1"/>
          </p:cNvSpPr>
          <p:nvPr/>
        </p:nvSpPr>
        <p:spPr bwMode="auto">
          <a:xfrm>
            <a:off x="8243888" y="5157788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6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635375" y="2276475"/>
            <a:ext cx="4770438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Železniční přejezd bez závory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492500" y="1557338"/>
            <a:ext cx="4956175" cy="460375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Železniční přejezd se závorami</a:t>
            </a:r>
          </a:p>
        </p:txBody>
      </p:sp>
      <p:sp>
        <p:nvSpPr>
          <p:cNvPr id="19463" name="TextovéPole 7"/>
          <p:cNvSpPr txBox="1">
            <a:spLocks noChangeArrowheads="1"/>
          </p:cNvSpPr>
          <p:nvPr/>
        </p:nvSpPr>
        <p:spPr bwMode="auto">
          <a:xfrm>
            <a:off x="1979613" y="549275"/>
            <a:ext cx="55054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Uměli byste správně přiřadit?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13 0.01896 C 0.05209 0.02035 0.05105 0.02197 0.04983 0.02336 C 0.04775 0.02544 0.04341 0.02937 0.04341 0.0296 C 0.04271 0.03076 0.04219 0.03261 0.04115 0.03377 C 0.04028 0.03493 0.03872 0.03516 0.03785 0.03654 C 0.03716 0.0377 0.0375 0.03978 0.03681 0.04094 C 0.03438 0.0451 0.03056 0.04765 0.02795 0.05274 C 0.02674 0.05759 0.0224 0.06592 0.0224 0.06615 C 0.0191 0.08443 0.01841 0.10918 0.01042 0.12583 C 0.00938 0.13139 0.00712 0.13532 0.00591 0.14064 C 0.00295 0.15429 -0.00121 0.16747 -0.00607 0.18019 C -0.0092 0.18852 -0.01059 0.18783 -0.01389 0.19477 C -0.01805 0.20333 -0.02309 0.21697 -0.02916 0.22253 C -0.03437 0.23247 -0.03107 0.23016 -0.03698 0.2327 C -0.04045 0.23988 -0.04531 0.24335 -0.05121 0.24589 C -0.0592 0.25399 -0.06093 0.25214 -0.07309 0.25329 C -0.08246 0.25561 -0.10173 0.25769 -0.10173 0.25792 C -0.10868 0.26069 -0.10191 0.25815 -0.11389 0.26069 C -0.11753 0.26162 -0.12482 0.26347 -0.12482 0.2637 C -0.13107 0.26787 -0.13802 0.26787 -0.14461 0.27087 C -0.15277 0.27457 -0.16059 0.2792 -0.16875 0.28267 C -0.16996 0.28313 -0.18038 0.28637 -0.18298 0.28706 C -0.18455 0.28753 -0.1875 0.28845 -0.1875 0.28868 C -0.19409 0.29516 -0.20139 0.29447 -0.20937 0.29724 C -0.23923 0.30765 -0.25573 0.31066 -0.28854 0.31182 C -0.30694 0.31251 -0.32517 0.31297 -0.34357 0.31344 C -0.35955 0.31205 -0.36389 0.3095 -0.3776 0.30603 C -0.38507 0.30094 -0.3927 0.29771 -0.40069 0.29424 C -0.40399 0.29285 -0.40729 0.29123 -0.41059 0.28984 C -0.41284 0.28892 -0.41718 0.28706 -0.41718 0.2873 C -0.41823 0.28614 -0.41961 0.28545 -0.42048 0.28406 C -0.42222 0.28151 -0.42482 0.27527 -0.42482 0.2755 C -0.42517 0.27272 -0.42604 0.27041 -0.42586 0.26787 C -0.425 0.25861 -0.4151 0.25815 -0.41059 0.25468 " pathEditMode="relative" rAng="0" ptsTypes="fffffffffff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00" y="1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851 0.03978 C -0.16684 0.04094 -0.16996 0.04002 -0.17604 0.04557 C -0.17812 0.05413 -0.17569 0.0458 -0.18038 0.05575 C -0.18264 0.06083 -0.18351 0.06569 -0.18594 0.07055 C -0.18958 0.08443 -0.19097 0.099 -0.19479 0.11288 C -0.19722 0.13347 -0.19548 0.12491 -0.19913 0.13925 C -0.20104 0.15776 -0.20434 0.17811 -0.19687 0.195 C -0.19427 0.21698 -0.1783 0.23317 -0.17048 0.25191 C -0.16719 0.25977 -0.16406 0.26764 -0.16059 0.2755 C -0.15885 0.27943 -0.15521 0.28707 -0.15521 0.28707 C -0.15382 0.29377 -0.15156 0.29979 -0.14965 0.30627 C -0.1493 0.31043 -0.14739 0.3257 -0.14965 0.33102 C -0.15295 0.33888 -0.16198 0.34883 -0.1684 0.35299 C -0.17396 0.36479 -0.18385 0.36988 -0.19253 0.37636 C -0.19392 0.37751 -0.19566 0.37798 -0.19687 0.37936 C -0.19965 0.38237 -0.20451 0.38954 -0.20451 0.38954 C -0.20764 0.40064 -0.20312 0.38746 -0.20903 0.39694 C -0.21007 0.39856 -0.21024 0.40088 -0.21111 0.40273 C -0.21545 0.41082 -0.22014 0.41915 -0.22552 0.42632 C -0.22743 0.4365 -0.225 0.42817 -0.22986 0.4365 C -0.23142 0.43928 -0.2342 0.44529 -0.2342 0.44529 C -0.2375 0.46079 -0.23264 0.4402 -0.23871 0.45709 C -0.24201 0.46588 -0.2441 0.47698 -0.24635 0.48623 C -0.24601 0.49896 -0.24687 0.51191 -0.24531 0.5244 C -0.24462 0.53065 -0.23194 0.5473 -0.22882 0.55077 C -0.20972 0.57159 -0.19427 0.58177 -0.17274 0.59472 C -0.14982 0.60837 -0.16128 0.60374 -0.14531 0.6093 C -0.1342 0.61809 -0.12101 0.62086 -0.10903 0.62688 C -0.08976 0.63659 -0.06996 0.64585 -0.04965 0.65024 C -0.02726 0.66574 0.00434 0.66343 0.0283 0.66643 C 0.03889 0.66597 0.04965 0.66574 0.06024 0.66481 C 0.06667 0.66435 0.06545 0.66504 0.06684 0.6588 C 0.06719 0.65556 0.06702 0.65209 0.06788 0.64885 C 0.0684 0.647 0.07014 0.64608 0.07118 0.64446 C 0.07396 0.63983 0.07743 0.6322 0.07899 0.62688 C 0.08195 0.61716 0.08351 0.60745 0.08559 0.5975 C 0.0842 0.58293 0.08663 0.58108 0.08229 0.58732 " pathEditMode="relative" ptsTypes="ffffffffffffffffff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468313" y="2636838"/>
            <a:ext cx="8134350" cy="83185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▪Dnes je to nejrychlejší, nejdostupnější, </a:t>
            </a:r>
            <a:r>
              <a:rPr lang="cs-CZ" sz="2400" dirty="0" err="1">
                <a:latin typeface="+mn-lt"/>
                <a:cs typeface="+mn-cs"/>
              </a:rPr>
              <a:t>nejrozšíře</a:t>
            </a:r>
            <a:r>
              <a:rPr lang="cs-CZ" sz="2400" dirty="0">
                <a:latin typeface="+mn-lt"/>
                <a:cs typeface="+mn-cs"/>
              </a:rPr>
              <a:t>-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  <a:r>
              <a:rPr lang="cs-CZ" sz="2400" dirty="0" err="1">
                <a:latin typeface="+mn-lt"/>
                <a:cs typeface="+mn-cs"/>
              </a:rPr>
              <a:t>nější</a:t>
            </a:r>
            <a:r>
              <a:rPr lang="cs-CZ" sz="2400" dirty="0">
                <a:latin typeface="+mn-lt"/>
                <a:cs typeface="+mn-cs"/>
              </a:rPr>
              <a:t>  způsob přepravy osob i nákladů.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81C7BF-FB22-4592-B1A2-3069F2BC1DE9}" type="slidenum">
              <a:rPr lang="cs-CZ"/>
              <a:pPr>
                <a:defRPr/>
              </a:pPr>
              <a:t>7</a:t>
            </a:fld>
            <a:endParaRPr lang="cs-CZ"/>
          </a:p>
        </p:txBody>
      </p:sp>
      <p:sp>
        <p:nvSpPr>
          <p:cNvPr id="5" name="Šestiúhelník 4"/>
          <p:cNvSpPr/>
          <p:nvPr/>
        </p:nvSpPr>
        <p:spPr>
          <a:xfrm>
            <a:off x="395288" y="333375"/>
            <a:ext cx="3600450" cy="2087563"/>
          </a:xfrm>
          <a:prstGeom prst="hexagon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Automobilová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doprava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7538" y="1052513"/>
            <a:ext cx="2479675" cy="461962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▪Rychlý rozvoj.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20485" name="TextovéPole 17"/>
          <p:cNvSpPr txBox="1">
            <a:spLocks noChangeArrowheads="1"/>
          </p:cNvSpPr>
          <p:nvPr/>
        </p:nvSpPr>
        <p:spPr bwMode="auto">
          <a:xfrm>
            <a:off x="1187450" y="5661025"/>
            <a:ext cx="3317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4</a:t>
            </a:r>
          </a:p>
        </p:txBody>
      </p: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395288" y="3789363"/>
            <a:ext cx="8353425" cy="2520950"/>
            <a:chOff x="395536" y="3789040"/>
            <a:chExt cx="8352928" cy="2521336"/>
          </a:xfrm>
        </p:grpSpPr>
        <p:pic>
          <p:nvPicPr>
            <p:cNvPr id="20491" name="Picture 8" descr="File:Motorway CZ.sv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95536" y="4653136"/>
              <a:ext cx="1103748" cy="1657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" name="TextovéPole 18"/>
            <p:cNvSpPr txBox="1"/>
            <p:nvPr/>
          </p:nvSpPr>
          <p:spPr>
            <a:xfrm>
              <a:off x="1619425" y="3789040"/>
              <a:ext cx="6717900" cy="1570277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dirty="0">
                  <a:latin typeface="+mn-lt"/>
                  <a:cs typeface="+mn-cs"/>
                </a:rPr>
                <a:t>▪Nejvýznamnější silnice, po nichž se jezdí </a:t>
              </a:r>
            </a:p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dirty="0">
                  <a:latin typeface="+mn-lt"/>
                  <a:cs typeface="+mn-cs"/>
                </a:rPr>
                <a:t> nejrychleji, </a:t>
              </a:r>
            </a:p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dirty="0">
                  <a:latin typeface="+mn-lt"/>
                  <a:cs typeface="+mn-cs"/>
                </a:rPr>
                <a:t> nazýváme </a:t>
              </a:r>
            </a:p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dirty="0">
                  <a:latin typeface="+mn-lt"/>
                  <a:cs typeface="+mn-cs"/>
                </a:rPr>
                <a:t> dálnice.</a:t>
              </a:r>
              <a:endParaRPr lang="cs-CZ" sz="2400" dirty="0">
                <a:latin typeface="+mn-lt"/>
                <a:cs typeface="+mn-cs"/>
              </a:endParaRPr>
            </a:p>
          </p:txBody>
        </p:sp>
        <p:pic>
          <p:nvPicPr>
            <p:cNvPr id="20493" name="Picture 10" descr="File:Route E39 in Denmark (Hjoerring) ubt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563888" y="4365104"/>
              <a:ext cx="5184576" cy="1944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0487" name="TextovéPole 20"/>
          <p:cNvSpPr txBox="1">
            <a:spLocks noChangeArrowheads="1"/>
          </p:cNvSpPr>
          <p:nvPr/>
        </p:nvSpPr>
        <p:spPr bwMode="auto">
          <a:xfrm>
            <a:off x="8316913" y="4581525"/>
            <a:ext cx="331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5</a:t>
            </a:r>
          </a:p>
        </p:txBody>
      </p:sp>
      <p:pic>
        <p:nvPicPr>
          <p:cNvPr id="20488" name="Picture 1" descr="C:\Users\baudyš\AppData\Local\Microsoft\Windows\Temporary Internet Files\Content.IE5\TCCF7NND\MC900382591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35825" y="333375"/>
            <a:ext cx="1689100" cy="1687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3779838" y="404813"/>
            <a:ext cx="3841750" cy="461962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▪Vznik kolem 19.století.</a:t>
            </a:r>
            <a:endParaRPr lang="cs-CZ" sz="2400" dirty="0">
              <a:latin typeface="+mn-lt"/>
              <a:cs typeface="+mn-cs"/>
            </a:endParaRPr>
          </a:p>
        </p:txBody>
      </p:sp>
      <p:pic>
        <p:nvPicPr>
          <p:cNvPr id="20483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532813" y="1557338"/>
            <a:ext cx="1830387" cy="114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7037E-7 L -0.70642 -0.0104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300" y="-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C7DE2D-339D-4C23-A267-4C591F89FBBB}" type="slidenum">
              <a:rPr lang="cs-CZ"/>
              <a:pPr>
                <a:defRPr/>
              </a:pPr>
              <a:t>8</a:t>
            </a:fld>
            <a:endParaRPr lang="cs-CZ"/>
          </a:p>
        </p:txBody>
      </p:sp>
      <p:pic>
        <p:nvPicPr>
          <p:cNvPr id="21506" name="Picture 2" descr="C:\Users\baudyš\AppData\Local\Microsoft\Windows\Temporary Internet Files\Content.IE5\MDL4DZMN\MM90018924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1052513"/>
            <a:ext cx="1568450" cy="1585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6" descr="C:\Users\baudyš\AppData\Local\Microsoft\Windows\Temporary Internet Files\Content.IE5\TCCF7NND\MC90041141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35375" y="1268413"/>
            <a:ext cx="1330325" cy="1509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2" descr="Dopravní Zna&amp;ccaron;ka, Štít, Provoz, Silnice, Ulice Podepsa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51500" y="1052513"/>
            <a:ext cx="1944688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TextovéPole 6"/>
          <p:cNvSpPr txBox="1">
            <a:spLocks noChangeArrowheads="1"/>
          </p:cNvSpPr>
          <p:nvPr/>
        </p:nvSpPr>
        <p:spPr bwMode="auto">
          <a:xfrm>
            <a:off x="6227763" y="981075"/>
            <a:ext cx="331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7</a:t>
            </a:r>
          </a:p>
        </p:txBody>
      </p:sp>
      <p:pic>
        <p:nvPicPr>
          <p:cNvPr id="21510" name="Picture 4" descr="Jízdní Kola, Cyklova&amp;ccaron;, Dopravní Zna&amp;ccaron;ka, Znamení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9750" y="2827338"/>
            <a:ext cx="2376488" cy="209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8"/>
          <p:cNvSpPr txBox="1">
            <a:spLocks noChangeArrowheads="1"/>
          </p:cNvSpPr>
          <p:nvPr/>
        </p:nvSpPr>
        <p:spPr bwMode="auto">
          <a:xfrm>
            <a:off x="1979613" y="2852738"/>
            <a:ext cx="479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13</a:t>
            </a:r>
          </a:p>
        </p:txBody>
      </p:sp>
      <p:pic>
        <p:nvPicPr>
          <p:cNvPr id="21512" name="Picture 6" descr="Dát P&amp;rcaron;ednost V Jízd&amp;ecaron;, Znamení, Silni&amp;ccaron;ní Znamení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63938" y="3068638"/>
            <a:ext cx="2230437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3" name="TextovéPole 10"/>
          <p:cNvSpPr txBox="1">
            <a:spLocks noChangeArrowheads="1"/>
          </p:cNvSpPr>
          <p:nvPr/>
        </p:nvSpPr>
        <p:spPr bwMode="auto">
          <a:xfrm>
            <a:off x="5364163" y="4005263"/>
            <a:ext cx="479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14</a:t>
            </a:r>
          </a:p>
        </p:txBody>
      </p:sp>
      <p:pic>
        <p:nvPicPr>
          <p:cNvPr id="21514" name="Picture 8" descr="Bez &amp;Rcaron;ízení, Zakázáno, Není Povoleno, Silni&amp;ccaron;ní Znamení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59563" y="2781300"/>
            <a:ext cx="1873250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5" name="TextovéPole 12"/>
          <p:cNvSpPr txBox="1">
            <a:spLocks noChangeArrowheads="1"/>
          </p:cNvSpPr>
          <p:nvPr/>
        </p:nvSpPr>
        <p:spPr bwMode="auto">
          <a:xfrm>
            <a:off x="8027988" y="2636838"/>
            <a:ext cx="479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15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1188" y="5589588"/>
            <a:ext cx="22082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Hlavní silnice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9900" y="6051550"/>
            <a:ext cx="3309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Dej přednost v jízdě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47700" y="5127625"/>
            <a:ext cx="2238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Zákaz vjezdu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756400" y="4959350"/>
            <a:ext cx="17764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Parkoviště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534025" y="5189538"/>
            <a:ext cx="10175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Stop!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284663" y="6021388"/>
            <a:ext cx="4089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Pozor, stezka pro cyklisty</a:t>
            </a:r>
          </a:p>
        </p:txBody>
      </p:sp>
      <p:sp>
        <p:nvSpPr>
          <p:cNvPr id="21522" name="TextovéPole 18"/>
          <p:cNvSpPr txBox="1">
            <a:spLocks noChangeArrowheads="1"/>
          </p:cNvSpPr>
          <p:nvPr/>
        </p:nvSpPr>
        <p:spPr bwMode="auto">
          <a:xfrm>
            <a:off x="2916238" y="404813"/>
            <a:ext cx="3000375" cy="5222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Poznáš značky?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81481E-6 L -0.48368 -0.6467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" y="-3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6296E-6 L -0.29653 -0.3511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" y="-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1.11111E-6 L 0.56458 -0.6951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2" y="-3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22222E-6 L 0.22049 -0.4055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" y="-2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0.03981 L -0.49896 -0.1303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" y="-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0 L 0.64531 -0.0923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3" y="-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0" grpId="0"/>
      <p:bldP spid="12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A66D71-3852-4041-9BD0-6044EE128C3A}" type="slidenum">
              <a:rPr lang="cs-CZ"/>
              <a:pPr>
                <a:defRPr/>
              </a:pPr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132138" y="692150"/>
            <a:ext cx="3568700" cy="585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Letecká doprava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500563" y="1412875"/>
            <a:ext cx="4229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▪Převažuje přeprava osob.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2205038"/>
            <a:ext cx="6673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▪Využití především pro mezinárodní cesty.</a:t>
            </a:r>
          </a:p>
        </p:txBody>
      </p: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395288" y="2852738"/>
            <a:ext cx="8616950" cy="1143000"/>
            <a:chOff x="395536" y="2852936"/>
            <a:chExt cx="8617250" cy="1142227"/>
          </a:xfrm>
        </p:grpSpPr>
        <p:sp>
          <p:nvSpPr>
            <p:cNvPr id="22544" name="TextovéPole 5"/>
            <p:cNvSpPr txBox="1">
              <a:spLocks noChangeArrowheads="1"/>
            </p:cNvSpPr>
            <p:nvPr/>
          </p:nvSpPr>
          <p:spPr bwMode="auto">
            <a:xfrm>
              <a:off x="1619672" y="2852936"/>
              <a:ext cx="7393114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Verdana" pitchFamily="34" charset="0"/>
                </a:rPr>
                <a:t>▪Největší letiště Praha – Letiště Václava Havla </a:t>
              </a:r>
            </a:p>
            <a:p>
              <a:r>
                <a:rPr lang="cs-CZ" sz="2400">
                  <a:latin typeface="Verdana" pitchFamily="34" charset="0"/>
                </a:rPr>
                <a:t>(dříve Ruzyně).</a:t>
              </a:r>
            </a:p>
          </p:txBody>
        </p:sp>
        <p:pic>
          <p:nvPicPr>
            <p:cNvPr id="22545" name="Picture 6" descr="Nízko Letící Letadla, Dopravní Zna&amp;ccaron;ka, Znamení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95536" y="2852936"/>
              <a:ext cx="1296144" cy="11422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684213" y="4005263"/>
            <a:ext cx="7275512" cy="2852737"/>
            <a:chOff x="683568" y="4005064"/>
            <a:chExt cx="7276256" cy="2852936"/>
          </a:xfrm>
        </p:grpSpPr>
        <p:sp>
          <p:nvSpPr>
            <p:cNvPr id="22537" name="TextovéPole 6"/>
            <p:cNvSpPr txBox="1">
              <a:spLocks noChangeArrowheads="1"/>
            </p:cNvSpPr>
            <p:nvPr/>
          </p:nvSpPr>
          <p:spPr bwMode="auto">
            <a:xfrm>
              <a:off x="2555776" y="4005064"/>
              <a:ext cx="508767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Verdana" pitchFamily="34" charset="0"/>
                </a:rPr>
                <a:t>▪Nejrychlejší možnost přepravy.</a:t>
              </a:r>
            </a:p>
          </p:txBody>
        </p:sp>
        <p:pic>
          <p:nvPicPr>
            <p:cNvPr id="22538" name="Picture 2" descr="C:\Users\baudyš\AppData\Local\Microsoft\Windows\Temporary Internet Files\Content.IE5\OFZNDV5K\MC900320940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83568" y="5085184"/>
              <a:ext cx="2292261" cy="10298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2539" name="Picture 3" descr="C:\Users\baudyš\AppData\Local\Microsoft\Windows\Temporary Internet Files\Content.IE5\MDL4DZMN\MC900440389[1].pn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923928" y="4553744"/>
              <a:ext cx="2304256" cy="23042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2540" name="Picture 4" descr="C:\Users\baudyš\AppData\Local\Microsoft\Windows\Temporary Internet Files\Content.IE5\OFZNDV5K\MC900433902[1].pn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6588224" y="4797152"/>
              <a:ext cx="1371600" cy="1371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1" name="TextovéPole 11"/>
            <p:cNvSpPr txBox="1">
              <a:spLocks noChangeArrowheads="1"/>
            </p:cNvSpPr>
            <p:nvPr/>
          </p:nvSpPr>
          <p:spPr bwMode="auto">
            <a:xfrm>
              <a:off x="1187624" y="4581128"/>
              <a:ext cx="106631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Verdana" pitchFamily="34" charset="0"/>
                </a:rPr>
                <a:t>vrtulník</a:t>
              </a:r>
            </a:p>
          </p:txBody>
        </p:sp>
        <p:sp>
          <p:nvSpPr>
            <p:cNvPr id="22542" name="TextovéPole 12"/>
            <p:cNvSpPr txBox="1">
              <a:spLocks noChangeArrowheads="1"/>
            </p:cNvSpPr>
            <p:nvPr/>
          </p:nvSpPr>
          <p:spPr bwMode="auto">
            <a:xfrm>
              <a:off x="4067944" y="4941168"/>
              <a:ext cx="96372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Verdana" pitchFamily="34" charset="0"/>
                </a:rPr>
                <a:t>letadlo</a:t>
              </a:r>
            </a:p>
          </p:txBody>
        </p:sp>
        <p:sp>
          <p:nvSpPr>
            <p:cNvPr id="22543" name="TextovéPole 13"/>
            <p:cNvSpPr txBox="1">
              <a:spLocks noChangeArrowheads="1"/>
            </p:cNvSpPr>
            <p:nvPr/>
          </p:nvSpPr>
          <p:spPr bwMode="auto">
            <a:xfrm>
              <a:off x="7092280" y="4581128"/>
              <a:ext cx="816249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Verdana" pitchFamily="34" charset="0"/>
                </a:rPr>
                <a:t>balon</a:t>
              </a:r>
            </a:p>
          </p:txBody>
        </p:sp>
      </p:grpSp>
      <p:pic>
        <p:nvPicPr>
          <p:cNvPr id="22535" name="Picture 12" descr="C:\Users\baudyš\AppData\Local\Microsoft\Windows\Temporary Internet Files\Content.IE5\TCCF7NND\MM900234728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116013" y="404813"/>
            <a:ext cx="1741487" cy="175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Volný tvar 20"/>
          <p:cNvSpPr/>
          <p:nvPr/>
        </p:nvSpPr>
        <p:spPr>
          <a:xfrm>
            <a:off x="2700338" y="1268413"/>
            <a:ext cx="503237" cy="406400"/>
          </a:xfrm>
          <a:custGeom>
            <a:avLst/>
            <a:gdLst>
              <a:gd name="connsiteX0" fmla="*/ 419492 w 419492"/>
              <a:gd name="connsiteY0" fmla="*/ 0 h 345650"/>
              <a:gd name="connsiteX1" fmla="*/ 51847 w 419492"/>
              <a:gd name="connsiteY1" fmla="*/ 301658 h 345650"/>
              <a:gd name="connsiteX2" fmla="*/ 108408 w 419492"/>
              <a:gd name="connsiteY2" fmla="*/ 263951 h 345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9492" h="345650">
                <a:moveTo>
                  <a:pt x="419492" y="0"/>
                </a:moveTo>
                <a:lnTo>
                  <a:pt x="51847" y="301658"/>
                </a:lnTo>
                <a:cubicBezTo>
                  <a:pt x="0" y="345650"/>
                  <a:pt x="54204" y="304800"/>
                  <a:pt x="108408" y="263951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B54552-B987-436D-A024-87F0D26AE283}" type="slidenum">
              <a:rPr lang="cs-CZ"/>
              <a:pPr>
                <a:defRPr/>
              </a:pPr>
              <a:t>10</a:t>
            </a:fld>
            <a:endParaRPr lang="cs-CZ"/>
          </a:p>
        </p:txBody>
      </p:sp>
      <p:pic>
        <p:nvPicPr>
          <p:cNvPr id="25602" name="Picture 2" descr="Vrtulník, Kamery, Fotoaparát, Monitorován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350838"/>
            <a:ext cx="3527425" cy="2646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6588125" y="765175"/>
            <a:ext cx="3317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8</a:t>
            </a:r>
          </a:p>
        </p:txBody>
      </p:sp>
      <p:pic>
        <p:nvPicPr>
          <p:cNvPr id="25604" name="Picture 4" descr="Vzlet Letadla, Air New Zealand, Airbus, A32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79838" y="3141663"/>
            <a:ext cx="5011737" cy="326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7" name="TextovéPole 5"/>
          <p:cNvSpPr txBox="1">
            <a:spLocks noChangeArrowheads="1"/>
          </p:cNvSpPr>
          <p:nvPr/>
        </p:nvSpPr>
        <p:spPr bwMode="auto">
          <a:xfrm>
            <a:off x="8243888" y="3573463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9</a:t>
            </a:r>
          </a:p>
        </p:txBody>
      </p:sp>
      <p:pic>
        <p:nvPicPr>
          <p:cNvPr id="25606" name="Picture 6" descr="Horký Vzduch, Horkovzdušný Balón, Bublina, Jednotk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4213" y="2224088"/>
            <a:ext cx="2951162" cy="429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7"/>
          <p:cNvSpPr txBox="1">
            <a:spLocks noChangeArrowheads="1"/>
          </p:cNvSpPr>
          <p:nvPr/>
        </p:nvSpPr>
        <p:spPr bwMode="auto">
          <a:xfrm>
            <a:off x="2771775" y="6092825"/>
            <a:ext cx="479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10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-461963"/>
            <a:ext cx="1365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vrtulník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916238" y="-461963"/>
            <a:ext cx="1222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letadlo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380288" y="-461963"/>
            <a:ext cx="1028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balon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492500" y="333375"/>
            <a:ext cx="10001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3"/>
                </a:solidFill>
                <a:latin typeface="+mn-lt"/>
                <a:cs typeface="+mn-cs"/>
              </a:rPr>
              <a:t>klikni</a:t>
            </a:r>
            <a:endParaRPr lang="cs-CZ" sz="2400" dirty="0">
              <a:solidFill>
                <a:schemeClr val="accent3"/>
              </a:solidFill>
              <a:latin typeface="+mn-lt"/>
              <a:cs typeface="+mn-cs"/>
            </a:endParaRPr>
          </a:p>
        </p:txBody>
      </p:sp>
      <p:sp>
        <p:nvSpPr>
          <p:cNvPr id="23564" name="TextovéPole 12"/>
          <p:cNvSpPr txBox="1">
            <a:spLocks noChangeArrowheads="1"/>
          </p:cNvSpPr>
          <p:nvPr/>
        </p:nvSpPr>
        <p:spPr bwMode="auto">
          <a:xfrm>
            <a:off x="684213" y="6165850"/>
            <a:ext cx="10001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0070C0"/>
                </a:solidFill>
                <a:latin typeface="Verdana" pitchFamily="34" charset="0"/>
              </a:rPr>
              <a:t>klikni</a:t>
            </a:r>
          </a:p>
        </p:txBody>
      </p:sp>
      <p:sp>
        <p:nvSpPr>
          <p:cNvPr id="23565" name="TextovéPole 13"/>
          <p:cNvSpPr txBox="1">
            <a:spLocks noChangeArrowheads="1"/>
          </p:cNvSpPr>
          <p:nvPr/>
        </p:nvSpPr>
        <p:spPr bwMode="auto">
          <a:xfrm>
            <a:off x="3779838" y="3141663"/>
            <a:ext cx="10001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Verdana" pitchFamily="34" charset="0"/>
              </a:rPr>
              <a:t>klikni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6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2 0.03354 L 0.46094 0.13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00" y="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0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6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702 0.02753 L 0.31893 0.543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00" y="25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0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56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625 0.03794 L -0.74931 0.88781 " pathEditMode="relative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06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49DFCB-8FFC-43E9-A22B-7B7C46817F85}" type="slidenum">
              <a:rPr lang="cs-CZ"/>
              <a:pPr>
                <a:defRPr/>
              </a:pPr>
              <a:t>11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650" y="1989138"/>
            <a:ext cx="7038975" cy="46196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▪Vodní doprava má v ČR dlouholetou tradici.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650" y="2708275"/>
            <a:ext cx="6884988" cy="8318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▪Slouží k převozu lidí a nákladů po řekách,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přehradních nádržích.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650" y="3789363"/>
            <a:ext cx="6888163" cy="8302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▪Splavné řeky pro nákladní lodě jsou pouze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Labe a Vltava.</a:t>
            </a:r>
            <a:endParaRPr lang="cs-CZ" sz="2400" dirty="0">
              <a:latin typeface="+mn-lt"/>
              <a:cs typeface="+mn-cs"/>
            </a:endParaRPr>
          </a:p>
        </p:txBody>
      </p:sp>
      <p:pic>
        <p:nvPicPr>
          <p:cNvPr id="24581" name="Picture 8" descr="C:\Users\baudyš\AppData\Local\Microsoft\Windows\Temporary Internet Files\Content.IE5\4AZ0HYIR\MM900286789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549275"/>
            <a:ext cx="2227263" cy="1252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láček 2"/>
          <p:cNvSpPr/>
          <p:nvPr/>
        </p:nvSpPr>
        <p:spPr>
          <a:xfrm>
            <a:off x="3851275" y="404813"/>
            <a:ext cx="4897438" cy="936625"/>
          </a:xfrm>
          <a:prstGeom prst="cloudCallout">
            <a:avLst>
              <a:gd name="adj1" fmla="val -64727"/>
              <a:gd name="adj2" fmla="val -23098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Vodní doprava</a:t>
            </a:r>
            <a:endParaRPr lang="cs-CZ" sz="3200" dirty="0"/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611188" y="4221163"/>
            <a:ext cx="8137525" cy="2127250"/>
            <a:chOff x="611560" y="4221088"/>
            <a:chExt cx="8136904" cy="2127141"/>
          </a:xfrm>
        </p:grpSpPr>
        <p:sp>
          <p:nvSpPr>
            <p:cNvPr id="15" name="TextovéPole 14"/>
            <p:cNvSpPr txBox="1"/>
            <p:nvPr/>
          </p:nvSpPr>
          <p:spPr>
            <a:xfrm>
              <a:off x="611560" y="5518009"/>
              <a:ext cx="8136904" cy="830220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dirty="0">
                  <a:latin typeface="+mn-lt"/>
                  <a:cs typeface="+mn-cs"/>
                </a:rPr>
                <a:t>▪Nákladní lodě po nich přepravují zboží a suroviny </a:t>
              </a:r>
            </a:p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dirty="0">
                  <a:latin typeface="+mn-lt"/>
                  <a:cs typeface="+mn-cs"/>
                </a:rPr>
                <a:t>až k moři.</a:t>
              </a:r>
              <a:endParaRPr lang="cs-CZ" sz="2400" dirty="0">
                <a:latin typeface="+mn-lt"/>
                <a:cs typeface="+mn-cs"/>
              </a:endParaRPr>
            </a:p>
          </p:txBody>
        </p:sp>
        <p:cxnSp>
          <p:nvCxnSpPr>
            <p:cNvPr id="17" name="Přímá spojovací šipka 16"/>
            <p:cNvCxnSpPr/>
            <p:nvPr/>
          </p:nvCxnSpPr>
          <p:spPr>
            <a:xfrm>
              <a:off x="3995852" y="4221088"/>
              <a:ext cx="1161961" cy="1296921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7A87B3-2CA6-4D06-B8A7-12FDC7D603DE}" type="slidenum">
              <a:rPr lang="cs-CZ"/>
              <a:pPr>
                <a:defRPr/>
              </a:pPr>
              <a:t>12</a:t>
            </a:fld>
            <a:endParaRPr lang="cs-CZ"/>
          </a:p>
        </p:txBody>
      </p:sp>
      <p:sp>
        <p:nvSpPr>
          <p:cNvPr id="25602" name="TextovéPole 4"/>
          <p:cNvSpPr txBox="1">
            <a:spLocks noChangeArrowheads="1"/>
          </p:cNvSpPr>
          <p:nvPr/>
        </p:nvSpPr>
        <p:spPr bwMode="auto">
          <a:xfrm>
            <a:off x="3995738" y="620713"/>
            <a:ext cx="479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11</a:t>
            </a:r>
          </a:p>
        </p:txBody>
      </p:sp>
      <p:pic>
        <p:nvPicPr>
          <p:cNvPr id="25603" name="Picture 6" descr="Lod&amp;ecaron;, Kiel, Voda, Mod&amp;rcaron;ina, Baltské Mo&amp;rcaron;e, Cruis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476250"/>
            <a:ext cx="4824413" cy="361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4" name="TextovéPole 7"/>
          <p:cNvSpPr txBox="1">
            <a:spLocks noChangeArrowheads="1"/>
          </p:cNvSpPr>
          <p:nvPr/>
        </p:nvSpPr>
        <p:spPr bwMode="auto">
          <a:xfrm>
            <a:off x="4716463" y="765175"/>
            <a:ext cx="479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11</a:t>
            </a:r>
          </a:p>
        </p:txBody>
      </p:sp>
      <p:pic>
        <p:nvPicPr>
          <p:cNvPr id="25605" name="Picture 8" descr="Lemonia, Frachtschiff, Nákladní Lo&amp;dcaron;, Amsterdam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3122613"/>
            <a:ext cx="4392612" cy="3294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6" name="TextovéPole 9"/>
          <p:cNvSpPr txBox="1">
            <a:spLocks noChangeArrowheads="1"/>
          </p:cNvSpPr>
          <p:nvPr/>
        </p:nvSpPr>
        <p:spPr bwMode="auto">
          <a:xfrm>
            <a:off x="539750" y="3213100"/>
            <a:ext cx="479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12</a:t>
            </a:r>
          </a:p>
        </p:txBody>
      </p:sp>
      <p:sp>
        <p:nvSpPr>
          <p:cNvPr id="25607" name="TextovéPole 10"/>
          <p:cNvSpPr txBox="1">
            <a:spLocks noChangeArrowheads="1"/>
          </p:cNvSpPr>
          <p:nvPr/>
        </p:nvSpPr>
        <p:spPr bwMode="auto">
          <a:xfrm>
            <a:off x="755650" y="1196975"/>
            <a:ext cx="1827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Osobní loď</a:t>
            </a:r>
          </a:p>
        </p:txBody>
      </p:sp>
      <p:sp>
        <p:nvSpPr>
          <p:cNvPr id="25608" name="TextovéPole 11"/>
          <p:cNvSpPr txBox="1">
            <a:spLocks noChangeArrowheads="1"/>
          </p:cNvSpPr>
          <p:nvPr/>
        </p:nvSpPr>
        <p:spPr bwMode="auto">
          <a:xfrm>
            <a:off x="6516688" y="5157788"/>
            <a:ext cx="2105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Nákladní loď</a:t>
            </a:r>
          </a:p>
        </p:txBody>
      </p:sp>
      <p:sp>
        <p:nvSpPr>
          <p:cNvPr id="13" name="Šipka doleva 12"/>
          <p:cNvSpPr/>
          <p:nvPr/>
        </p:nvSpPr>
        <p:spPr>
          <a:xfrm>
            <a:off x="5292725" y="5229225"/>
            <a:ext cx="977900" cy="484188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2627313" y="1196975"/>
            <a:ext cx="979487" cy="484188"/>
          </a:xfrm>
          <a:prstGeom prst="righ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A0D4AA-D8F2-4B73-834D-CF3E227901A4}" type="slidenum">
              <a:rPr lang="cs-CZ"/>
              <a:pPr>
                <a:defRPr/>
              </a:pPr>
              <a:t>13</a:t>
            </a:fld>
            <a:endParaRPr lang="cs-CZ"/>
          </a:p>
        </p:txBody>
      </p:sp>
      <p:pic>
        <p:nvPicPr>
          <p:cNvPr id="26626" name="Picture 2" descr="C:\Users\baudyš\AppData\Local\Microsoft\Windows\Temporary Internet Files\Content.IE5\4AZ0HYIR\MM90039577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19925" y="404813"/>
            <a:ext cx="1609725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aoblený obdélník 3"/>
          <p:cNvSpPr/>
          <p:nvPr/>
        </p:nvSpPr>
        <p:spPr>
          <a:xfrm>
            <a:off x="395288" y="404813"/>
            <a:ext cx="6337300" cy="1058862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Městská hromadná doprava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                                     (MHD)</a:t>
            </a:r>
            <a:endParaRPr lang="cs-CZ" sz="2800" dirty="0"/>
          </a:p>
        </p:txBody>
      </p:sp>
      <p:sp>
        <p:nvSpPr>
          <p:cNvPr id="26628" name="TextovéPole 4"/>
          <p:cNvSpPr txBox="1">
            <a:spLocks noChangeArrowheads="1"/>
          </p:cNvSpPr>
          <p:nvPr/>
        </p:nvSpPr>
        <p:spPr bwMode="auto">
          <a:xfrm>
            <a:off x="323850" y="3789363"/>
            <a:ext cx="8496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Verdana" pitchFamily="34" charset="0"/>
              </a:rPr>
              <a:t>▪S rozvojem a zvětšováním měst narůstá její význam.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8313" y="1628775"/>
            <a:ext cx="7175500" cy="21240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Times New Roman" pitchFamily="18" charset="0"/>
              </a:rPr>
              <a:t> ▪</a:t>
            </a:r>
            <a:r>
              <a:rPr lang="cs-CZ" sz="2400" b="1" dirty="0">
                <a:latin typeface="+mn-lt"/>
                <a:cs typeface="Times New Roman" pitchFamily="18" charset="0"/>
              </a:rPr>
              <a:t>Systém linek osobní veřejné dopravy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Times New Roman" pitchFamily="18" charset="0"/>
              </a:rPr>
              <a:t>  </a:t>
            </a:r>
            <a:r>
              <a:rPr lang="cs-CZ" sz="2400" dirty="0">
                <a:latin typeface="+mn-lt"/>
                <a:cs typeface="Times New Roman" pitchFamily="18" charset="0"/>
              </a:rPr>
              <a:t>určených k zajišťování dopravní obsluhy na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Times New Roman" pitchFamily="18" charset="0"/>
              </a:rPr>
              <a:t>  území  města hromadnými dopravními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Times New Roman" pitchFamily="18" charset="0"/>
              </a:rPr>
              <a:t>  prostředky.</a:t>
            </a:r>
            <a:endParaRPr lang="cs-CZ" sz="2400" dirty="0">
              <a:solidFill>
                <a:schemeClr val="bg1">
                  <a:lumMod val="1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sp>
        <p:nvSpPr>
          <p:cNvPr id="26630" name="TextovéPole 6"/>
          <p:cNvSpPr txBox="1">
            <a:spLocks noChangeArrowheads="1"/>
          </p:cNvSpPr>
          <p:nvPr/>
        </p:nvSpPr>
        <p:spPr bwMode="auto">
          <a:xfrm>
            <a:off x="395288" y="4437063"/>
            <a:ext cx="74644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▪Uskutečňuje se pomocí autobusu, trolejbusu, </a:t>
            </a:r>
          </a:p>
          <a:p>
            <a:r>
              <a:rPr lang="cs-CZ" sz="2400">
                <a:latin typeface="Verdana" pitchFamily="34" charset="0"/>
              </a:rPr>
              <a:t> tramvaje…ve větších městech je to také ještě </a:t>
            </a:r>
          </a:p>
          <a:p>
            <a:r>
              <a:rPr lang="cs-CZ" sz="2400">
                <a:latin typeface="Verdana" pitchFamily="34" charset="0"/>
              </a:rPr>
              <a:t> zpravidla metro.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15E5EA-101B-470A-8344-17975310B099}" type="slidenum">
              <a:rPr lang="cs-CZ"/>
              <a:pPr>
                <a:defRPr/>
              </a:pPr>
              <a:t>14</a:t>
            </a:fld>
            <a:endParaRPr lang="cs-CZ"/>
          </a:p>
        </p:txBody>
      </p:sp>
      <p:pic>
        <p:nvPicPr>
          <p:cNvPr id="27650" name="Picture 2" descr="Trolejbus, Autobus, Provoz, Silnice, Vozidl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549275"/>
            <a:ext cx="4248150" cy="2411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4859338" y="620713"/>
            <a:ext cx="1547812" cy="46196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trolejbus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27652" name="TextovéPole 4"/>
          <p:cNvSpPr txBox="1">
            <a:spLocks noChangeArrowheads="1"/>
          </p:cNvSpPr>
          <p:nvPr/>
        </p:nvSpPr>
        <p:spPr bwMode="auto">
          <a:xfrm>
            <a:off x="827088" y="836613"/>
            <a:ext cx="479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16</a:t>
            </a:r>
          </a:p>
        </p:txBody>
      </p:sp>
      <p:pic>
        <p:nvPicPr>
          <p:cNvPr id="27653" name="Picture 4" descr="Tramvaj, Doprava, Dopravní Prost&amp;rcaron;edky, Architektur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2708275"/>
            <a:ext cx="4319587" cy="324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4" name="TextovéPole 6"/>
          <p:cNvSpPr txBox="1">
            <a:spLocks noChangeArrowheads="1"/>
          </p:cNvSpPr>
          <p:nvPr/>
        </p:nvSpPr>
        <p:spPr bwMode="auto">
          <a:xfrm>
            <a:off x="5148263" y="5805488"/>
            <a:ext cx="479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17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235825" y="1412875"/>
            <a:ext cx="1381125" cy="46196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tramvaj</a:t>
            </a:r>
            <a:endParaRPr lang="cs-CZ" sz="2400" dirty="0">
              <a:latin typeface="+mn-lt"/>
              <a:cs typeface="+mn-cs"/>
            </a:endParaRPr>
          </a:p>
        </p:txBody>
      </p:sp>
      <p:pic>
        <p:nvPicPr>
          <p:cNvPr id="27656" name="Picture 7" descr="C:\Users\baudyš\AppData\Local\Microsoft\Windows\Temporary Internet Files\Content.IE5\MDL4DZMN\MC90038873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8313" y="5148263"/>
            <a:ext cx="2232025" cy="1239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003800" y="1412875"/>
            <a:ext cx="1422400" cy="461963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autobus</a:t>
            </a:r>
          </a:p>
        </p:txBody>
      </p:sp>
      <p:pic>
        <p:nvPicPr>
          <p:cNvPr id="27658" name="Picture 8" descr="C:\Users\baudyš\AppData\Local\Microsoft\Windows\Temporary Internet Files\Content.IE5\OFZNDV5K\MC90028557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63713" y="2924175"/>
            <a:ext cx="2706687" cy="2430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6732588" y="2060575"/>
            <a:ext cx="1323975" cy="461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metro</a:t>
            </a:r>
            <a:endParaRPr lang="cs-CZ" sz="2400" dirty="0">
              <a:latin typeface="+mn-lt"/>
              <a:cs typeface="+mn-cs"/>
            </a:endParaRPr>
          </a:p>
        </p:txBody>
      </p:sp>
      <p:pic>
        <p:nvPicPr>
          <p:cNvPr id="27660" name="Picture 9" descr="C:\Users\baudyš\AppData\Local\Microsoft\Windows\Temporary Internet Files\Content.IE5\MDL4DZMN\MM900254500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43663" y="692150"/>
            <a:ext cx="762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67726 0.17835 " pathEditMode="relative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61948E-6 L -0.2757 0.5979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00" y="29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194 0.03978 L -0.05191 0.56442 " pathEditMode="relative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455 0.04002 L -0.4467 0.00833 " pathEditMode="relative" ptsTypes="AA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1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2988" y="981075"/>
            <a:ext cx="7408862" cy="3449638"/>
          </a:xfrm>
        </p:spPr>
        <p:txBody>
          <a:bodyPr>
            <a:noAutofit/>
          </a:bodyPr>
          <a:lstStyle/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i="1" u="sng" dirty="0" smtClean="0"/>
              <a:t>Použitá literatura: Vlastivěda pro 4. ročník ZŠ (SPN)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i="1" dirty="0" smtClean="0"/>
              <a:t>Vlastivěda pro 4. ročník základní školy, SPN, 2010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200" i="1" u="sng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200" dirty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i="1" u="sng" dirty="0" smtClean="0"/>
              <a:t>Internetové odkazy:</a:t>
            </a:r>
            <a:r>
              <a:rPr lang="cs-CZ" sz="1200" dirty="0" smtClean="0"/>
              <a:t>Obr. 1 ELKHAN JAFAROV. </a:t>
            </a:r>
            <a:r>
              <a:rPr lang="cs-CZ" sz="1200" i="1" dirty="0" err="1" smtClean="0"/>
              <a:t>Wikimedia.org</a:t>
            </a:r>
            <a:r>
              <a:rPr lang="cs-CZ" sz="1200" dirty="0" smtClean="0"/>
              <a:t> [online]. [cit. 12.1.2014]. Dostupný na WWW: http://commons.wikimedia.org/wiki/File:Konka_Baku.jpg?uselang=cs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2 AKTRON. </a:t>
            </a:r>
            <a:r>
              <a:rPr lang="cs-CZ" sz="1200" i="1" dirty="0" err="1" smtClean="0"/>
              <a:t>Wikimedia.org</a:t>
            </a:r>
            <a:r>
              <a:rPr lang="cs-CZ" sz="1200" dirty="0" smtClean="0"/>
              <a:t> [online]. [cit. 12.1.2014]. Dostupný na WWW: http://commons.wikimedia.org/wiki/File:Lu%C5%BEn%C3%A1_u_Rakovn%C3%ADka,_n%C3%A1dra%C5%BE%C3%AD,_parn%C3%AD_lokomotiva_pozadu_III.JPG?uselang=cs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3 TOMEŠ, Miroslav. </a:t>
            </a:r>
            <a:r>
              <a:rPr lang="cs-CZ" sz="1200" i="1" dirty="0" err="1" smtClean="0"/>
              <a:t>Wikimedia.org</a:t>
            </a:r>
            <a:r>
              <a:rPr lang="cs-CZ" sz="1200" dirty="0" smtClean="0"/>
              <a:t> [online]. [cit. 12.1.2014]. Dostupný na WWW: http://commons.wikimedia.org/wiki/File:Elektrick%C3%A1_lokomotiva_151.014-8_-_Pardubice.JPG?uselang=cs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4 NEZNÁMÝ. </a:t>
            </a:r>
            <a:r>
              <a:rPr lang="cs-CZ" sz="1200" i="1" dirty="0" err="1" smtClean="0"/>
              <a:t>Wikimedia.org</a:t>
            </a:r>
            <a:r>
              <a:rPr lang="cs-CZ" sz="1200" dirty="0" smtClean="0"/>
              <a:t> [online]. [cit. 12.1.2014]. Dostupný na WWW: http://commons.wikimedia.org/wiki/File:Motorway_CZ.svg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pl-PL" sz="1200" dirty="0" smtClean="0"/>
              <a:t>Obr. 5 TOMASZ SIENICKI. </a:t>
            </a:r>
            <a:r>
              <a:rPr lang="pl-PL" sz="1200" i="1" dirty="0" smtClean="0"/>
              <a:t>www.wikimedia.org</a:t>
            </a:r>
            <a:r>
              <a:rPr lang="pl-PL" sz="1200" dirty="0" smtClean="0"/>
              <a:t> [online]. [cit. 12.1.2014]. Dostupný na WWW: http://upload.wikimedia.org/wikipedia/commons/4/4b/Route_E39_in_Denmark_%28Hjoerring%29_ubt.JPG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6 NEUVEDEN.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pixabay.com</a:t>
            </a:r>
            <a:r>
              <a:rPr lang="cs-CZ" sz="1200" dirty="0" smtClean="0"/>
              <a:t> [online]. [cit. 13.1.2014]. Dostupný na WWW: http://pixabay.com/cs/silnice-znamen%C3%AD-dopravn%C3%AD-zna%C4%8Dka-160657/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7NEUVEDEN.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pixabay.com</a:t>
            </a:r>
            <a:r>
              <a:rPr lang="cs-CZ" sz="1200" dirty="0" smtClean="0"/>
              <a:t> [online]. [cit. 13.1.2014]. Dostupný na WWW: http://pixabay.com/cs/dopravn%C3%AD-zna%C4%8Dka-%C5%A1t%C3%ADt-provoz-silnice-6708/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8HANS.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pixabay.com</a:t>
            </a:r>
            <a:r>
              <a:rPr lang="cs-CZ" sz="1200" dirty="0" smtClean="0"/>
              <a:t> [online]. [cit. 13.1.2014]. Dostupný na WWW: http://pixabay.com/cs/vrtuln%C3%ADk-kamery-fotoapar%C3%A1t-167598/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9 HOLGI.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pixabay.com</a:t>
            </a:r>
            <a:r>
              <a:rPr lang="cs-CZ" sz="1200" dirty="0" smtClean="0"/>
              <a:t> [online]. [cit. 13.1.2014]. Dostupný na WWW: http://pixabay.com/cs/vzlet-letadla-air-new-zealand-airbus-123036/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10 </a:t>
            </a:r>
            <a:r>
              <a:rPr lang="it-IT" sz="1200" dirty="0" smtClean="0"/>
              <a:t>VIOLETTA. </a:t>
            </a:r>
            <a:r>
              <a:rPr lang="it-IT" sz="1200" i="1" dirty="0" smtClean="0"/>
              <a:t>www.pixabay.com</a:t>
            </a:r>
            <a:r>
              <a:rPr lang="it-IT" sz="1200" dirty="0" smtClean="0"/>
              <a:t> [online]. [cit. 13.1.2014]. Dostupný na WWW: http://pixabay.com/cs/hork%C3%BD-vzduch-horkovzdu%C5%A1n%C3%BD-bal%C3%B3n-141102/ </a:t>
            </a:r>
            <a:endParaRPr lang="cs-CZ" sz="1200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11 </a:t>
            </a:r>
            <a:r>
              <a:rPr lang="it-IT" sz="1200" dirty="0" smtClean="0"/>
              <a:t>TASSILO111. </a:t>
            </a:r>
            <a:r>
              <a:rPr lang="it-IT" sz="1200" i="1" dirty="0" smtClean="0"/>
              <a:t>www.pixabay.com</a:t>
            </a:r>
            <a:r>
              <a:rPr lang="it-IT" sz="1200" dirty="0" smtClean="0"/>
              <a:t> [online]. [cit. 13.1.2014]. Dostupný na WWW: </a:t>
            </a:r>
            <a:r>
              <a:rPr lang="it-IT" sz="1200" dirty="0" smtClean="0">
                <a:hlinkClick r:id="rId2"/>
              </a:rPr>
              <a:t>http://pixabay.com/cs/lod%C4%9B-kiel-voda-mod%C5%99ina-209633/</a:t>
            </a:r>
            <a:endParaRPr lang="cs-CZ" sz="1200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12 WIKILMAGES.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pixabay.com</a:t>
            </a:r>
            <a:r>
              <a:rPr lang="cs-CZ" sz="1200" dirty="0" smtClean="0"/>
              <a:t> [online]. [cit. 13.1.2014]. Dostupný na WWW: http://pixabay.com/cs/lemonia-frachtschiff-n%C3%A1kladn%C3%AD-lo%C4%8F-58037/ </a:t>
            </a:r>
            <a:r>
              <a:rPr lang="it-IT" sz="1200" dirty="0" smtClean="0"/>
              <a:t> </a:t>
            </a:r>
            <a:endParaRPr lang="cs-CZ" sz="1200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13 OPENCLIPS.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pixabay.com</a:t>
            </a:r>
            <a:r>
              <a:rPr lang="cs-CZ" sz="1200" dirty="0" smtClean="0"/>
              <a:t> [online]. [cit. 13.1.2014]. Dostupný na WWW: http://pixabay.com/cs/j%C3%ADzdn%C3%AD-kola-cyklova%C4%8D-dopravn%C3%AD-zna%C4%8Dka-160662/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14 OPENCLIPS.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pixabay.com</a:t>
            </a:r>
            <a:r>
              <a:rPr lang="cs-CZ" sz="1200" dirty="0" smtClean="0"/>
              <a:t> [online]. [cit. 13.1.2014]. Dostupný na WWW: http://pixabay.com/cs/d%C3%A1t-p%C5%99ednost-v-j%C3%ADzd%C4%9B-znamen%C3%AD-160733/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15 NEMO.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pixabay.com</a:t>
            </a:r>
            <a:r>
              <a:rPr lang="cs-CZ" sz="1200" dirty="0" smtClean="0"/>
              <a:t> [online]. [cit. 13.1.2014]. Dostupný na WWW: </a:t>
            </a:r>
            <a:r>
              <a:rPr lang="cs-CZ" sz="1200" dirty="0" smtClean="0">
                <a:hlinkClick r:id="rId3"/>
              </a:rPr>
              <a:t>http://pixabay.com/cs/bez-%C5%99%C3%ADzen%C3%AD-zak%C3%A1z%C3%A1no-nen%C3%AD-povoleno-39767/</a:t>
            </a:r>
            <a:endParaRPr lang="cs-CZ" sz="1200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16 HANS.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pixabay.com</a:t>
            </a:r>
            <a:r>
              <a:rPr lang="cs-CZ" sz="1200" dirty="0" smtClean="0"/>
              <a:t> [online]. [cit. 13.1.2014]. Dostupný na WWW: http://pixabay.com/cs/trolejbus-autobus-provoz-silnice-116749/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Obr. 17 MEITZKE.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pixabay.com</a:t>
            </a:r>
            <a:r>
              <a:rPr lang="cs-CZ" sz="1200" dirty="0" smtClean="0"/>
              <a:t> [online]. [cit. 13.1.2014]. Dostupný na WWW: </a:t>
            </a:r>
            <a:r>
              <a:rPr lang="cs-CZ" sz="1200" dirty="0" smtClean="0">
                <a:hlinkClick r:id="rId4"/>
              </a:rPr>
              <a:t>http://pixabay.com/cs/tramvaj-doprava-dopravn%C3%AD-</a:t>
            </a:r>
            <a:endParaRPr lang="cs-CZ" sz="1200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200" dirty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200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200" dirty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dirty="0" smtClean="0"/>
              <a:t>prost%C5%99edky-195116/  </a:t>
            </a:r>
            <a:endParaRPr lang="cs-CZ" sz="1200" i="1" u="sng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1200" i="1" u="sng" dirty="0" smtClean="0"/>
          </a:p>
          <a:p>
            <a:pPr marL="265176" indent="-265176" fontAlgn="auto">
              <a:spcAft>
                <a:spcPts val="0"/>
              </a:spcAft>
              <a:buClr>
                <a:srgbClr val="31B6FD"/>
              </a:buClr>
              <a:buFont typeface="Wingdings 2"/>
              <a:buChar char=""/>
              <a:defRPr/>
            </a:pPr>
            <a:r>
              <a:rPr lang="cs-CZ" sz="1200" i="1" u="sng" dirty="0" smtClean="0">
                <a:solidFill>
                  <a:srgbClr val="073E87"/>
                </a:solidFill>
              </a:rPr>
              <a:t>Jiné </a:t>
            </a:r>
            <a:r>
              <a:rPr lang="cs-CZ" sz="1200" i="1" u="sng" dirty="0">
                <a:solidFill>
                  <a:srgbClr val="073E87"/>
                </a:solidFill>
              </a:rPr>
              <a:t>zdroje: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12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932A94-B0CC-436A-9AE6-23CB69B11849}" type="slidenum">
              <a:rPr lang="cs-CZ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E0F1AD-35B0-4035-BC69-3B8256C377FD}" type="slidenum">
              <a:rPr lang="cs-CZ"/>
              <a:pPr>
                <a:defRPr/>
              </a:pPr>
              <a:t>16</a:t>
            </a:fld>
            <a:endParaRPr lang="cs-CZ"/>
          </a:p>
        </p:txBody>
      </p:sp>
      <p:sp>
        <p:nvSpPr>
          <p:cNvPr id="29698" name="TextovéPole 2"/>
          <p:cNvSpPr txBox="1">
            <a:spLocks noChangeArrowheads="1"/>
          </p:cNvSpPr>
          <p:nvPr/>
        </p:nvSpPr>
        <p:spPr bwMode="auto">
          <a:xfrm>
            <a:off x="323850" y="671513"/>
            <a:ext cx="9129713" cy="618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Verdana" pitchFamily="34" charset="0"/>
              </a:rPr>
              <a:t>Obr. 6 NEUVEDEN. </a:t>
            </a:r>
            <a:r>
              <a:rPr lang="cs-CZ" sz="1200" i="1">
                <a:latin typeface="Verdana" pitchFamily="34" charset="0"/>
              </a:rPr>
              <a:t>www.pixabay.com</a:t>
            </a:r>
            <a:r>
              <a:rPr lang="cs-CZ" sz="1200">
                <a:latin typeface="Verdana" pitchFamily="34" charset="0"/>
              </a:rPr>
              <a:t> [online]. [cit. 13.1.2014]. Dostupný na WWW: </a:t>
            </a:r>
          </a:p>
          <a:p>
            <a:r>
              <a:rPr lang="cs-CZ" sz="1200">
                <a:latin typeface="Verdana" pitchFamily="34" charset="0"/>
              </a:rPr>
              <a:t>http://pixabay.com/cs/silnice-znamen%C3%AD-dopravn%C3%AD-zna%C4%8Dka-160657/ </a:t>
            </a:r>
          </a:p>
          <a:p>
            <a:r>
              <a:rPr lang="cs-CZ" sz="1200">
                <a:latin typeface="Verdana" pitchFamily="34" charset="0"/>
              </a:rPr>
              <a:t>Obr. 7NEUVEDEN. </a:t>
            </a:r>
            <a:r>
              <a:rPr lang="cs-CZ" sz="1200" i="1">
                <a:latin typeface="Verdana" pitchFamily="34" charset="0"/>
              </a:rPr>
              <a:t>www.pixabay.com</a:t>
            </a:r>
            <a:r>
              <a:rPr lang="cs-CZ" sz="1200">
                <a:latin typeface="Verdana" pitchFamily="34" charset="0"/>
              </a:rPr>
              <a:t> [online]. [cit. 13.1.2014]. Dostupný na WWW: http:</a:t>
            </a:r>
          </a:p>
          <a:p>
            <a:r>
              <a:rPr lang="cs-CZ" sz="1200">
                <a:latin typeface="Verdana" pitchFamily="34" charset="0"/>
              </a:rPr>
              <a:t>//pixabay.com/cs/dopravn%C3%AD-zna%C4%8Dka-%C5%A1t%C3%ADt-provoz-silnice-6708/ </a:t>
            </a:r>
          </a:p>
          <a:p>
            <a:r>
              <a:rPr lang="cs-CZ" sz="1200">
                <a:latin typeface="Verdana" pitchFamily="34" charset="0"/>
              </a:rPr>
              <a:t>Obr. 8HANS. </a:t>
            </a:r>
            <a:r>
              <a:rPr lang="cs-CZ" sz="1200" i="1">
                <a:latin typeface="Verdana" pitchFamily="34" charset="0"/>
              </a:rPr>
              <a:t>www.pixabay.com</a:t>
            </a:r>
            <a:r>
              <a:rPr lang="cs-CZ" sz="1200">
                <a:latin typeface="Verdana" pitchFamily="34" charset="0"/>
              </a:rPr>
              <a:t> [online]. [cit. 13.1.2014]. Dostupný na </a:t>
            </a:r>
          </a:p>
          <a:p>
            <a:r>
              <a:rPr lang="cs-CZ" sz="1200">
                <a:latin typeface="Verdana" pitchFamily="34" charset="0"/>
              </a:rPr>
              <a:t>WWW: http://pixabay.com/cs/vrtuln%C3%ADk-kamery-fotoapar%C3%A1t-167598/ </a:t>
            </a:r>
          </a:p>
          <a:p>
            <a:r>
              <a:rPr lang="cs-CZ" sz="1200">
                <a:latin typeface="Verdana" pitchFamily="34" charset="0"/>
              </a:rPr>
              <a:t>Obr. 9 HOLGI. </a:t>
            </a:r>
            <a:r>
              <a:rPr lang="cs-CZ" sz="1200" i="1">
                <a:latin typeface="Verdana" pitchFamily="34" charset="0"/>
              </a:rPr>
              <a:t>www.pixabay.com</a:t>
            </a:r>
            <a:r>
              <a:rPr lang="cs-CZ" sz="1200">
                <a:latin typeface="Verdana" pitchFamily="34" charset="0"/>
              </a:rPr>
              <a:t> [online]. [cit. 13.1.2014]. Dostupný na WWW: </a:t>
            </a:r>
          </a:p>
          <a:p>
            <a:r>
              <a:rPr lang="cs-CZ" sz="1200">
                <a:latin typeface="Verdana" pitchFamily="34" charset="0"/>
              </a:rPr>
              <a:t>http://pixabay.com/cs/vzlet-letadla-air-new-zealand-airbus-123036/ </a:t>
            </a:r>
          </a:p>
          <a:p>
            <a:r>
              <a:rPr lang="cs-CZ" sz="1200">
                <a:latin typeface="Verdana" pitchFamily="34" charset="0"/>
              </a:rPr>
              <a:t>Obr. 10 </a:t>
            </a:r>
            <a:r>
              <a:rPr lang="it-IT" sz="1200">
                <a:latin typeface="Verdana" pitchFamily="34" charset="0"/>
              </a:rPr>
              <a:t>VIOLETTA. </a:t>
            </a:r>
            <a:r>
              <a:rPr lang="it-IT" sz="1200" i="1">
                <a:latin typeface="Verdana" pitchFamily="34" charset="0"/>
              </a:rPr>
              <a:t>www.pixabay.com</a:t>
            </a:r>
            <a:r>
              <a:rPr lang="it-IT" sz="1200">
                <a:latin typeface="Verdana" pitchFamily="34" charset="0"/>
              </a:rPr>
              <a:t> [online]. [cit. 13.1.2014]. Dostupný na WWW: </a:t>
            </a:r>
            <a:endParaRPr lang="cs-CZ" sz="1200">
              <a:latin typeface="Verdana" pitchFamily="34" charset="0"/>
            </a:endParaRPr>
          </a:p>
          <a:p>
            <a:r>
              <a:rPr lang="it-IT" sz="1200">
                <a:latin typeface="Verdana" pitchFamily="34" charset="0"/>
              </a:rPr>
              <a:t>http://pixabay.com/cs/hork%C3%BD-vzduch-horkovzdu%C5%A1n%C3%BD-bal%C3%B3n-141102/ </a:t>
            </a:r>
            <a:endParaRPr lang="cs-CZ" sz="1200">
              <a:latin typeface="Verdana" pitchFamily="34" charset="0"/>
            </a:endParaRPr>
          </a:p>
          <a:p>
            <a:r>
              <a:rPr lang="cs-CZ" sz="1200">
                <a:latin typeface="Verdana" pitchFamily="34" charset="0"/>
              </a:rPr>
              <a:t>Obr. 11 </a:t>
            </a:r>
            <a:r>
              <a:rPr lang="it-IT" sz="1200">
                <a:latin typeface="Verdana" pitchFamily="34" charset="0"/>
              </a:rPr>
              <a:t>TASSILO111. </a:t>
            </a:r>
            <a:r>
              <a:rPr lang="it-IT" sz="1200" i="1">
                <a:latin typeface="Verdana" pitchFamily="34" charset="0"/>
              </a:rPr>
              <a:t>www.pixabay.com</a:t>
            </a:r>
            <a:r>
              <a:rPr lang="it-IT" sz="1200">
                <a:latin typeface="Verdana" pitchFamily="34" charset="0"/>
              </a:rPr>
              <a:t> [online]. [cit. 13.1.2014]. Dostupný na WWW: </a:t>
            </a:r>
            <a:endParaRPr lang="cs-CZ" sz="1200">
              <a:latin typeface="Verdana" pitchFamily="34" charset="0"/>
            </a:endParaRPr>
          </a:p>
          <a:p>
            <a:r>
              <a:rPr lang="it-IT" sz="1200">
                <a:latin typeface="Verdana" pitchFamily="34" charset="0"/>
                <a:hlinkClick r:id="rId2"/>
              </a:rPr>
              <a:t>http://pixabay.com/cs/lod%C4%9B-kiel-voda-mod%C5%99ina-209633/</a:t>
            </a:r>
            <a:endParaRPr lang="cs-CZ" sz="1200">
              <a:latin typeface="Verdana" pitchFamily="34" charset="0"/>
            </a:endParaRPr>
          </a:p>
          <a:p>
            <a:r>
              <a:rPr lang="cs-CZ" sz="1200">
                <a:latin typeface="Verdana" pitchFamily="34" charset="0"/>
              </a:rPr>
              <a:t>Obr. 12 WIKILMAGES. </a:t>
            </a:r>
            <a:r>
              <a:rPr lang="cs-CZ" sz="1200" i="1">
                <a:latin typeface="Verdana" pitchFamily="34" charset="0"/>
              </a:rPr>
              <a:t>www.pixabay.com</a:t>
            </a:r>
            <a:r>
              <a:rPr lang="cs-CZ" sz="1200">
                <a:latin typeface="Verdana" pitchFamily="34" charset="0"/>
              </a:rPr>
              <a:t> [online]. [cit. 13.1.2014]. Dostupný na WWW: http:</a:t>
            </a:r>
          </a:p>
          <a:p>
            <a:r>
              <a:rPr lang="cs-CZ" sz="1200">
                <a:latin typeface="Verdana" pitchFamily="34" charset="0"/>
              </a:rPr>
              <a:t>//pixabay.com/cs/lemonia-frachtschiff-n%C3%A1kladn%C3%AD-lo%C4%8F-58037/ </a:t>
            </a:r>
            <a:r>
              <a:rPr lang="it-IT" sz="1200">
                <a:latin typeface="Verdana" pitchFamily="34" charset="0"/>
              </a:rPr>
              <a:t> </a:t>
            </a:r>
            <a:endParaRPr lang="cs-CZ" sz="1200">
              <a:latin typeface="Verdana" pitchFamily="34" charset="0"/>
            </a:endParaRPr>
          </a:p>
          <a:p>
            <a:r>
              <a:rPr lang="cs-CZ" sz="1200">
                <a:latin typeface="Verdana" pitchFamily="34" charset="0"/>
              </a:rPr>
              <a:t>Obr. 13 OPENCLIPS. </a:t>
            </a:r>
            <a:r>
              <a:rPr lang="cs-CZ" sz="1200" i="1">
                <a:latin typeface="Verdana" pitchFamily="34" charset="0"/>
              </a:rPr>
              <a:t>www.pixabay.com</a:t>
            </a:r>
            <a:r>
              <a:rPr lang="cs-CZ" sz="1200">
                <a:latin typeface="Verdana" pitchFamily="34" charset="0"/>
              </a:rPr>
              <a:t> [online]. [cit. 13.1.2014]. Dostupný na WWW: </a:t>
            </a:r>
          </a:p>
          <a:p>
            <a:r>
              <a:rPr lang="cs-CZ" sz="1200">
                <a:latin typeface="Verdana" pitchFamily="34" charset="0"/>
              </a:rPr>
              <a:t>http://pixabay.com/cs/j%C3%ADzdn%C3%AD-kola-cyklova%C4%8D-dopravn%C3%AD-zna%C4%8Dka-160662/ </a:t>
            </a:r>
          </a:p>
          <a:p>
            <a:r>
              <a:rPr lang="cs-CZ" sz="1200">
                <a:latin typeface="Verdana" pitchFamily="34" charset="0"/>
              </a:rPr>
              <a:t>Obr. 14 OPENCLIPS. </a:t>
            </a:r>
            <a:r>
              <a:rPr lang="cs-CZ" sz="1200" i="1">
                <a:latin typeface="Verdana" pitchFamily="34" charset="0"/>
              </a:rPr>
              <a:t>www.pixabay.com</a:t>
            </a:r>
            <a:r>
              <a:rPr lang="cs-CZ" sz="1200">
                <a:latin typeface="Verdana" pitchFamily="34" charset="0"/>
              </a:rPr>
              <a:t> [online]. [cit. 13.1.2014]. Dostupný na </a:t>
            </a:r>
            <a:br>
              <a:rPr lang="cs-CZ" sz="1200">
                <a:latin typeface="Verdana" pitchFamily="34" charset="0"/>
              </a:rPr>
            </a:br>
            <a:r>
              <a:rPr lang="cs-CZ" sz="1200">
                <a:latin typeface="Verdana" pitchFamily="34" charset="0"/>
              </a:rPr>
              <a:t>WWW: http://pixabay.com/cs/d%C3%A1t-p%C5%99ednost-v-j%C3%ADzd%C4%9B-znamen%C3%AD-160733/ </a:t>
            </a:r>
          </a:p>
          <a:p>
            <a:r>
              <a:rPr lang="cs-CZ" sz="1200">
                <a:latin typeface="Verdana" pitchFamily="34" charset="0"/>
              </a:rPr>
              <a:t>Obr. 15 NEMO. </a:t>
            </a:r>
            <a:r>
              <a:rPr lang="cs-CZ" sz="1200" i="1">
                <a:latin typeface="Verdana" pitchFamily="34" charset="0"/>
              </a:rPr>
              <a:t>www.pixabay.com</a:t>
            </a:r>
            <a:r>
              <a:rPr lang="cs-CZ" sz="1200">
                <a:latin typeface="Verdana" pitchFamily="34" charset="0"/>
              </a:rPr>
              <a:t> [online]. [cit. 13.1.2014]. Dostupný na WWW:</a:t>
            </a:r>
          </a:p>
          <a:p>
            <a:r>
              <a:rPr lang="cs-CZ" sz="1200">
                <a:latin typeface="Verdana" pitchFamily="34" charset="0"/>
              </a:rPr>
              <a:t> </a:t>
            </a:r>
            <a:r>
              <a:rPr lang="cs-CZ" sz="1200">
                <a:latin typeface="Verdana" pitchFamily="34" charset="0"/>
                <a:hlinkClick r:id="rId3"/>
              </a:rPr>
              <a:t>http://pixabay.com/cs/bez-%C5%99%C3%ADzen%C3%AD-zak%C3%A1z%C3%A1no-nen%C3%AD-</a:t>
            </a:r>
          </a:p>
          <a:p>
            <a:r>
              <a:rPr lang="cs-CZ" sz="1200">
                <a:latin typeface="Verdana" pitchFamily="34" charset="0"/>
                <a:hlinkClick r:id="rId3"/>
              </a:rPr>
              <a:t>povoleno-39767/</a:t>
            </a:r>
            <a:endParaRPr lang="cs-CZ" sz="1200">
              <a:latin typeface="Verdana" pitchFamily="34" charset="0"/>
            </a:endParaRPr>
          </a:p>
          <a:p>
            <a:r>
              <a:rPr lang="cs-CZ" sz="1200">
                <a:latin typeface="Verdana" pitchFamily="34" charset="0"/>
              </a:rPr>
              <a:t>Obr. 16 HANS. </a:t>
            </a:r>
            <a:r>
              <a:rPr lang="cs-CZ" sz="1200" i="1">
                <a:latin typeface="Verdana" pitchFamily="34" charset="0"/>
              </a:rPr>
              <a:t>www.pixabay.com</a:t>
            </a:r>
            <a:r>
              <a:rPr lang="cs-CZ" sz="1200">
                <a:latin typeface="Verdana" pitchFamily="34" charset="0"/>
              </a:rPr>
              <a:t> [online]. [cit. 13.1.2014]. Dostupný na WWW: </a:t>
            </a:r>
          </a:p>
          <a:p>
            <a:r>
              <a:rPr lang="cs-CZ" sz="1200">
                <a:latin typeface="Verdana" pitchFamily="34" charset="0"/>
              </a:rPr>
              <a:t>http://pixabay.com/cs/trolejbus-autobus-provoz-silnice-116749/ </a:t>
            </a:r>
          </a:p>
          <a:p>
            <a:r>
              <a:rPr lang="cs-CZ" sz="1200">
                <a:latin typeface="Verdana" pitchFamily="34" charset="0"/>
              </a:rPr>
              <a:t>Obr. 17 MEITZKE. </a:t>
            </a:r>
            <a:r>
              <a:rPr lang="cs-CZ" sz="1200" i="1">
                <a:latin typeface="Verdana" pitchFamily="34" charset="0"/>
              </a:rPr>
              <a:t>www.pixabay.com</a:t>
            </a:r>
            <a:r>
              <a:rPr lang="cs-CZ" sz="1200">
                <a:latin typeface="Verdana" pitchFamily="34" charset="0"/>
              </a:rPr>
              <a:t> [online]. [cit. 13.1.2014]. Dostupný na WWW:</a:t>
            </a:r>
          </a:p>
          <a:p>
            <a:r>
              <a:rPr lang="cs-CZ" sz="1200">
                <a:latin typeface="Verdana" pitchFamily="34" charset="0"/>
              </a:rPr>
              <a:t> </a:t>
            </a:r>
            <a:r>
              <a:rPr lang="cs-CZ" sz="1200">
                <a:latin typeface="Verdana" pitchFamily="34" charset="0"/>
                <a:hlinkClick r:id="rId4"/>
              </a:rPr>
              <a:t>http://pixabay.com/cs/tramvaj-doprava-dopravn%C3%AD-</a:t>
            </a:r>
            <a:endParaRPr lang="cs-CZ" sz="1200">
              <a:latin typeface="Verdana" pitchFamily="34" charset="0"/>
            </a:endParaRPr>
          </a:p>
          <a:p>
            <a:endParaRPr lang="cs-CZ">
              <a:latin typeface="Verdana" pitchFamily="34" charset="0"/>
            </a:endParaRPr>
          </a:p>
          <a:p>
            <a:endParaRPr lang="cs-CZ">
              <a:latin typeface="Verdana" pitchFamily="34" charset="0"/>
            </a:endParaRPr>
          </a:p>
          <a:p>
            <a:pPr>
              <a:buClr>
                <a:srgbClr val="31B6FD"/>
              </a:buClr>
            </a:pPr>
            <a:r>
              <a:rPr lang="cs-CZ" sz="1200" i="1" u="sng">
                <a:latin typeface="Verdana" pitchFamily="34" charset="0"/>
              </a:rPr>
              <a:t>Jiné zdroje:</a:t>
            </a:r>
          </a:p>
          <a:p>
            <a:pPr>
              <a:buClr>
                <a:srgbClr val="31B6FD"/>
              </a:buClr>
            </a:pPr>
            <a:r>
              <a:rPr lang="cs-CZ" sz="1200" i="1" u="sng">
                <a:latin typeface="Verdana" pitchFamily="34" charset="0"/>
              </a:rPr>
              <a:t>Galerice microsoft office</a:t>
            </a:r>
          </a:p>
          <a:p>
            <a:endParaRPr lang="cs-CZ">
              <a:latin typeface="Verdana" pitchFamily="34" charset="0"/>
            </a:endParaRPr>
          </a:p>
          <a:p>
            <a:endParaRPr lang="cs-CZ">
              <a:latin typeface="Verdana" pitchFamily="34" charset="0"/>
            </a:endParaRPr>
          </a:p>
        </p:txBody>
      </p:sp>
    </p:spTree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1314</TotalTime>
  <Words>748</Words>
  <Application>Microsoft Office PowerPoint</Application>
  <PresentationFormat>On-screen Show (4:3)</PresentationFormat>
  <Paragraphs>180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16</vt:i4>
      </vt:variant>
    </vt:vector>
  </HeadingPairs>
  <TitlesOfParts>
    <vt:vector size="31" baseType="lpstr">
      <vt:lpstr>Verdana</vt:lpstr>
      <vt:lpstr>Arial</vt:lpstr>
      <vt:lpstr>Wingdings 2</vt:lpstr>
      <vt:lpstr>Calibri</vt:lpstr>
      <vt:lpstr>Times New Roman</vt:lpstr>
      <vt:lpstr>Aspekt</vt:lpstr>
      <vt:lpstr>Aspekt</vt:lpstr>
      <vt:lpstr>Aspekt</vt:lpstr>
      <vt:lpstr>Aspekt</vt:lpstr>
      <vt:lpstr>Aspekt</vt:lpstr>
      <vt:lpstr>Aspekt</vt:lpstr>
      <vt:lpstr>Aspekt</vt:lpstr>
      <vt:lpstr>Aspekt</vt:lpstr>
      <vt:lpstr>Aspekt</vt:lpstr>
      <vt:lpstr>Aspekt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136</cp:revision>
  <dcterms:created xsi:type="dcterms:W3CDTF">2013-05-10T12:01:16Z</dcterms:created>
  <dcterms:modified xsi:type="dcterms:W3CDTF">2014-03-14T20:15:54Z</dcterms:modified>
</cp:coreProperties>
</file>