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401312"/>
    <a:srgbClr val="4A1808"/>
    <a:srgbClr val="FF00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cs-CZ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cs-CZ"/>
          </a:p>
        </p:txBody>
      </p:sp>
      <p:sp>
        <p:nvSpPr>
          <p:cNvPr id="3076" name="Rectangle 4"/>
          <p:cNvSpPr>
            <a:spLocks noRo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307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cs-CZ"/>
          </a:p>
        </p:txBody>
      </p:sp>
      <p:sp>
        <p:nvSpPr>
          <p:cNvPr id="307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0A05E39F-04ED-4DC8-B9D9-BC51179B0F76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B99CF2B5-4BEE-41AA-AB4D-FA42F2039070}" type="slidenum">
              <a:rPr lang="cs-CZ"/>
              <a:pPr/>
              <a:t>1</a:t>
            </a:fld>
            <a:endParaRPr lang="cs-CZ"/>
          </a:p>
        </p:txBody>
      </p:sp>
      <p:sp>
        <p:nvSpPr>
          <p:cNvPr id="4098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A6F0D22-C2DA-4A14-A8CB-408E17B16E1C}" type="slidenum">
              <a:rPr lang="cs-CZ"/>
              <a:pPr/>
              <a:t>2</a:t>
            </a:fld>
            <a:endParaRPr lang="cs-CZ"/>
          </a:p>
        </p:txBody>
      </p:sp>
      <p:sp>
        <p:nvSpPr>
          <p:cNvPr id="6146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AAB8C56D-5B7B-4FE4-9CED-76AE50F9F8D9}" type="slidenum">
              <a:rPr lang="cs-CZ"/>
              <a:pPr/>
              <a:t>3</a:t>
            </a:fld>
            <a:endParaRPr lang="cs-CZ"/>
          </a:p>
        </p:txBody>
      </p:sp>
      <p:sp>
        <p:nvSpPr>
          <p:cNvPr id="9218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EB30562-C941-4D11-8D7A-3A2E3476C057}" type="slidenum">
              <a:rPr lang="cs-CZ"/>
              <a:pPr/>
              <a:t>4</a:t>
            </a:fld>
            <a:endParaRPr lang="cs-CZ"/>
          </a:p>
        </p:txBody>
      </p:sp>
      <p:sp>
        <p:nvSpPr>
          <p:cNvPr id="12290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0125350C-DE34-4F34-B1FB-738D2FF4B6D7}" type="slidenum">
              <a:rPr lang="cs-CZ"/>
              <a:pPr/>
              <a:t>5</a:t>
            </a:fld>
            <a:endParaRPr lang="cs-CZ"/>
          </a:p>
        </p:txBody>
      </p:sp>
      <p:sp>
        <p:nvSpPr>
          <p:cNvPr id="25602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560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11D00FC4-173A-4F05-85A6-62C1B0C0684E}" type="slidenum">
              <a:rPr lang="cs-CZ"/>
              <a:pPr/>
              <a:t>6</a:t>
            </a:fld>
            <a:endParaRPr lang="cs-CZ"/>
          </a:p>
        </p:txBody>
      </p:sp>
      <p:sp>
        <p:nvSpPr>
          <p:cNvPr id="27650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765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09A41D42-2631-4D4C-AF7E-11CECB2943F9}" type="slidenum">
              <a:rPr lang="cs-CZ"/>
              <a:pPr/>
              <a:t>7</a:t>
            </a:fld>
            <a:endParaRPr lang="cs-CZ"/>
          </a:p>
        </p:txBody>
      </p:sp>
      <p:sp>
        <p:nvSpPr>
          <p:cNvPr id="29698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96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B67493E-CB1D-4977-8218-A598EDD8808A}" type="slidenum">
              <a:rPr lang="cs-CZ"/>
              <a:pPr/>
              <a:t>8</a:t>
            </a:fld>
            <a:endParaRPr lang="cs-CZ"/>
          </a:p>
        </p:txBody>
      </p:sp>
      <p:sp>
        <p:nvSpPr>
          <p:cNvPr id="31746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17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8D2C28B-E60C-411A-AF20-EB9B1AE5D6B1}" type="slidenum">
              <a:rPr lang="cs-CZ"/>
              <a:pPr/>
              <a:t>9</a:t>
            </a:fld>
            <a:endParaRPr lang="cs-CZ"/>
          </a:p>
        </p:txBody>
      </p:sp>
      <p:sp>
        <p:nvSpPr>
          <p:cNvPr id="33794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37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160F75E-1497-48B3-A679-F5C563F63557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FB7C4E9-13C2-4CBE-BF9E-0DAA0C116B4A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62EE55E-363C-4FFC-9A34-94C999B0C20A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FD91465-96AA-4751-BE26-17CFECEC4A69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9A9360D-96E0-4741-AF3A-A5AE6402DBB1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A21039B-9E26-4204-B675-7D5AEA455606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7E80DAF-CB88-4001-8838-5DC96C066B1D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00E2695-B38A-4542-826B-60291874DF86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8EA7241-94AD-4993-94CC-C5DB1619241C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903B111-1C38-4503-A9B4-4B50A0516235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7AFD71E-0A80-499C-8202-1B39F78A1FE4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21164F6E-7598-4496-ADCC-DAE75AAF00E2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Nadpis a 4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sz="quarter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57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19BAD40B-ABB8-4315-BB02-4CD26D190A91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jpe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5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05128EDE-CD5B-43C6-A7AB-D7B1630A9437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13" Type="http://schemas.openxmlformats.org/officeDocument/2006/relationships/slide" Target="slide6.xml"/><Relationship Id="rId3" Type="http://schemas.openxmlformats.org/officeDocument/2006/relationships/slide" Target="slide7.xml"/><Relationship Id="rId7" Type="http://schemas.openxmlformats.org/officeDocument/2006/relationships/slide" Target="slide5.xml"/><Relationship Id="rId12" Type="http://schemas.openxmlformats.org/officeDocument/2006/relationships/image" Target="../media/image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4.png"/><Relationship Id="rId11" Type="http://schemas.openxmlformats.org/officeDocument/2006/relationships/slide" Target="slide9.xml"/><Relationship Id="rId5" Type="http://schemas.openxmlformats.org/officeDocument/2006/relationships/slide" Target="slide4.xml"/><Relationship Id="rId15" Type="http://schemas.openxmlformats.org/officeDocument/2006/relationships/image" Target="../media/image2.png"/><Relationship Id="rId10" Type="http://schemas.openxmlformats.org/officeDocument/2006/relationships/image" Target="../media/image6.png"/><Relationship Id="rId4" Type="http://schemas.openxmlformats.org/officeDocument/2006/relationships/image" Target="../media/image3.png"/><Relationship Id="rId9" Type="http://schemas.openxmlformats.org/officeDocument/2006/relationships/slide" Target="slide8.xml"/><Relationship Id="rId14" Type="http://schemas.openxmlformats.org/officeDocument/2006/relationships/image" Target="../media/image8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2" name="Rectangle 4"/>
          <p:cNvSpPr>
            <a:spLocks noChangeArrowheads="1"/>
          </p:cNvSpPr>
          <p:nvPr/>
        </p:nvSpPr>
        <p:spPr bwMode="auto">
          <a:xfrm>
            <a:off x="2306638" y="1519238"/>
            <a:ext cx="4473575" cy="1190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pPr algn="ctr"/>
            <a:r>
              <a:rPr lang="cs-CZ" sz="2000" b="1"/>
              <a:t>Power Point – Hypertextové odkazy</a:t>
            </a:r>
            <a:endParaRPr lang="cs-CZ" sz="800"/>
          </a:p>
          <a:p>
            <a:pPr algn="ctr" eaLnBrk="0" hangingPunct="0"/>
            <a:r>
              <a:rPr lang="cs-CZ" sz="1600">
                <a:ea typeface="SimSun" pitchFamily="2" charset="-122"/>
              </a:rPr>
              <a:t>Informatika</a:t>
            </a:r>
            <a:endParaRPr lang="cs-CZ" sz="800"/>
          </a:p>
          <a:p>
            <a:pPr algn="ctr"/>
            <a:r>
              <a:rPr lang="cs-CZ" altLang="zh-CN"/>
              <a:t>4. sada</a:t>
            </a:r>
          </a:p>
          <a:p>
            <a:pPr algn="ctr"/>
            <a:r>
              <a:rPr lang="cs-CZ" altLang="zh-CN"/>
              <a:t>VY_32_INOVACE_079</a:t>
            </a:r>
            <a:endParaRPr lang="cs-CZ"/>
          </a:p>
        </p:txBody>
      </p:sp>
      <p:graphicFrame>
        <p:nvGraphicFramePr>
          <p:cNvPr id="2154" name="Group 106"/>
          <p:cNvGraphicFramePr>
            <a:graphicFrameLocks noGrp="1"/>
          </p:cNvGraphicFramePr>
          <p:nvPr/>
        </p:nvGraphicFramePr>
        <p:xfrm>
          <a:off x="1258888" y="3068638"/>
          <a:ext cx="6600825" cy="2286954"/>
        </p:xfrm>
        <a:graphic>
          <a:graphicData uri="http://schemas.openxmlformats.org/drawingml/2006/table">
            <a:tbl>
              <a:tblPr/>
              <a:tblGrid>
                <a:gridCol w="3314700"/>
                <a:gridCol w="3286125"/>
              </a:tblGrid>
              <a:tr h="27463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Anotace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Použití hypertextových odkazů pro nesouvislé přechody snímků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.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DUM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Očekávané výstupy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Žák vytváří tabulku s hypertextovými odkazy na jednotlivé snímky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Pro koho je materiál určen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7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. ročník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Autor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Mgr. Jakub Vrtěl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Datum vzniku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11.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10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. 2011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Vzdělávací oblast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Informační a komunikační technologie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2142" name="Rectangle 94"/>
          <p:cNvSpPr>
            <a:spLocks noChangeArrowheads="1"/>
          </p:cNvSpPr>
          <p:nvPr/>
        </p:nvSpPr>
        <p:spPr bwMode="auto">
          <a:xfrm>
            <a:off x="2274888" y="6369050"/>
            <a:ext cx="4648200" cy="244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pPr algn="ctr"/>
            <a:r>
              <a:rPr lang="cs-CZ" sz="1000"/>
              <a:t>Autorem materiálu a všech jeho částí, není-li uvedeno jinak, je Mgr. Jakub Vrtěl.</a:t>
            </a:r>
          </a:p>
        </p:txBody>
      </p:sp>
      <p:pic>
        <p:nvPicPr>
          <p:cNvPr id="33" name="Obrázek 32" descr="logo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339752" y="260648"/>
            <a:ext cx="4302562" cy="83963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9" name="Rectangle 9"/>
          <p:cNvSpPr>
            <a:spLocks noChangeArrowheads="1"/>
          </p:cNvSpPr>
          <p:nvPr/>
        </p:nvSpPr>
        <p:spPr bwMode="auto">
          <a:xfrm>
            <a:off x="755650" y="2205038"/>
            <a:ext cx="7704138" cy="3887787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5124" name="Rectangle 4"/>
          <p:cNvSpPr>
            <a:spLocks noChangeArrowheads="1"/>
          </p:cNvSpPr>
          <p:nvPr/>
        </p:nvSpPr>
        <p:spPr bwMode="auto">
          <a:xfrm>
            <a:off x="3157538" y="1125538"/>
            <a:ext cx="2984500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cs-CZ" sz="2200" b="1">
                <a:solidFill>
                  <a:schemeClr val="accent2"/>
                </a:solidFill>
              </a:rPr>
              <a:t>POWER POINT</a:t>
            </a:r>
            <a:br>
              <a:rPr lang="cs-CZ" sz="2200" b="1">
                <a:solidFill>
                  <a:schemeClr val="accent2"/>
                </a:solidFill>
              </a:rPr>
            </a:br>
            <a:r>
              <a:rPr lang="cs-CZ" sz="2200" b="1">
                <a:solidFill>
                  <a:schemeClr val="accent2"/>
                </a:solidFill>
              </a:rPr>
              <a:t>Hypertextové odkazy</a:t>
            </a:r>
          </a:p>
        </p:txBody>
      </p:sp>
      <p:sp>
        <p:nvSpPr>
          <p:cNvPr id="5127" name="Rectangle 7"/>
          <p:cNvSpPr>
            <a:spLocks noChangeArrowheads="1"/>
          </p:cNvSpPr>
          <p:nvPr/>
        </p:nvSpPr>
        <p:spPr bwMode="auto">
          <a:xfrm>
            <a:off x="2274888" y="6369050"/>
            <a:ext cx="4648200" cy="244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pPr algn="ctr"/>
            <a:r>
              <a:rPr lang="cs-CZ" sz="1000"/>
              <a:t>Autorem materiálu a všech jeho částí, není-li uvedeno jinak, je Mgr. Jakub Vrtěl.</a:t>
            </a:r>
          </a:p>
        </p:txBody>
      </p:sp>
      <p:sp>
        <p:nvSpPr>
          <p:cNvPr id="5128" name="Text Box 8"/>
          <p:cNvSpPr txBox="1">
            <a:spLocks noChangeArrowheads="1"/>
          </p:cNvSpPr>
          <p:nvPr/>
        </p:nvSpPr>
        <p:spPr bwMode="auto">
          <a:xfrm>
            <a:off x="879475" y="2419350"/>
            <a:ext cx="7508875" cy="3252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 sz="1400" i="1">
                <a:solidFill>
                  <a:schemeClr val="accent2"/>
                </a:solidFill>
              </a:rPr>
              <a:t>PowerPoint umožňuje použití hypertextových odkazů k jednotlivým snímkům prezentace a návrat k prvnímu snímku pomocí ikony v levém dolním rohu snímku.</a:t>
            </a:r>
          </a:p>
          <a:p>
            <a:endParaRPr lang="cs-CZ" sz="1400" i="1">
              <a:solidFill>
                <a:schemeClr val="accent2"/>
              </a:solidFill>
            </a:endParaRPr>
          </a:p>
          <a:p>
            <a:r>
              <a:rPr lang="cs-CZ" sz="1400" b="1">
                <a:solidFill>
                  <a:schemeClr val="accent2"/>
                </a:solidFill>
              </a:rPr>
              <a:t>ÚKOL:</a:t>
            </a:r>
          </a:p>
          <a:p>
            <a:r>
              <a:rPr lang="cs-CZ" sz="1400"/>
              <a:t>Vytvoř v prvním snímku prezentace tabulku miniatur obrázků (ikona </a:t>
            </a:r>
            <a:r>
              <a:rPr lang="cs-CZ" sz="1400">
                <a:solidFill>
                  <a:srgbClr val="FF0000"/>
                </a:solidFill>
              </a:rPr>
              <a:t>VLOŽIT TABULKU</a:t>
            </a:r>
            <a:r>
              <a:rPr lang="cs-CZ" sz="1400"/>
              <a:t> v horním řádku ikon) a do následujících snímků vlož jednotlivé obrázky (zvětšené s popisem). Poté vlož do prvního snímku hypertextové odkazy k jednotlivým miniaturám obrázků odkazující na své zvětšeniny. Lépe pochopíš po shlédnutí celé této vzorové prezentace vyhynulých živočichů.</a:t>
            </a:r>
          </a:p>
          <a:p>
            <a:r>
              <a:rPr lang="cs-CZ" sz="1400"/>
              <a:t>Vyber vhodné pozadí – nabídka </a:t>
            </a:r>
            <a:r>
              <a:rPr lang="cs-CZ" sz="1400">
                <a:solidFill>
                  <a:srgbClr val="FF0000"/>
                </a:solidFill>
              </a:rPr>
              <a:t>FORMÁT – POZADÍ</a:t>
            </a:r>
            <a:r>
              <a:rPr lang="cs-CZ" sz="1400"/>
              <a:t>. </a:t>
            </a:r>
          </a:p>
          <a:p>
            <a:r>
              <a:rPr lang="cs-CZ" sz="1400"/>
              <a:t>Hypertextové odkazy se v PowerPointu vkládají stejným způsobem jako například ve Wordu nebo Excelu.</a:t>
            </a:r>
          </a:p>
          <a:p>
            <a:endParaRPr lang="cs-CZ" sz="1400"/>
          </a:p>
          <a:p>
            <a:endParaRPr lang="cs-CZ" sz="1400"/>
          </a:p>
          <a:p>
            <a:r>
              <a:rPr lang="cs-CZ" sz="1200"/>
              <a:t> </a:t>
            </a:r>
          </a:p>
        </p:txBody>
      </p:sp>
      <p:sp>
        <p:nvSpPr>
          <p:cNvPr id="11" name="Zástupný symbol pro obsah 10"/>
          <p:cNvSpPr>
            <a:spLocks noGrp="1"/>
          </p:cNvSpPr>
          <p:nvPr>
            <p:ph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2" name="Obrázek 11" descr="logo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339752" y="260648"/>
            <a:ext cx="4302562" cy="83963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253" name="Group 61"/>
          <p:cNvGraphicFramePr>
            <a:graphicFrameLocks noGrp="1"/>
          </p:cNvGraphicFramePr>
          <p:nvPr>
            <p:ph sz="quarter" idx="1"/>
          </p:nvPr>
        </p:nvGraphicFramePr>
        <p:xfrm>
          <a:off x="827088" y="1600200"/>
          <a:ext cx="7561262" cy="4492626"/>
        </p:xfrm>
        <a:graphic>
          <a:graphicData uri="http://schemas.openxmlformats.org/drawingml/2006/table">
            <a:tbl>
              <a:tblPr/>
              <a:tblGrid>
                <a:gridCol w="2520950"/>
                <a:gridCol w="2519362"/>
                <a:gridCol w="2520950"/>
              </a:tblGrid>
              <a:tr h="22463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22463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pic>
        <p:nvPicPr>
          <p:cNvPr id="8257" name="Picture 65" descr="prvohory2 001">
            <a:hlinkClick r:id="rId3" action="ppaction://hlinksldjump"/>
          </p:cNvPr>
          <p:cNvPicPr>
            <a:picLocks noChangeAspect="1" noChangeArrowheads="1"/>
          </p:cNvPicPr>
          <p:nvPr>
            <p:ph sz="quarter" idx="3"/>
          </p:nvPr>
        </p:nvPicPr>
        <p:blipFill>
          <a:blip r:embed="rId4" cstate="print"/>
          <a:srcRect l="3098" t="862" r="48347" b="87842"/>
          <a:stretch>
            <a:fillRect/>
          </a:stretch>
        </p:blipFill>
        <p:spPr>
          <a:xfrm>
            <a:off x="1042988" y="4437063"/>
            <a:ext cx="2239962" cy="936625"/>
          </a:xfrm>
          <a:ln/>
        </p:spPr>
      </p:pic>
      <p:sp>
        <p:nvSpPr>
          <p:cNvPr id="8205" name="Rectangle 13"/>
          <p:cNvSpPr>
            <a:spLocks noChangeArrowheads="1"/>
          </p:cNvSpPr>
          <p:nvPr/>
        </p:nvSpPr>
        <p:spPr bwMode="auto">
          <a:xfrm>
            <a:off x="2274888" y="6369050"/>
            <a:ext cx="4648200" cy="244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pPr algn="ctr"/>
            <a:r>
              <a:rPr lang="cs-CZ" sz="1000"/>
              <a:t>Autorem materiálu a všech jeho částí, není-li uvedeno jinak, je Mgr. Jakub Vrtěl.</a:t>
            </a:r>
          </a:p>
        </p:txBody>
      </p:sp>
      <p:sp>
        <p:nvSpPr>
          <p:cNvPr id="8206" name="Text Box 14"/>
          <p:cNvSpPr txBox="1">
            <a:spLocks noChangeArrowheads="1"/>
          </p:cNvSpPr>
          <p:nvPr/>
        </p:nvSpPr>
        <p:spPr bwMode="auto">
          <a:xfrm>
            <a:off x="447675" y="568325"/>
            <a:ext cx="8191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b="1">
                <a:solidFill>
                  <a:schemeClr val="accent2"/>
                </a:solidFill>
              </a:rPr>
              <a:t>VZOR</a:t>
            </a:r>
          </a:p>
        </p:txBody>
      </p:sp>
      <p:sp>
        <p:nvSpPr>
          <p:cNvPr id="8256" name="Text Box 64"/>
          <p:cNvSpPr txBox="1">
            <a:spLocks noChangeArrowheads="1"/>
          </p:cNvSpPr>
          <p:nvPr/>
        </p:nvSpPr>
        <p:spPr bwMode="auto">
          <a:xfrm>
            <a:off x="3132138" y="1196975"/>
            <a:ext cx="29654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>
                <a:solidFill>
                  <a:schemeClr val="accent2"/>
                </a:solidFill>
              </a:rPr>
              <a:t>VYHYNULÍ ŽIVOČICHOVÉ</a:t>
            </a:r>
          </a:p>
        </p:txBody>
      </p:sp>
      <p:pic>
        <p:nvPicPr>
          <p:cNvPr id="8264" name="Picture 72" descr="prvohory1">
            <a:hlinkClick r:id="rId5" action="ppaction://hlinksldjump"/>
          </p:cNvPr>
          <p:cNvPicPr>
            <a:picLocks noChangeAspect="1" noChangeArrowheads="1"/>
          </p:cNvPicPr>
          <p:nvPr>
            <p:ph sz="quarter" idx="4"/>
          </p:nvPr>
        </p:nvPicPr>
        <p:blipFill>
          <a:blip r:embed="rId6" cstate="print"/>
          <a:srcRect l="3096" t="4379" r="48494" b="82480"/>
          <a:stretch>
            <a:fillRect/>
          </a:stretch>
        </p:blipFill>
        <p:spPr>
          <a:xfrm>
            <a:off x="1042988" y="2276475"/>
            <a:ext cx="2233612" cy="833438"/>
          </a:xfrm>
          <a:ln/>
        </p:spPr>
      </p:pic>
      <p:pic>
        <p:nvPicPr>
          <p:cNvPr id="8267" name="Picture 75" descr="trias">
            <a:hlinkClick r:id="rId7" action="ppaction://hlinksldjump"/>
          </p:cNvPr>
          <p:cNvPicPr>
            <a:picLocks noChangeAspect="1" noChangeArrowheads="1"/>
          </p:cNvPicPr>
          <p:nvPr/>
        </p:nvPicPr>
        <p:blipFill>
          <a:blip r:embed="rId8" cstate="print"/>
          <a:srcRect l="4262" r="67667" b="63808"/>
          <a:stretch>
            <a:fillRect/>
          </a:stretch>
        </p:blipFill>
        <p:spPr bwMode="auto">
          <a:xfrm>
            <a:off x="3708400" y="1700213"/>
            <a:ext cx="1731963" cy="2016125"/>
          </a:xfrm>
          <a:prstGeom prst="rect">
            <a:avLst/>
          </a:prstGeom>
          <a:noFill/>
        </p:spPr>
      </p:pic>
      <p:pic>
        <p:nvPicPr>
          <p:cNvPr id="8268" name="Picture 76" descr="prvohory1">
            <a:hlinkClick r:id="rId9" action="ppaction://hlinksldjump"/>
          </p:cNvPr>
          <p:cNvPicPr>
            <a:picLocks noChangeAspect="1" noChangeArrowheads="1"/>
          </p:cNvPicPr>
          <p:nvPr/>
        </p:nvPicPr>
        <p:blipFill>
          <a:blip r:embed="rId10" cstate="print"/>
          <a:srcRect l="52818" r="25879" b="81123"/>
          <a:stretch>
            <a:fillRect/>
          </a:stretch>
        </p:blipFill>
        <p:spPr bwMode="auto">
          <a:xfrm>
            <a:off x="3851275" y="4005263"/>
            <a:ext cx="1655763" cy="2017712"/>
          </a:xfrm>
          <a:prstGeom prst="rect">
            <a:avLst/>
          </a:prstGeom>
          <a:noFill/>
        </p:spPr>
      </p:pic>
      <p:pic>
        <p:nvPicPr>
          <p:cNvPr id="8269" name="Picture 77" descr="prvohory2 001">
            <a:hlinkClick r:id="rId11" action="ppaction://hlinksldjump"/>
          </p:cNvPr>
          <p:cNvPicPr>
            <a:picLocks noChangeAspect="1" noChangeArrowheads="1"/>
          </p:cNvPicPr>
          <p:nvPr/>
        </p:nvPicPr>
        <p:blipFill>
          <a:blip r:embed="rId12" cstate="print"/>
          <a:srcRect l="52818" b="81940"/>
          <a:stretch>
            <a:fillRect/>
          </a:stretch>
        </p:blipFill>
        <p:spPr bwMode="auto">
          <a:xfrm>
            <a:off x="5940425" y="4292600"/>
            <a:ext cx="2376488" cy="1209675"/>
          </a:xfrm>
          <a:prstGeom prst="rect">
            <a:avLst/>
          </a:prstGeom>
          <a:noFill/>
        </p:spPr>
      </p:pic>
      <p:pic>
        <p:nvPicPr>
          <p:cNvPr id="8270" name="Picture 78" descr="prvohory1">
            <a:hlinkClick r:id="rId13" action="ppaction://hlinksldjump"/>
          </p:cNvPr>
          <p:cNvPicPr>
            <a:picLocks noChangeAspect="1" noChangeArrowheads="1"/>
          </p:cNvPicPr>
          <p:nvPr/>
        </p:nvPicPr>
        <p:blipFill>
          <a:blip r:embed="rId14" cstate="print"/>
          <a:srcRect l="5556" t="40428" r="76430" b="45433"/>
          <a:stretch>
            <a:fillRect/>
          </a:stretch>
        </p:blipFill>
        <p:spPr bwMode="auto">
          <a:xfrm>
            <a:off x="6227763" y="1700213"/>
            <a:ext cx="1801812" cy="1944687"/>
          </a:xfrm>
          <a:prstGeom prst="rect">
            <a:avLst/>
          </a:prstGeom>
          <a:noFill/>
        </p:spPr>
      </p:pic>
      <p:sp>
        <p:nvSpPr>
          <p:cNvPr id="28" name="Zástupný symbol pro obsah 27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9" name="Obrázek 28" descr="logo.png"/>
          <p:cNvPicPr>
            <a:picLocks noChangeAspect="1"/>
          </p:cNvPicPr>
          <p:nvPr/>
        </p:nvPicPr>
        <p:blipFill>
          <a:blip r:embed="rId15" cstate="print"/>
          <a:stretch>
            <a:fillRect/>
          </a:stretch>
        </p:blipFill>
        <p:spPr>
          <a:xfrm>
            <a:off x="2339752" y="260648"/>
            <a:ext cx="4302562" cy="83963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74" name="Rectangle 10"/>
          <p:cNvSpPr>
            <a:spLocks noChangeArrowheads="1"/>
          </p:cNvSpPr>
          <p:nvPr/>
        </p:nvSpPr>
        <p:spPr bwMode="auto">
          <a:xfrm>
            <a:off x="2274888" y="6369050"/>
            <a:ext cx="4648200" cy="244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pPr algn="ctr"/>
            <a:r>
              <a:rPr lang="cs-CZ" sz="1000"/>
              <a:t>Autorem materiálu a všech jeho částí, není-li uvedeno jinak, je Mgr. Jakub Vrtěl.</a:t>
            </a:r>
          </a:p>
        </p:txBody>
      </p:sp>
      <p:pic>
        <p:nvPicPr>
          <p:cNvPr id="11289" name="Picture 25" descr="prvohory1"/>
          <p:cNvPicPr>
            <a:picLocks noChangeAspect="1" noChangeArrowheads="1"/>
          </p:cNvPicPr>
          <p:nvPr>
            <p:ph sz="half" idx="1"/>
          </p:nvPr>
        </p:nvPicPr>
        <p:blipFill>
          <a:blip r:embed="rId3" cstate="print"/>
          <a:srcRect l="984" t="4379" r="48494" b="82480"/>
          <a:stretch>
            <a:fillRect/>
          </a:stretch>
        </p:blipFill>
        <p:spPr>
          <a:xfrm>
            <a:off x="971550" y="2492375"/>
            <a:ext cx="7416800" cy="3097213"/>
          </a:xfrm>
          <a:noFill/>
          <a:ln/>
        </p:spPr>
      </p:pic>
      <p:sp>
        <p:nvSpPr>
          <p:cNvPr id="11292" name="Text Box 28"/>
          <p:cNvSpPr txBox="1">
            <a:spLocks noChangeArrowheads="1"/>
          </p:cNvSpPr>
          <p:nvPr/>
        </p:nvSpPr>
        <p:spPr bwMode="auto">
          <a:xfrm>
            <a:off x="3471863" y="1598613"/>
            <a:ext cx="2168525" cy="427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2200" b="1">
                <a:solidFill>
                  <a:schemeClr val="accent2"/>
                </a:solidFill>
              </a:rPr>
              <a:t>CEPHALASPIS</a:t>
            </a:r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9" name="Obrázek 8" descr="logo.pn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2339752" y="260648"/>
            <a:ext cx="4302562" cy="83963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81" name="Rectangle 5"/>
          <p:cNvSpPr>
            <a:spLocks noChangeArrowheads="1"/>
          </p:cNvSpPr>
          <p:nvPr/>
        </p:nvSpPr>
        <p:spPr bwMode="auto">
          <a:xfrm>
            <a:off x="2274888" y="6369050"/>
            <a:ext cx="4648200" cy="244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pPr algn="ctr"/>
            <a:r>
              <a:rPr lang="cs-CZ" sz="1000"/>
              <a:t>Autorem materiálu a všech jeho částí, není-li uvedeno jinak, je Mgr. Jakub Vrtěl.</a:t>
            </a:r>
          </a:p>
        </p:txBody>
      </p:sp>
      <p:pic>
        <p:nvPicPr>
          <p:cNvPr id="24582" name="Picture 6" descr="trias"/>
          <p:cNvPicPr>
            <a:picLocks noChangeAspect="1" noChangeArrowheads="1"/>
          </p:cNvPicPr>
          <p:nvPr>
            <p:ph/>
          </p:nvPr>
        </p:nvPicPr>
        <p:blipFill>
          <a:blip r:embed="rId3" cstate="print"/>
          <a:srcRect l="4262" r="67667" b="63808"/>
          <a:stretch>
            <a:fillRect/>
          </a:stretch>
        </p:blipFill>
        <p:spPr>
          <a:xfrm>
            <a:off x="1979613" y="1484313"/>
            <a:ext cx="5184775" cy="4679950"/>
          </a:xfrm>
          <a:noFill/>
          <a:ln/>
        </p:spPr>
      </p:pic>
      <p:sp>
        <p:nvSpPr>
          <p:cNvPr id="24584" name="Text Box 8"/>
          <p:cNvSpPr txBox="1">
            <a:spLocks noChangeArrowheads="1"/>
          </p:cNvSpPr>
          <p:nvPr/>
        </p:nvSpPr>
        <p:spPr bwMode="auto">
          <a:xfrm>
            <a:off x="3995738" y="981075"/>
            <a:ext cx="1287462" cy="427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2200" b="1">
                <a:solidFill>
                  <a:schemeClr val="accent2"/>
                </a:solidFill>
              </a:rPr>
              <a:t>AMONIT</a:t>
            </a:r>
          </a:p>
        </p:txBody>
      </p:sp>
      <p:pic>
        <p:nvPicPr>
          <p:cNvPr id="8" name="Obrázek 7" descr="logo.pn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2339752" y="260648"/>
            <a:ext cx="4302562" cy="83963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9" name="Rectangle 5"/>
          <p:cNvSpPr>
            <a:spLocks noChangeArrowheads="1"/>
          </p:cNvSpPr>
          <p:nvPr/>
        </p:nvSpPr>
        <p:spPr bwMode="auto">
          <a:xfrm>
            <a:off x="2274888" y="6369050"/>
            <a:ext cx="4648200" cy="244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pPr algn="ctr"/>
            <a:r>
              <a:rPr lang="cs-CZ" sz="1000"/>
              <a:t>Autorem materiálu a všech jeho částí, není-li uvedeno jinak, je Mgr. Jakub Vrtěl.</a:t>
            </a:r>
          </a:p>
        </p:txBody>
      </p:sp>
      <p:pic>
        <p:nvPicPr>
          <p:cNvPr id="26630" name="Picture 6" descr="prvohory1"/>
          <p:cNvPicPr>
            <a:picLocks noChangeAspect="1" noChangeArrowheads="1"/>
          </p:cNvPicPr>
          <p:nvPr>
            <p:ph/>
          </p:nvPr>
        </p:nvPicPr>
        <p:blipFill>
          <a:blip r:embed="rId3" cstate="print"/>
          <a:srcRect l="5556" t="40428" r="76430" b="45433"/>
          <a:stretch>
            <a:fillRect/>
          </a:stretch>
        </p:blipFill>
        <p:spPr>
          <a:xfrm>
            <a:off x="2843213" y="1557338"/>
            <a:ext cx="3322637" cy="4568825"/>
          </a:xfrm>
          <a:noFill/>
          <a:ln/>
        </p:spPr>
      </p:pic>
      <p:sp>
        <p:nvSpPr>
          <p:cNvPr id="26632" name="Text Box 8"/>
          <p:cNvSpPr txBox="1">
            <a:spLocks noChangeArrowheads="1"/>
          </p:cNvSpPr>
          <p:nvPr/>
        </p:nvSpPr>
        <p:spPr bwMode="auto">
          <a:xfrm>
            <a:off x="3635375" y="1052513"/>
            <a:ext cx="1627188" cy="427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2200" b="1">
                <a:solidFill>
                  <a:schemeClr val="accent2"/>
                </a:solidFill>
              </a:rPr>
              <a:t>HALKIERA</a:t>
            </a:r>
          </a:p>
        </p:txBody>
      </p:sp>
      <p:pic>
        <p:nvPicPr>
          <p:cNvPr id="8" name="Obrázek 7" descr="logo.pn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2339752" y="260648"/>
            <a:ext cx="4302562" cy="839635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7" name="Rectangle 5"/>
          <p:cNvSpPr>
            <a:spLocks noChangeArrowheads="1"/>
          </p:cNvSpPr>
          <p:nvPr/>
        </p:nvSpPr>
        <p:spPr bwMode="auto">
          <a:xfrm>
            <a:off x="2274888" y="6369050"/>
            <a:ext cx="4648200" cy="244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pPr algn="ctr"/>
            <a:r>
              <a:rPr lang="cs-CZ" sz="1000"/>
              <a:t>Autorem materiálu a všech jeho částí, není-li uvedeno jinak, je Mgr. Jakub Vrtěl.</a:t>
            </a:r>
          </a:p>
        </p:txBody>
      </p:sp>
      <p:pic>
        <p:nvPicPr>
          <p:cNvPr id="28678" name="Picture 6" descr="prvohory2 001"/>
          <p:cNvPicPr>
            <a:picLocks noChangeAspect="1" noChangeArrowheads="1"/>
          </p:cNvPicPr>
          <p:nvPr>
            <p:ph/>
          </p:nvPr>
        </p:nvPicPr>
        <p:blipFill>
          <a:blip r:embed="rId3" cstate="print"/>
          <a:srcRect l="1448" t="620" r="48347" b="87340"/>
          <a:stretch>
            <a:fillRect/>
          </a:stretch>
        </p:blipFill>
        <p:spPr>
          <a:xfrm>
            <a:off x="827088" y="2852738"/>
            <a:ext cx="7488237" cy="2808287"/>
          </a:xfrm>
          <a:noFill/>
          <a:ln/>
        </p:spPr>
      </p:pic>
      <p:sp>
        <p:nvSpPr>
          <p:cNvPr id="28680" name="Text Box 8"/>
          <p:cNvSpPr txBox="1">
            <a:spLocks noChangeArrowheads="1"/>
          </p:cNvSpPr>
          <p:nvPr/>
        </p:nvSpPr>
        <p:spPr bwMode="auto">
          <a:xfrm>
            <a:off x="3419475" y="1916113"/>
            <a:ext cx="2324100" cy="427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2200" b="1">
                <a:solidFill>
                  <a:schemeClr val="accent2"/>
                </a:solidFill>
              </a:rPr>
              <a:t>HYNERPETHON</a:t>
            </a:r>
          </a:p>
        </p:txBody>
      </p:sp>
      <p:pic>
        <p:nvPicPr>
          <p:cNvPr id="8" name="Obrázek 7" descr="logo.pn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2339752" y="260648"/>
            <a:ext cx="4302562" cy="839635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5" name="Rectangle 5"/>
          <p:cNvSpPr>
            <a:spLocks noChangeArrowheads="1"/>
          </p:cNvSpPr>
          <p:nvPr/>
        </p:nvSpPr>
        <p:spPr bwMode="auto">
          <a:xfrm>
            <a:off x="2274888" y="6369050"/>
            <a:ext cx="4648200" cy="244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pPr algn="ctr"/>
            <a:r>
              <a:rPr lang="cs-CZ" sz="1000"/>
              <a:t>Autorem materiálu a všech jeho částí, není-li uvedeno jinak, je Mgr. Jakub Vrtěl.</a:t>
            </a:r>
          </a:p>
        </p:txBody>
      </p:sp>
      <p:pic>
        <p:nvPicPr>
          <p:cNvPr id="30726" name="Picture 6" descr="prvohory1"/>
          <p:cNvPicPr>
            <a:picLocks noChangeAspect="1" noChangeArrowheads="1"/>
          </p:cNvPicPr>
          <p:nvPr>
            <p:ph/>
          </p:nvPr>
        </p:nvPicPr>
        <p:blipFill>
          <a:blip r:embed="rId3" cstate="print"/>
          <a:srcRect l="52818" r="25879" b="81123"/>
          <a:stretch>
            <a:fillRect/>
          </a:stretch>
        </p:blipFill>
        <p:spPr>
          <a:xfrm>
            <a:off x="2843213" y="1700213"/>
            <a:ext cx="3455987" cy="4497387"/>
          </a:xfrm>
          <a:noFill/>
          <a:ln/>
        </p:spPr>
      </p:pic>
      <p:sp>
        <p:nvSpPr>
          <p:cNvPr id="30728" name="Text Box 8"/>
          <p:cNvSpPr txBox="1">
            <a:spLocks noChangeArrowheads="1"/>
          </p:cNvSpPr>
          <p:nvPr/>
        </p:nvSpPr>
        <p:spPr bwMode="auto">
          <a:xfrm>
            <a:off x="3851275" y="1125538"/>
            <a:ext cx="1303338" cy="427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2200" b="1">
                <a:solidFill>
                  <a:schemeClr val="accent2"/>
                </a:solidFill>
              </a:rPr>
              <a:t>LILIJICE</a:t>
            </a:r>
          </a:p>
        </p:txBody>
      </p:sp>
      <p:pic>
        <p:nvPicPr>
          <p:cNvPr id="8" name="Obrázek 7" descr="logo.pn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2339752" y="260648"/>
            <a:ext cx="4302562" cy="83963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3" name="Rectangle 5"/>
          <p:cNvSpPr>
            <a:spLocks noChangeArrowheads="1"/>
          </p:cNvSpPr>
          <p:nvPr/>
        </p:nvSpPr>
        <p:spPr bwMode="auto">
          <a:xfrm>
            <a:off x="2274888" y="6369050"/>
            <a:ext cx="4648200" cy="244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pPr algn="ctr"/>
            <a:r>
              <a:rPr lang="cs-CZ" sz="1000"/>
              <a:t>Autorem materiálu a všech jeho částí, není-li uvedeno jinak, je Mgr. Jakub Vrtěl.</a:t>
            </a:r>
          </a:p>
        </p:txBody>
      </p:sp>
      <p:pic>
        <p:nvPicPr>
          <p:cNvPr id="32774" name="Picture 6" descr="prvohory2 001"/>
          <p:cNvPicPr>
            <a:picLocks noChangeAspect="1" noChangeArrowheads="1"/>
          </p:cNvPicPr>
          <p:nvPr>
            <p:ph/>
          </p:nvPr>
        </p:nvPicPr>
        <p:blipFill>
          <a:blip r:embed="rId3" cstate="print"/>
          <a:srcRect l="53322" b="81940"/>
          <a:stretch>
            <a:fillRect/>
          </a:stretch>
        </p:blipFill>
        <p:spPr>
          <a:xfrm>
            <a:off x="1258888" y="2133600"/>
            <a:ext cx="6626225" cy="3921125"/>
          </a:xfrm>
          <a:noFill/>
          <a:ln/>
        </p:spPr>
      </p:pic>
      <p:sp>
        <p:nvSpPr>
          <p:cNvPr id="32776" name="Text Box 8"/>
          <p:cNvSpPr txBox="1">
            <a:spLocks noChangeArrowheads="1"/>
          </p:cNvSpPr>
          <p:nvPr/>
        </p:nvSpPr>
        <p:spPr bwMode="auto">
          <a:xfrm>
            <a:off x="3779838" y="1412875"/>
            <a:ext cx="1690687" cy="427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2200" b="1">
                <a:solidFill>
                  <a:schemeClr val="accent2"/>
                </a:solidFill>
              </a:rPr>
              <a:t>LATIMERIE</a:t>
            </a:r>
          </a:p>
        </p:txBody>
      </p:sp>
      <p:pic>
        <p:nvPicPr>
          <p:cNvPr id="8" name="Obrázek 7" descr="logo.pn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2339752" y="260648"/>
            <a:ext cx="4302562" cy="83963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199</TotalTime>
  <Words>338</Words>
  <Application>Microsoft Office PowerPoint</Application>
  <PresentationFormat>Předvádění na obrazovce (4:3)</PresentationFormat>
  <Paragraphs>54</Paragraphs>
  <Slides>9</Slides>
  <Notes>9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3" baseType="lpstr">
      <vt:lpstr>Arial</vt:lpstr>
      <vt:lpstr>SimSun</vt:lpstr>
      <vt:lpstr>Times New Roman</vt:lpstr>
      <vt:lpstr>Výchozí návrh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</vt:vector>
  </TitlesOfParts>
  <Company>Základní škola, Tišnov, Smíškova 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 POINT Použití vlastních animací</dc:title>
  <dc:creator>Přírodopis</dc:creator>
  <cp:lastModifiedBy>Dum</cp:lastModifiedBy>
  <cp:revision>24</cp:revision>
  <dcterms:created xsi:type="dcterms:W3CDTF">2012-03-04T20:48:00Z</dcterms:created>
  <dcterms:modified xsi:type="dcterms:W3CDTF">2014-03-15T14:19:09Z</dcterms:modified>
</cp:coreProperties>
</file>