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4E2DE50-9B04-480E-A716-62F4FD2823B7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8AE49935-42A8-40AD-9E16-FD20A4E28295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0/0e/Goethe_(Stieler_1828)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www.google.cz/url?sa=i&amp;rct=j&amp;q=goethe+frankfurt&amp;source=images&amp;cd=&amp;cad=rja&amp;docid=-6pP7M71_BGHoM&amp;tbnid=fVJesyaixlvCGM:&amp;ved=0CAUQjRw&amp;url=http://commons.wikimedia.org/wiki/File:Frankfurt_Am_Main-Goethe-Haus-Ansicht_am_Grossen_Hirschgraben.jpg&amp;ei=E84IUpvLM8PStAbyq4CYDw&amp;bvm=bv.50500085,d.Yms&amp;psig=AFQjCNFwAsJniRizBkdSvrigdkyXP07nYA&amp;ust=1376395131671196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f/fa/Goethe_University_Frankfurt_Poelzig_Building.jpeg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www.google.cz/url?sa=i&amp;rct=j&amp;q=Christiane+Vulpius&amp;source=images&amp;cd=&amp;cad=rja&amp;docid=wKssxhj-OQHMkM&amp;tbnid=1rHxYgwIFfs_IM:&amp;ved=0CAUQjRw&amp;url=http://cs.wikipedia.org/wiki/Christiane_Vulpius&amp;ei=tM8IUtKpOY7DswaN2YHQCg&amp;bvm=bv.50500085,d.Yms&amp;psig=AFQjCNHiRsss3eJ2JZxbBkRZfH3nV3WMjw&amp;ust=1376395466172637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google.cz/url?sa=i&amp;rct=j&amp;q=sturm+und+drang&amp;source=images&amp;cd=&amp;cad=rja&amp;docid=RsAHeIvVkTFaXM&amp;tbnid=QrhL8F0pkiTHRM:&amp;ved=0CAUQjRw&amp;url=http://martin.schimak.at/2009/03/mir-duenkt-es-stuermt-und-draengt/&amp;ei=R9YIUqXvCYjetAbUlIGgDQ&amp;bvm=bv.50500085,d.Yms&amp;psig=AFQjCNEsUloBYzJqbhdh6PYpvxguUJIP1Q&amp;ust=1376397133399866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hyperlink" Target="http://www.google.cz/url?sa=i&amp;rct=j&amp;q=sturm+und+drang&amp;source=images&amp;cd=&amp;cad=rja&amp;docid=QoDdos91oAfxUM&amp;tbnid=EzHPZ_gQOxIeVM:&amp;ved=0CAUQjRw&amp;url=http://snobizm.blogspot.com/2011/07/sturm-drang-artwork.html&amp;ei=xtYIUo2kLcLQtAb3oYH4AQ&amp;bvm=bv.50500085,d.Yms&amp;psig=AFQjCNEsUloBYzJqbhdh6PYpvxguUJIP1Q&amp;ust=1376397133399866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0/0f/Goethe_1774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5/51/Goethe_Faust_I_1808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oethe_Faust_I_1808.jpg" TargetMode="External"/><Relationship Id="rId3" Type="http://schemas.openxmlformats.org/officeDocument/2006/relationships/hyperlink" Target="http://www.databazeknih.cz/zivotopis/johann-wolfgang-von-goethe-221" TargetMode="External"/><Relationship Id="rId7" Type="http://schemas.openxmlformats.org/officeDocument/2006/relationships/hyperlink" Target="http://davcometal.blog.cz/1206/sturm-und-drang-learning-to-rock-2007" TargetMode="External"/><Relationship Id="rId2" Type="http://schemas.openxmlformats.org/officeDocument/2006/relationships/hyperlink" Target="http://cs.wikipedia.org/wiki/Goeth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snobizm.blogspot.cz/2011/07/sturm-drang-artwork.html" TargetMode="External"/><Relationship Id="rId5" Type="http://schemas.openxmlformats.org/officeDocument/2006/relationships/hyperlink" Target="http://martin.schimak.at/2009/03/mir-duenkt-es-stuermt-und-draengt/" TargetMode="External"/><Relationship Id="rId4" Type="http://schemas.openxmlformats.org/officeDocument/2006/relationships/hyperlink" Target="http://www.uni-frankfurt.de/english/index.html" TargetMode="External"/><Relationship Id="rId9" Type="http://schemas.openxmlformats.org/officeDocument/2006/relationships/hyperlink" Target="http://citaty.net/autori/johann-wolfgang-von-goethe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954488540"/>
              </p:ext>
            </p:extLst>
          </p:nvPr>
        </p:nvGraphicFramePr>
        <p:xfrm>
          <a:off x="485453" y="2060848"/>
          <a:ext cx="8136582" cy="4573819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7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Johann Wolfgang Goethe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3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11754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Žáci se seznámí s všestranně nadanou osobností německé společnosti 19. století. Dokáží ji charakterizovat především z literárního hlediska.    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425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7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9. 6. 2013</a:t>
                      </a:r>
                    </a:p>
                  </a:txBody>
                  <a:tcPr marL="91436" marR="91436"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11711" y="332656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85935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7964" y="1052736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00"/>
                </a:solidFill>
              </a:rPr>
              <a:t>(1749 – 1832)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211738" y="6165304"/>
            <a:ext cx="2952150" cy="456456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rgbClr val="FFFFCC"/>
                </a:solidFill>
              </a:rPr>
              <a:t>© Dušan Kráčmar 2013</a:t>
            </a:r>
            <a:endParaRPr lang="cs-CZ" sz="1800" dirty="0">
              <a:solidFill>
                <a:srgbClr val="FFFFCC"/>
              </a:solidFill>
            </a:endParaRPr>
          </a:p>
        </p:txBody>
      </p:sp>
      <p:pic>
        <p:nvPicPr>
          <p:cNvPr id="3" name="Picture 2" descr="File:Goethe (Stieler 1828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199" y="2996952"/>
            <a:ext cx="2314575" cy="285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54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6632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CC"/>
                </a:solidFill>
              </a:rPr>
              <a:t>ŽIVOTNÍ OSUDY</a:t>
            </a:r>
            <a:endParaRPr lang="cs-CZ" dirty="0">
              <a:solidFill>
                <a:srgbClr val="FFFF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8136904" cy="4536504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arozen 28.8. 1749 ve Frankfurthu nad Mohanem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ásník, romanopisec, dramatik, autor vědeckých spisů, nadaný kreslíř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pocházel z velmi dobře situované rodiny, dostalo se mu všestranného vzdělání, úspěšně studoval práva na prestižní univerzitě v Lipsku a posléze ve Štrasburku (dnešní Francie)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ěnoval se rovněž i vědě: studoval přírodní vědy (botanika, geologie, anatomie, stavebnictví atd.)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sobní přítel básníka Schillera a filosofa Herdera – dvou velmi významných postav německé společnosti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oženil se až v 57 letech, předtím i poté však prožil mnoho lásek , což se odrazilo v jeho tvorbě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hodně cestoval (Itálie, Švýcarsko), v pozdějším věku se několikrát léčil v dnes českých lázních (Teplice, Mariánské Lázně,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arlovy Vary)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emřel ve Výmaru (poblíž dnešních českých hranic) 22. 3. 1832     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8139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6632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CC"/>
                </a:solidFill>
              </a:rPr>
              <a:t>ŽIVOTNÍ OSUDY</a:t>
            </a:r>
            <a:endParaRPr lang="cs-CZ" dirty="0">
              <a:solidFill>
                <a:srgbClr val="FFFF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269" y="3933056"/>
            <a:ext cx="4504453" cy="504056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restižní univerzita v rodném Frankfurtu nese Goetheho jméno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0" name="Picture 6" descr="http://upload.wikimedia.org/wikipedia/commons/e/e7/Frankfurt_Am_Main-Goethe-Haus-Ansicht_am_Grossen_Hirschgrab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39975"/>
            <a:ext cx="249555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 txBox="1">
            <a:spLocks/>
          </p:cNvSpPr>
          <p:nvPr/>
        </p:nvSpPr>
        <p:spPr>
          <a:xfrm>
            <a:off x="5423731" y="5661248"/>
            <a:ext cx="3384376" cy="5040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odný dům ve Frankfurtu  </a:t>
            </a:r>
            <a:endParaRPr lang="cs-CZ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2" name="Picture 8" descr="http://upload.wikimedia.org/wikipedia/commons/thumb/8/84/Christiane-von-Goethe-Vulpius.jpg/220px-Christiane-von-Goethe-Vulpius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16" b="17589"/>
          <a:stretch/>
        </p:blipFill>
        <p:spPr bwMode="auto">
          <a:xfrm>
            <a:off x="251520" y="4836012"/>
            <a:ext cx="1584176" cy="174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1869938" y="6036643"/>
            <a:ext cx="2990094" cy="50405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Goetheho žena Christiane Vulpius v Goethově kresbě  </a:t>
            </a:r>
            <a:endParaRPr lang="cs-CZ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File:Goethe University Frankfurt Poelzig Building.jpe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1"/>
            <a:ext cx="4464496" cy="1802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485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-315416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CC"/>
                </a:solidFill>
              </a:rPr>
              <a:t>DÍLO</a:t>
            </a:r>
            <a:endParaRPr lang="cs-CZ" dirty="0">
              <a:solidFill>
                <a:srgbClr val="FFFF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74537"/>
            <a:ext cx="8136904" cy="4536504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yl jedním z nejvýznamnějších představitelů hnutí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Sturm und Drang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(Bouře a vzdor) tvořeného skupinou literátů (mj. i Schiller, Herder), kteří, v reakci na osvícenskou rozumovost, si kladli za cíl ve svých dílech rozvíjet emocionalitu, cit, fantazii, lásku k přírodě atd., tj. prvky typické pro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souladu s osvícenci však důsledně prosazovali právo na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svobodu jedince,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a ideály hnutí se dodnes v přeneseném smyslu používají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áměty často čerpal z antiky a renesance, sám svým dílem inspiroval celou řadu pozdějších autorů v celé světové literatuře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martin.schimak.at/wp-content/uploads/2009/03/sturm-und-dran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47" y="5301208"/>
            <a:ext cx="2976265" cy="1131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3.gstatic.com/images?q=tbn:ANd9GcQkYR7_tG77bAIfm6APAOdu4ky4hNqFXieT0hbbqSVsuQKMoCra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68"/>
          <a:stretch/>
        </p:blipFill>
        <p:spPr bwMode="auto">
          <a:xfrm>
            <a:off x="3797569" y="5068468"/>
            <a:ext cx="1323975" cy="15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metal-rules.com/zine/images/stories/concerts/TUSKA_2007/logo/sturmis-log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301208"/>
            <a:ext cx="3491880" cy="109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417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-315416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CC"/>
                </a:solidFill>
              </a:rPr>
              <a:t>DÍLO</a:t>
            </a:r>
            <a:endParaRPr lang="cs-CZ" dirty="0">
              <a:solidFill>
                <a:srgbClr val="FFFF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74537"/>
            <a:ext cx="8136904" cy="4536504"/>
          </a:xfrm>
        </p:spPr>
        <p:txBody>
          <a:bodyPr>
            <a:noAutofit/>
          </a:bodyPr>
          <a:lstStyle/>
          <a:p>
            <a:pPr marL="342900" indent="-342900">
              <a:buClr>
                <a:srgbClr val="FFFFCC"/>
              </a:buClr>
              <a:buFont typeface="Arial" pitchFamily="34" charset="0"/>
              <a:buChar char="•"/>
            </a:pPr>
            <a:r>
              <a:rPr lang="cs-CZ" sz="17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POEZIE</a:t>
            </a:r>
          </a:p>
          <a:p>
            <a:pPr marL="800100" lvl="1" indent="-342900" algn="l">
              <a:buClr>
                <a:srgbClr val="FFFFCC"/>
              </a:buClr>
              <a:buFont typeface="Wingdings" pitchFamily="2" charset="2"/>
              <a:buChar char="§"/>
            </a:pPr>
            <a:r>
              <a:rPr lang="cs-CZ" sz="17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písně </a:t>
            </a:r>
            <a:r>
              <a:rPr lang="cs-CZ" sz="17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básně opěvující lásku</a:t>
            </a:r>
          </a:p>
          <a:p>
            <a:pPr marL="800100" lvl="1" indent="-342900" algn="l">
              <a:buClr>
                <a:srgbClr val="FFFFCC"/>
              </a:buClr>
              <a:buFont typeface="Wingdings" pitchFamily="2" charset="2"/>
              <a:buChar char="§"/>
            </a:pPr>
            <a:r>
              <a:rPr lang="cs-CZ" sz="17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Čarodějův učeň</a:t>
            </a:r>
            <a:r>
              <a:rPr lang="cs-CZ" sz="17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balada</a:t>
            </a:r>
          </a:p>
          <a:p>
            <a:pPr marL="800100" lvl="1" indent="-342900" algn="l">
              <a:buClr>
                <a:srgbClr val="FFFFCC"/>
              </a:buClr>
              <a:buFont typeface="Wingdings" pitchFamily="2" charset="2"/>
              <a:buChar char="§"/>
            </a:pPr>
            <a:r>
              <a:rPr lang="cs-CZ" sz="17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Trilogie vášně </a:t>
            </a:r>
            <a:r>
              <a:rPr lang="cs-CZ" sz="17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inspirované láskou stárnoucího Goetheho k sedmnáctileté dívce během léčebného pobytu v Mariánských Lázních</a:t>
            </a:r>
            <a:endParaRPr lang="cs-CZ" sz="1700" dirty="0" smtClean="0">
              <a:solidFill>
                <a:srgbClr val="FFFF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Clr>
                <a:srgbClr val="FFFFCC"/>
              </a:buClr>
              <a:buFont typeface="Arial" pitchFamily="34" charset="0"/>
              <a:buChar char="•"/>
            </a:pPr>
            <a:r>
              <a:rPr lang="cs-CZ" sz="17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ROMÁNY</a:t>
            </a:r>
          </a:p>
          <a:p>
            <a:pPr marL="800100" lvl="1" indent="-342900" algn="l">
              <a:buClr>
                <a:srgbClr val="FFFFCC"/>
              </a:buClr>
              <a:buFont typeface="Wingdings" pitchFamily="2" charset="2"/>
              <a:buChar char="§"/>
            </a:pPr>
            <a:r>
              <a:rPr lang="cs-CZ" sz="17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Utrpení mladého Werthera (1774)</a:t>
            </a:r>
            <a:r>
              <a:rPr lang="cs-CZ" sz="17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257300" lvl="2" indent="-342900" algn="l">
              <a:buClr>
                <a:srgbClr val="FFC000"/>
              </a:buClr>
              <a:buFont typeface="Wingdings" pitchFamily="2" charset="2"/>
              <a:buChar char="v"/>
            </a:pPr>
            <a:r>
              <a:rPr lang="cs-CZ" sz="17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román psaný ve formě dopisů a deníkových záznamů, líčí nenaplněnou lásku hlavního hrdiny k zadané dívce, hlavní hrdina na konci spáchá sebevraždu z nešťastné lásky</a:t>
            </a:r>
          </a:p>
          <a:p>
            <a:pPr marL="1257300" lvl="2" indent="-342900" algn="l">
              <a:buClr>
                <a:srgbClr val="FFC000"/>
              </a:buClr>
              <a:buFont typeface="Wingdings" pitchFamily="2" charset="2"/>
              <a:buChar char="v"/>
            </a:pPr>
            <a:r>
              <a:rPr lang="cs-CZ" sz="17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se stalo v Německu velmi populární, vyvolalo „wertherovskou horečku“,  současně však i vlnu sebevražd</a:t>
            </a:r>
          </a:p>
          <a:p>
            <a:pPr marL="800100" lvl="1" indent="-342900" algn="l">
              <a:buClr>
                <a:srgbClr val="FFFFCC"/>
              </a:buClr>
              <a:buFont typeface="Wingdings" pitchFamily="2" charset="2"/>
              <a:buChar char="§"/>
            </a:pPr>
            <a:r>
              <a:rPr lang="cs-CZ" sz="17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Spřízněni volbou</a:t>
            </a:r>
            <a:r>
              <a:rPr lang="cs-CZ" sz="17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tragický milostný příběh, protest proti konvencím </a:t>
            </a: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1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endParaRPr lang="cs-CZ" sz="17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355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-315416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CC"/>
                </a:solidFill>
              </a:rPr>
              <a:t>DÍLO</a:t>
            </a:r>
            <a:endParaRPr lang="cs-CZ" dirty="0">
              <a:solidFill>
                <a:srgbClr val="FFFF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74537"/>
            <a:ext cx="8136904" cy="4536504"/>
          </a:xfrm>
        </p:spPr>
        <p:txBody>
          <a:bodyPr>
            <a:normAutofit/>
          </a:bodyPr>
          <a:lstStyle/>
          <a:p>
            <a:pPr marL="342900" indent="-342900">
              <a:buClr>
                <a:srgbClr val="FFFFCC"/>
              </a:buClr>
              <a:buFont typeface="Arial" pitchFamily="34" charset="0"/>
              <a:buChar char="•"/>
            </a:pPr>
            <a:r>
              <a:rPr lang="cs-CZ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DRAMA</a:t>
            </a:r>
          </a:p>
          <a:p>
            <a:pPr marL="800100" lvl="1" indent="-342900" algn="l">
              <a:buClr>
                <a:srgbClr val="FFFFCC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Faust (1808)</a:t>
            </a: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1257300" lvl="2" indent="-342900" algn="l">
              <a:buClr>
                <a:srgbClr val="FFC000"/>
              </a:buCl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dvoudílná veršovaná tragédie (12 000 veršů), zpodobnění životní pouti člověka</a:t>
            </a:r>
          </a:p>
          <a:p>
            <a:pPr marL="1257300" lvl="2" indent="-342900" algn="l">
              <a:buClr>
                <a:srgbClr val="FFC000"/>
              </a:buCl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vychází  z pověsti o doktoru Faustovi, který v touze po poznání zaprodal svou duši ďáblu Mefistofelovi</a:t>
            </a:r>
          </a:p>
          <a:p>
            <a:pPr marL="1257300" lvl="2" indent="-342900" algn="l">
              <a:buClr>
                <a:srgbClr val="FFC000"/>
              </a:buCl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podstatou díla je otázka smyslu lidské existence, Faust ji nakonec nachází v pomoci jiným lidem, čímž spasí svou duši   </a:t>
            </a:r>
          </a:p>
          <a:p>
            <a:pPr marL="800100" lvl="1" indent="-342900" algn="l">
              <a:buClr>
                <a:srgbClr val="FFFFCC"/>
              </a:buClr>
              <a:buFont typeface="Wingdings" pitchFamily="2" charset="2"/>
              <a:buChar char="§"/>
            </a:pPr>
            <a:r>
              <a:rPr lang="cs-CZ" sz="2000" dirty="0" smtClean="0">
                <a:solidFill>
                  <a:srgbClr val="FF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Torquatto Tasso</a:t>
            </a: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veršovaná tragédie inspirovaná osudy italského básníka žijícího v 16. století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450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-315416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CC"/>
                </a:solidFill>
              </a:rPr>
              <a:t>DÍLO</a:t>
            </a:r>
            <a:endParaRPr lang="cs-CZ" dirty="0">
              <a:solidFill>
                <a:srgbClr val="FFFF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445224"/>
            <a:ext cx="8592337" cy="792088"/>
          </a:xfrm>
        </p:spPr>
        <p:txBody>
          <a:bodyPr>
            <a:normAutofit fontScale="92500"/>
          </a:bodyPr>
          <a:lstStyle/>
          <a:p>
            <a:pPr algn="ctr">
              <a:buClr>
                <a:srgbClr val="FFFFCC"/>
              </a:buClr>
            </a:pP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Titulní stránky prvních vydání dvou nejslavnějších Goetheho knih – románu Utrpení mladéh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Werthera a veršovaného dramatu Faust </a:t>
            </a:r>
            <a:r>
              <a:rPr lang="cs-CZ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Soubor:Goethe 177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59" y="1844824"/>
            <a:ext cx="3911715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Goethe Faust I 1808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23864"/>
            <a:ext cx="3911715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083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-243408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CC"/>
                </a:solidFill>
              </a:rPr>
              <a:t>CITÁTY</a:t>
            </a:r>
            <a:endParaRPr lang="cs-CZ" dirty="0">
              <a:solidFill>
                <a:srgbClr val="FFFF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8136904" cy="537321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/>
              <a:t>„V životě je možné potkat se tisíckrát a nenajít... a potkat se jednou a najít se navždy</a:t>
            </a:r>
            <a:r>
              <a:rPr lang="cs-CZ" sz="2800" dirty="0" smtClean="0"/>
              <a:t>.“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/>
              <a:t>„Šťastná je jen duše, která miluje</a:t>
            </a:r>
            <a:r>
              <a:rPr lang="cs-CZ" sz="2800" dirty="0" smtClean="0"/>
              <a:t>.“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/>
              <a:t>„Lépe je být smutný s láskou než být veselý bez ní</a:t>
            </a:r>
            <a:r>
              <a:rPr lang="cs-CZ" sz="2800" dirty="0" smtClean="0"/>
              <a:t>.“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/>
              <a:t>„Ničím neprozrazují lidé svůj charakter víc než tím, co je jim k smíchu</a:t>
            </a:r>
            <a:r>
              <a:rPr lang="cs-CZ" sz="2800" dirty="0" smtClean="0"/>
              <a:t>.“</a:t>
            </a:r>
          </a:p>
          <a:p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/>
              <a:t>„S přítelem schopným kritiky po boku můžeš jít rychleji vpřed.“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endParaRPr lang="cs-CZ" sz="2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0155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315416"/>
            <a:ext cx="8064896" cy="17281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r>
              <a:rPr lang="cs-CZ" dirty="0" smtClean="0">
                <a:solidFill>
                  <a:srgbClr val="FFFFCC"/>
                </a:solidFill>
              </a:rPr>
              <a:t>CITÁTY</a:t>
            </a:r>
            <a:endParaRPr lang="cs-CZ" dirty="0">
              <a:solidFill>
                <a:srgbClr val="FFFF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12776"/>
            <a:ext cx="8136904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„Bolest druhých nám pomáhá nést naši vlastní</a:t>
            </a:r>
            <a:r>
              <a:rPr lang="cs-CZ" dirty="0" smtClean="0"/>
              <a:t>.“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„Když chceš dostat moudrou odpověď, musíš se moudře zeptat</a:t>
            </a:r>
            <a:r>
              <a:rPr lang="cs-CZ" dirty="0" smtClean="0"/>
              <a:t>.“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„Moudřejší prý vždy ustoupí. Možná proto hlupáci tak rychle postupují</a:t>
            </a:r>
            <a:r>
              <a:rPr lang="cs-CZ" dirty="0" smtClean="0"/>
              <a:t>.“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mtClean="0"/>
              <a:t>„Vzdělání </a:t>
            </a:r>
            <a:r>
              <a:rPr lang="cs-CZ" dirty="0"/>
              <a:t>je schopnost porozumět druhým.“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„Kouření ohlupuje. Způsobuje neschopnost myslet a básnit. Je také jen pro lenochy, kteří mají dlouhou chvíli, kteří třetinu života prospí, třetinu probendí jídlem a jinými nutnými nebo zbytečnými věcmi, a pak nevědí..., co si mají počít s poslední třetinou.“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4364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6632"/>
            <a:ext cx="8064896" cy="115212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620688"/>
            <a:ext cx="8568952" cy="5904656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z="2800" dirty="0" smtClean="0">
                <a:solidFill>
                  <a:srgbClr val="FFFFCC"/>
                </a:solidFill>
              </a:rPr>
              <a:t>ZDROJE</a:t>
            </a: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 pro I. ročník středních škol, učebnice. I. vyd. Brno, </a:t>
            </a:r>
            <a:r>
              <a:rPr lang="cs-CZ" sz="1600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Didaktis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2 008. 151 s. ISBN 978 – 80 – 7358 – 115 –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STIELER, Joseph Karl.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http://commons.wikimedia.org/wiki/File:Goethe_(Stieler_1828).jpg 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Johann Wolfgang Goethe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http://cs.wikipedia.org/wiki/Goethe 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3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http://en.wikipedia.org/wiki/File:Goethe_University_Frankfurt_Poelzig_Building.jpeg 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4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GOETHE, Johann Wolfgang.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http://cs.wikipedia.org/wiki/Soubor:Christiane-von-Goethe-Vulpius.jpg 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5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Martin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Schimak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http://martin.schimak.at/2009/03/mir-duenkt-es-stuermt-und-draengt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6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SNOB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Desillustration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http://snobizm.blogspot.cz/2011/07/sturm-drang-artwork.html 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7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Metal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rules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http://www.metal-rules.com/zine/images/stories/concerts/TUSKA_2007/logo/sturmis-logo.jpg 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7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HAACK, H. - P..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http://cs.wikipedia.org/wiki/Soubor:Goethe_1774.JPG 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8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HAACK, H. - P..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Wikimedia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i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9.6.2013]. 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http://cs.wikipedia.org/wiki/Soubor:Goethe_Faust_I_1808.jpg </a:t>
            </a:r>
            <a:endParaRPr lang="cs-CZ" sz="1600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9"/>
            </a:endParaRPr>
          </a:p>
          <a:p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NEUVEDEN. </a:t>
            </a:r>
            <a:r>
              <a:rPr lang="cs-CZ" sz="1600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Výroky slavných</a:t>
            </a:r>
            <a:r>
              <a:rPr lang="cs-CZ" sz="16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Ostrava: Blesk s. f., rok vydání neuveden, ISBN 80 900 183-7-8.</a:t>
            </a:r>
          </a:p>
          <a:p>
            <a:endParaRPr lang="cs-CZ" sz="16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6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19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8064896" cy="115212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JOHANN WOLFGANG GOETHE</a:t>
            </a:r>
            <a:br>
              <a:rPr lang="cs-CZ" dirty="0" smtClean="0">
                <a:solidFill>
                  <a:srgbClr val="FFFF00"/>
                </a:solidFill>
              </a:rPr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2339752" y="3429000"/>
            <a:ext cx="4786694" cy="7398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CC"/>
                </a:solidFill>
              </a:rPr>
              <a:t>DĚKUJI ZA POZORNOST.</a:t>
            </a:r>
            <a:endParaRPr lang="cs-CZ" sz="2800" dirty="0">
              <a:solidFill>
                <a:srgbClr val="FFFF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997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313</TotalTime>
  <Words>966</Words>
  <Application>Microsoft Office PowerPoint</Application>
  <PresentationFormat>Předvádění na obrazovce (4:3)</PresentationFormat>
  <Paragraphs>102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Autumn</vt:lpstr>
      <vt:lpstr>Prezentace aplikace PowerPoint</vt:lpstr>
      <vt:lpstr>JOHANN WOLFGANG GOETHE (1749 – 1832)</vt:lpstr>
      <vt:lpstr>JOHANN WOLFGANG GOETHE ŽIVOTNÍ OSUDY</vt:lpstr>
      <vt:lpstr>JOHANN WOLFGANG GOETHE ŽIVOTNÍ OSUDY</vt:lpstr>
      <vt:lpstr>JOHANN WOLFGANG GOETHE DÍLO</vt:lpstr>
      <vt:lpstr>JOHANN WOLFGANG GOETHE DÍLO</vt:lpstr>
      <vt:lpstr>JOHANN WOLFGANG GOETHE DÍLO</vt:lpstr>
      <vt:lpstr>JOHANN WOLFGANG GOETHE DÍLO</vt:lpstr>
      <vt:lpstr>JOHANN WOLFGANG GOETHE CITÁTY</vt:lpstr>
      <vt:lpstr>JOHANN WOLFGANG GOETHE CITÁTY</vt:lpstr>
      <vt:lpstr>JOHANN WOLFGANG GOETHE </vt:lpstr>
      <vt:lpstr>JOHANN WOLFGANG GOETHE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40</cp:revision>
  <dcterms:created xsi:type="dcterms:W3CDTF">2013-08-10T14:37:01Z</dcterms:created>
  <dcterms:modified xsi:type="dcterms:W3CDTF">2014-03-31T16:51:56Z</dcterms:modified>
</cp:coreProperties>
</file>