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8964613" cy="672306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-16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.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-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38600" y="2581300"/>
            <a:ext cx="3286800" cy="53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36"/>
              </a:lnSpc>
              <a:tabLst/>
            </a:pPr>
            <a:r>
              <a:rPr lang="en-US" altLang="zh-CN" sz="4536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Passive voice I.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560700" y="3925900"/>
            <a:ext cx="1826000" cy="39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898989"/>
                </a:solidFill>
                <a:latin typeface="Times" pitchFamily="18" charset="0"/>
                <a:cs typeface="Times" pitchFamily="18" charset="0"/>
              </a:rPr>
              <a:t>Trpný rod I.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506" y="5037931"/>
            <a:ext cx="9144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411000" y="298800"/>
            <a:ext cx="8217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Číslo projektu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3427900" y="298800"/>
            <a:ext cx="14276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CZ.1.07/1.5.00/34.0565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1411000" y="522900"/>
            <a:ext cx="8964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Číslo materiálu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427900" y="522900"/>
            <a:ext cx="2191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VY_32_INOVACE_101_TRPNÝ ROD I.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11000" y="888100"/>
            <a:ext cx="697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Název školy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427900" y="879800"/>
            <a:ext cx="4872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Masarykova střední škola zemědělská a Vyšší odborná škola, Opava, příspěvková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3427900" y="1045800"/>
            <a:ext cx="639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organizace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11000" y="1261600"/>
            <a:ext cx="340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Autor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3427900" y="1261600"/>
            <a:ext cx="1411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Mgr. Kateřina Slaninová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411000" y="1485700"/>
            <a:ext cx="946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Průřezové téma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3427900" y="1485700"/>
            <a:ext cx="622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Gramatika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411000" y="1701500"/>
            <a:ext cx="946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Tématický celek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3427900" y="1701500"/>
            <a:ext cx="830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Anglický jazyk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1411000" y="1917300"/>
            <a:ext cx="390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Ročník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3427900" y="1917300"/>
            <a:ext cx="2656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2.-4.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1411000" y="2141400"/>
            <a:ext cx="830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Datum tvorby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3427900" y="2141400"/>
            <a:ext cx="664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1. 10. 2012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1411000" y="2407000"/>
            <a:ext cx="1369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Datum a místo ověření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3427900" y="2407000"/>
            <a:ext cx="1054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4.1.2013 třída 4.L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1411000" y="2722400"/>
            <a:ext cx="1502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Druh učebního materiálu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3427900" y="2722400"/>
            <a:ext cx="18924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Prezentace PP, Word dokument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3427900" y="2988000"/>
            <a:ext cx="49219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Výklad nové látky v prezentaci PP, využití grafiky a obrázků, odkazů na internetová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3427900" y="3170600"/>
            <a:ext cx="448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cvičení,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1411000" y="3353200"/>
            <a:ext cx="4980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Anotace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3427900" y="3353200"/>
            <a:ext cx="46314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Interaktivita žáků je podporována kombinací vizuelního a psaného materiálu,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3427900" y="3527500"/>
            <a:ext cx="3129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možnost kombinace s využitím internetových zdrojů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3427900" y="3710100"/>
            <a:ext cx="3021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- názornější a přehlednější způsob vysvětlení učiva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1411000" y="3925900"/>
            <a:ext cx="755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Klíčová slova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3427900" y="3925900"/>
            <a:ext cx="15189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Trpný rod, active, passive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3427900" y="4150000"/>
            <a:ext cx="25813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Určeno k výkladu do hodiny i k samostudiu</a:t>
            </a:r>
          </a:p>
        </p:txBody>
      </p:sp>
      <p:sp>
        <p:nvSpPr>
          <p:cNvPr id="1024" name="TextBox 1"/>
          <p:cNvSpPr txBox="1"/>
          <p:nvPr/>
        </p:nvSpPr>
        <p:spPr>
          <a:xfrm>
            <a:off x="3427900" y="4332600"/>
            <a:ext cx="48057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Výklad je jednoduchou přehlednou formou, pomocí grafiky a obrázků, tabulek a</a:t>
            </a:r>
          </a:p>
        </p:txBody>
      </p:sp>
      <p:sp>
        <p:nvSpPr>
          <p:cNvPr id="1025" name="TextBox 1"/>
          <p:cNvSpPr txBox="1"/>
          <p:nvPr/>
        </p:nvSpPr>
        <p:spPr>
          <a:xfrm>
            <a:off x="3427900" y="4506900"/>
            <a:ext cx="42247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příkladů se stává vysvětlení komplikovaného trpného rodu v angličtině</a:t>
            </a:r>
          </a:p>
        </p:txBody>
      </p:sp>
      <p:sp>
        <p:nvSpPr>
          <p:cNvPr id="1026" name="TextBox 1"/>
          <p:cNvSpPr txBox="1"/>
          <p:nvPr/>
        </p:nvSpPr>
        <p:spPr>
          <a:xfrm>
            <a:off x="3427900" y="4689500"/>
            <a:ext cx="8549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jednoduchým.</a:t>
            </a:r>
          </a:p>
        </p:txBody>
      </p:sp>
      <p:sp>
        <p:nvSpPr>
          <p:cNvPr id="1028" name="TextBox 1"/>
          <p:cNvSpPr txBox="1"/>
          <p:nvPr/>
        </p:nvSpPr>
        <p:spPr>
          <a:xfrm>
            <a:off x="1411000" y="4863800"/>
            <a:ext cx="1037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Metodický pokyn</a:t>
            </a:r>
          </a:p>
        </p:txBody>
      </p:sp>
      <p:sp>
        <p:nvSpPr>
          <p:cNvPr id="1029" name="TextBox 1"/>
          <p:cNvSpPr txBox="1"/>
          <p:nvPr/>
        </p:nvSpPr>
        <p:spPr>
          <a:xfrm>
            <a:off x="3427900" y="4863800"/>
            <a:ext cx="4955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 prezentaci není třeba jiných materiálů kromě internetového připojení pro využití</a:t>
            </a:r>
          </a:p>
        </p:txBody>
      </p:sp>
      <p:sp>
        <p:nvSpPr>
          <p:cNvPr id="1030" name="TextBox 1"/>
          <p:cNvSpPr txBox="1"/>
          <p:nvPr/>
        </p:nvSpPr>
        <p:spPr>
          <a:xfrm>
            <a:off x="3427900" y="5046400"/>
            <a:ext cx="18841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interaktivních online materiálů.</a:t>
            </a:r>
          </a:p>
        </p:txBody>
      </p:sp>
      <p:sp>
        <p:nvSpPr>
          <p:cNvPr id="1031" name="TextBox 1"/>
          <p:cNvSpPr txBox="1"/>
          <p:nvPr/>
        </p:nvSpPr>
        <p:spPr>
          <a:xfrm>
            <a:off x="3427900" y="5229000"/>
            <a:ext cx="45899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Prezentaci doplňuje word dokument, je třeba jej vytisknout, rozstříhat a žáci</a:t>
            </a:r>
          </a:p>
        </p:txBody>
      </p:sp>
      <p:sp>
        <p:nvSpPr>
          <p:cNvPr id="1032" name="TextBox 1"/>
          <p:cNvSpPr txBox="1"/>
          <p:nvPr/>
        </p:nvSpPr>
        <p:spPr>
          <a:xfrm>
            <a:off x="3427900" y="5403300"/>
            <a:ext cx="4772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mohou jednotlivé věty převádět jak do trpného tak do činného rodu. Zaktivizují</a:t>
            </a:r>
          </a:p>
        </p:txBody>
      </p:sp>
      <p:sp>
        <p:nvSpPr>
          <p:cNvPr id="1033" name="TextBox 1"/>
          <p:cNvSpPr txBox="1"/>
          <p:nvPr/>
        </p:nvSpPr>
        <p:spPr>
          <a:xfrm>
            <a:off x="3427900" y="5585900"/>
            <a:ext cx="29465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tak teorii zábavnější formou než je běžné cvičení.</a:t>
            </a:r>
          </a:p>
        </p:txBody>
      </p:sp>
      <p:sp>
        <p:nvSpPr>
          <p:cNvPr id="1034" name="TextBox 1"/>
          <p:cNvSpPr txBox="1"/>
          <p:nvPr/>
        </p:nvSpPr>
        <p:spPr>
          <a:xfrm>
            <a:off x="1411000" y="5801700"/>
            <a:ext cx="42579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Pokud není uvedeno jinak, použitý materiál je z vlastních zdrojů autora</a:t>
            </a:r>
          </a:p>
        </p:txBody>
      </p:sp>
      <p:sp>
        <p:nvSpPr>
          <p:cNvPr id="1035" name="TextBox 1"/>
          <p:cNvSpPr txBox="1"/>
          <p:nvPr/>
        </p:nvSpPr>
        <p:spPr>
          <a:xfrm>
            <a:off x="1411000" y="5984300"/>
            <a:ext cx="531200" cy="1494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Obrázky:</a:t>
            </a:r>
          </a:p>
        </p:txBody>
      </p:sp>
      <p:sp>
        <p:nvSpPr>
          <p:cNvPr id="1036" name="TextBox 1"/>
          <p:cNvSpPr txBox="1"/>
          <p:nvPr/>
        </p:nvSpPr>
        <p:spPr>
          <a:xfrm>
            <a:off x="1411000" y="6175200"/>
            <a:ext cx="43160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OHNS. http://pdphoto.org [online]. [cit. 5.1.2013]. Dostupný na WWW:</a:t>
            </a:r>
          </a:p>
        </p:txBody>
      </p:sp>
      <p:sp>
        <p:nvSpPr>
          <p:cNvPr id="1037" name="TextBox 1"/>
          <p:cNvSpPr txBox="1"/>
          <p:nvPr/>
        </p:nvSpPr>
        <p:spPr>
          <a:xfrm>
            <a:off x="1411000" y="6357800"/>
            <a:ext cx="31872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952"/>
              </a:lnSpc>
              <a:tabLst/>
            </a:pPr>
            <a:r>
              <a:rPr lang="en-US" altLang="zh-CN" sz="115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http://pdphoto.org/PictureDetail.php?mat=&amp;pg=8396</a:t>
            </a:r>
          </a:p>
        </p:txBody>
      </p:sp>
      <p:pic>
        <p:nvPicPr>
          <p:cNvPr id="10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7" y="1657"/>
            <a:ext cx="824706" cy="81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652000" y="904700"/>
            <a:ext cx="37433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The Golden Gate Bridge was built in 1933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615100" y="1469100"/>
            <a:ext cx="6557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passive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793100" y="2597900"/>
            <a:ext cx="32702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They built the Golden Gate Bridge in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3793100" y="2863500"/>
            <a:ext cx="5063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1933.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6615100" y="3585600"/>
            <a:ext cx="5312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active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037500" y="4930200"/>
            <a:ext cx="39010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They built the Golden Gate Bridge in 1933.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971100" y="5702100"/>
            <a:ext cx="38429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The Golden Gate Bridge was built in 1933.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880100" y="597600"/>
            <a:ext cx="3195500" cy="53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36"/>
              </a:lnSpc>
              <a:tabLst/>
            </a:pPr>
            <a:r>
              <a:rPr lang="en-US" altLang="zh-CN" sz="4536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Usage/ použití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626800"/>
            <a:ext cx="3718400" cy="456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Co se stalo subjektu?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1200" y="2772200"/>
            <a:ext cx="6839200" cy="456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Příčina nebo akce není známá nebo není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871500" y="3311700"/>
            <a:ext cx="1269900" cy="39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důležitá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31200" y="4399000"/>
            <a:ext cx="7453400" cy="456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Nezajímá nás kdo to udělal, ale jak nebo kdy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270200" y="597600"/>
            <a:ext cx="2415300" cy="53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36"/>
              </a:lnSpc>
              <a:tabLst/>
            </a:pPr>
            <a:r>
              <a:rPr lang="en-US" altLang="zh-CN" sz="4536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How?/Jak?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626800"/>
            <a:ext cx="6142000" cy="456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FFFF00"/>
                </a:solidFill>
                <a:latin typeface="Times" pitchFamily="18" charset="0"/>
                <a:cs typeface="Times" pitchFamily="18" charset="0"/>
              </a:rPr>
              <a:t>• Subject + verb „be“ + past participle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1200" y="2257600"/>
            <a:ext cx="1469100" cy="39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Example: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427600" y="2830300"/>
            <a:ext cx="3369800" cy="39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FFFF00"/>
                </a:solidFill>
                <a:latin typeface="Times" pitchFamily="18" charset="0"/>
                <a:cs typeface="Times" pitchFamily="18" charset="0"/>
              </a:rPr>
              <a:t>The bridge was built.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436200" y="597600"/>
            <a:ext cx="2083300" cy="53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36"/>
              </a:lnSpc>
              <a:tabLst/>
            </a:pPr>
            <a:r>
              <a:rPr lang="en-US" altLang="zh-CN" sz="4536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Examples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684900"/>
            <a:ext cx="5984300" cy="39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My mum cleans the house every day.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1200" y="2830300"/>
            <a:ext cx="7104800" cy="390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3040"/>
              </a:lnSpc>
              <a:tabLst/>
            </a:pPr>
            <a:r>
              <a:rPr lang="en-US" altLang="zh-CN" sz="3240" dirty="0" smtClean="0">
                <a:solidFill>
                  <a:srgbClr val="FFC000"/>
                </a:solidFill>
                <a:latin typeface="Times" pitchFamily="18" charset="0"/>
                <a:cs typeface="Times" pitchFamily="18" charset="0"/>
              </a:rPr>
              <a:t>The house is cleaned every day by my mum.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676600" y="4648000"/>
            <a:ext cx="14193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Nezapomínat!!!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137700" y="4996600"/>
            <a:ext cx="28220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kým, čím? – často není důležité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178600" y="597600"/>
            <a:ext cx="6598500" cy="5395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336"/>
              </a:lnSpc>
              <a:tabLst/>
            </a:pPr>
            <a:r>
              <a:rPr lang="en-US" altLang="zh-CN" sz="4536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Present tenses/přítomné časy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676600"/>
            <a:ext cx="2133100" cy="34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80"/>
              </a:lnSpc>
              <a:tabLst/>
            </a:pPr>
            <a:r>
              <a:rPr lang="en-US" altLang="zh-CN" sz="2880" b="1" dirty="0" smtClean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Present simple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3220400" y="1651700"/>
            <a:ext cx="24319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b="1" dirty="0" smtClean="0">
                <a:solidFill>
                  <a:srgbClr val="FF0000"/>
                </a:solidFill>
                <a:latin typeface="Times" pitchFamily="18" charset="0"/>
                <a:cs typeface="Times" pitchFamily="18" charset="0"/>
              </a:rPr>
              <a:t>My mum cleans the house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917900" y="1651700"/>
            <a:ext cx="24817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b="1" dirty="0" smtClean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The house is cleaned every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220400" y="1917300"/>
            <a:ext cx="9379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b="1" dirty="0" smtClean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every day.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5917900" y="1917300"/>
            <a:ext cx="3735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b="1" dirty="0" smtClean="0">
                <a:solidFill>
                  <a:srgbClr val="FFFFFF"/>
                </a:solidFill>
                <a:latin typeface="Times" pitchFamily="18" charset="0"/>
                <a:cs typeface="Times" pitchFamily="18" charset="0"/>
              </a:rPr>
              <a:t>day.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531200" y="2597900"/>
            <a:ext cx="1103900" cy="34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80"/>
              </a:lnSpc>
              <a:tabLst/>
            </a:pPr>
            <a:r>
              <a:rPr lang="en-US" altLang="zh-CN" sz="2880" b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Present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3220400" y="2581300"/>
            <a:ext cx="21663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My mum is cleaning the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917900" y="2581300"/>
            <a:ext cx="24485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1F497D"/>
                </a:solidFill>
                <a:latin typeface="Times" pitchFamily="18" charset="0"/>
                <a:cs typeface="Times" pitchFamily="18" charset="0"/>
              </a:rPr>
              <a:t>The house is being cleaned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220400" y="2846900"/>
            <a:ext cx="10375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house now.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5917900" y="2846900"/>
            <a:ext cx="11205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by my mum.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31200" y="3021200"/>
            <a:ext cx="1610200" cy="34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80"/>
              </a:lnSpc>
              <a:tabLst/>
            </a:pPr>
            <a:r>
              <a:rPr lang="en-US" altLang="zh-CN" sz="2880" b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continuous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531200" y="3942500"/>
            <a:ext cx="2207800" cy="3486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680"/>
              </a:lnSpc>
              <a:tabLst/>
            </a:pPr>
            <a:r>
              <a:rPr lang="en-US" altLang="zh-CN" sz="2880" b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Present perfect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3220400" y="3925900"/>
            <a:ext cx="23157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1F497D"/>
                </a:solidFill>
                <a:latin typeface="Times" pitchFamily="18" charset="0"/>
                <a:cs typeface="Times" pitchFamily="18" charset="0"/>
              </a:rPr>
              <a:t>My mum has just cleaned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5917900" y="3925900"/>
            <a:ext cx="18094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1F497D"/>
                </a:solidFill>
                <a:latin typeface="Times" pitchFamily="18" charset="0"/>
                <a:cs typeface="Times" pitchFamily="18" charset="0"/>
              </a:rPr>
              <a:t>The house has been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3220400" y="4191500"/>
            <a:ext cx="9545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the house.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5917900" y="4191500"/>
            <a:ext cx="18841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cleaned by my mum.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688900" y="564400"/>
            <a:ext cx="22991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Online exercise on: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688900" y="1278200"/>
            <a:ext cx="72044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FF"/>
                </a:solidFill>
                <a:latin typeface="Times" pitchFamily="18" charset="0"/>
                <a:cs typeface="Times" pitchFamily="18" charset="0"/>
              </a:rPr>
              <a:t>http://englishstandarts.blogspot.cz/2012/06/passive-voice-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688900" y="1635100"/>
            <a:ext cx="29382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FF"/>
                </a:solidFill>
                <a:latin typeface="Times" pitchFamily="18" charset="0"/>
                <a:cs typeface="Times" pitchFamily="18" charset="0"/>
              </a:rPr>
              <a:t>texts-proverbs-and.html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ゴシック"/>
        <a:font script="Hang" typeface="맑은 고딕  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422</Words>
  <Application>Microsoft Office PowerPoint</Application>
  <PresentationFormat>Vlastní</PresentationFormat>
  <Paragraphs>86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lotapps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lotapps</dc:creator>
  <cp:lastModifiedBy>Petula</cp:lastModifiedBy>
  <cp:revision>3</cp:revision>
  <dcterms:created xsi:type="dcterms:W3CDTF">2011-01-21T15:00:27Z</dcterms:created>
  <dcterms:modified xsi:type="dcterms:W3CDTF">2013-11-24T17:20:50Z</dcterms:modified>
</cp:coreProperties>
</file>