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4"/>
  </p:notesMasterIdLst>
  <p:sldIdLst>
    <p:sldId id="256" r:id="rId2"/>
    <p:sldId id="262" r:id="rId3"/>
    <p:sldId id="269" r:id="rId4"/>
    <p:sldId id="277" r:id="rId5"/>
    <p:sldId id="264" r:id="rId6"/>
    <p:sldId id="272" r:id="rId7"/>
    <p:sldId id="273" r:id="rId8"/>
    <p:sldId id="270" r:id="rId9"/>
    <p:sldId id="268" r:id="rId10"/>
    <p:sldId id="274" r:id="rId11"/>
    <p:sldId id="275" r:id="rId12"/>
    <p:sldId id="276" r:id="rId13"/>
    <p:sldId id="278" r:id="rId14"/>
    <p:sldId id="279" r:id="rId15"/>
    <p:sldId id="280" r:id="rId16"/>
    <p:sldId id="281" r:id="rId17"/>
    <p:sldId id="286" r:id="rId18"/>
    <p:sldId id="282" r:id="rId19"/>
    <p:sldId id="283" r:id="rId20"/>
    <p:sldId id="284" r:id="rId21"/>
    <p:sldId id="285" r:id="rId22"/>
    <p:sldId id="260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4207"/>
    <a:srgbClr val="E0660A"/>
    <a:srgbClr val="CDAB1D"/>
    <a:srgbClr val="7B4739"/>
    <a:srgbClr val="D8E15D"/>
    <a:srgbClr val="F4F92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4" autoAdjust="0"/>
    <p:restoredTop sz="94729" autoAdjust="0"/>
  </p:normalViewPr>
  <p:slideViewPr>
    <p:cSldViewPr>
      <p:cViewPr>
        <p:scale>
          <a:sx n="81" d="100"/>
          <a:sy n="81" d="100"/>
        </p:scale>
        <p:origin x="-282" y="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54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Neživá příroda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</a:t>
          </a:r>
          <a:r>
            <a:rPr lang="cs-CZ" sz="2000" b="1" smtClean="0"/>
            <a:t>: </a:t>
          </a:r>
          <a:r>
            <a:rPr lang="cs-CZ" sz="2000" b="0" smtClean="0"/>
            <a:t>VY_32_INOVACE_5C_12_SLUNCE_A_SLUNEČNÍ_SOUSTAVA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Miluše </a:t>
          </a:r>
          <a:r>
            <a:rPr lang="cs-CZ" sz="2000" b="1" dirty="0" err="1" smtClean="0"/>
            <a:t>Senetová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prosinec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Miluše </a:t>
          </a:r>
          <a:r>
            <a:rPr lang="cs-CZ" sz="2000" b="1" kern="1200" dirty="0" err="1" smtClean="0"/>
            <a:t>Senetová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prosinec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Neživá příroda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</a:t>
          </a:r>
          <a:r>
            <a:rPr lang="cs-CZ" sz="2000" b="1" kern="1200" smtClean="0"/>
            <a:t>: </a:t>
          </a:r>
          <a:r>
            <a:rPr lang="cs-CZ" sz="2000" b="0" kern="1200" smtClean="0"/>
            <a:t>VY_32_INOVACE_5C_12_SLUNCE_A_SLUNEČNÍ_SOUSTAVA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15.3.2014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15.3.2014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15.3.2014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15.3.2014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15.3.2014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15.3.2014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openxmlformats.org/officeDocument/2006/relationships/image" Target="../media/image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8/83/Solar_system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image" Target="../media/image1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//upload.wikimedia.org/wikipedia/commons/3/30/Meteor_burst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011362142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1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dirty="0" smtClean="0"/>
              <a:t>Materiál slouží k </a:t>
            </a:r>
            <a:r>
              <a:rPr lang="cs-CZ" dirty="0" smtClean="0"/>
              <a:t>výkladu a procvičení tématu Slunce a sluneční soustava</a:t>
            </a:r>
            <a:endParaRPr lang="cs-CZ" dirty="0" smtClean="0"/>
          </a:p>
          <a:p>
            <a:pPr algn="just"/>
            <a:r>
              <a:rPr lang="cs-CZ" dirty="0" smtClean="0"/>
              <a:t>Je určen pro žáky 5. ročníku.</a:t>
            </a:r>
          </a:p>
          <a:p>
            <a:pPr algn="just"/>
            <a:r>
              <a:rPr lang="cs-CZ" dirty="0" smtClean="0"/>
              <a:t>Časová dotace – 25 minut.</a:t>
            </a:r>
          </a:p>
          <a:p>
            <a:pPr algn="just"/>
            <a:r>
              <a:rPr lang="cs-CZ" dirty="0" err="1" smtClean="0"/>
              <a:t>Slidy</a:t>
            </a:r>
            <a:r>
              <a:rPr lang="cs-CZ" dirty="0" smtClean="0"/>
              <a:t> 5, 6, 8, 10, 12, 14 jsou výkladové, se skrytými úkoly(kliknutím na ikonu otazníku) a ověřením odpovědí(kliknutím na ikonu „informace“)</a:t>
            </a:r>
          </a:p>
          <a:p>
            <a:pPr algn="just"/>
            <a:r>
              <a:rPr lang="cs-CZ" dirty="0" smtClean="0"/>
              <a:t>Snímek 7 animuje oběh planet kolem Slunce, kliknutím na obrázek planety se prolne její název, opětovným kliknutím se planeta vydá na oběžnou dráhu</a:t>
            </a:r>
          </a:p>
          <a:p>
            <a:pPr algn="just"/>
            <a:r>
              <a:rPr lang="cs-CZ" dirty="0" smtClean="0"/>
              <a:t>Snímek 9 nabízí animaci (hypotetickou) ztráty gravitační síly Slunce(klikem na obrázek Slunce mizí planety z oběžných drah)</a:t>
            </a:r>
          </a:p>
          <a:p>
            <a:pPr algn="just"/>
            <a:r>
              <a:rPr lang="cs-CZ" dirty="0" smtClean="0"/>
              <a:t>Snímek 16 je shrnutím nového učiva</a:t>
            </a:r>
            <a:endParaRPr lang="cs-CZ" dirty="0" smtClean="0"/>
          </a:p>
          <a:p>
            <a:pPr algn="just"/>
            <a:r>
              <a:rPr lang="cs-CZ" dirty="0"/>
              <a:t>Snímky </a:t>
            </a:r>
            <a:r>
              <a:rPr lang="cs-CZ" dirty="0" smtClean="0"/>
              <a:t>18 </a:t>
            </a:r>
            <a:r>
              <a:rPr lang="cs-CZ" dirty="0"/>
              <a:t>– </a:t>
            </a:r>
            <a:r>
              <a:rPr lang="cs-CZ" dirty="0" smtClean="0"/>
              <a:t>21 </a:t>
            </a:r>
            <a:r>
              <a:rPr lang="cs-CZ" dirty="0"/>
              <a:t>obsahují 12 otázek k </a:t>
            </a:r>
            <a:r>
              <a:rPr lang="cs-CZ" dirty="0" smtClean="0"/>
              <a:t>procvičení </a:t>
            </a:r>
            <a:r>
              <a:rPr lang="cs-CZ" dirty="0"/>
              <a:t>tématu, nabízí vždy tři možné odpovědi, při kliknutí na špatnou se tato prolne, při kliknutí na správnou dvě špatné mizí a správná se podtrhne</a:t>
            </a:r>
          </a:p>
          <a:p>
            <a:pPr algn="just"/>
            <a:r>
              <a:rPr lang="cs-CZ" dirty="0" smtClean="0"/>
              <a:t>Materiál </a:t>
            </a:r>
            <a:r>
              <a:rPr lang="cs-CZ" dirty="0" smtClean="0"/>
              <a:t>obsahuje </a:t>
            </a:r>
            <a:r>
              <a:rPr lang="cs-CZ" dirty="0" smtClean="0"/>
              <a:t>22 </a:t>
            </a:r>
            <a:r>
              <a:rPr lang="cs-CZ" dirty="0" smtClean="0"/>
              <a:t>stran a je určen k interaktivní výuce.</a:t>
            </a:r>
          </a:p>
          <a:p>
            <a:pPr algn="just"/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212976"/>
            <a:ext cx="8229600" cy="1252728"/>
          </a:xfrm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SLUNCE A SLUNEČNÍ SOUSTAVA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27256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pic>
        <p:nvPicPr>
          <p:cNvPr id="5122" name="Picture 2" descr="http://upload.wikimedia.org/wikipedia/commons/c/c2/Solar_sy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4" r="5507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1386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pic>
        <p:nvPicPr>
          <p:cNvPr id="2050" name="Picture 2" descr="http://upload.wikimedia.org/wikipedia/commons/d/df/Sun_in_X-Ray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754" r="90000">
                        <a14:foregroundMark x1="51884" y1="10400" x2="52899" y2="52200"/>
                        <a14:foregroundMark x1="37391" y1="15600" x2="63913" y2="16600"/>
                        <a14:foregroundMark x1="61014" y1="18800" x2="53478" y2="28200"/>
                        <a14:foregroundMark x1="27101" y1="95200" x2="67391" y2="9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389712"/>
            <a:ext cx="4104456" cy="297424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63252" y="849795"/>
            <a:ext cx="1491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Slunce</a:t>
            </a:r>
            <a:endParaRPr lang="cs-CZ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1916832"/>
            <a:ext cx="7379885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Slunce je naše nejbližší hvězda   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971600" y="2718988"/>
            <a:ext cx="73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obrovská koule žhavých plynů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971600" y="3439068"/>
            <a:ext cx="73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teplota až 100x vyšší než oheň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971600" y="4231156"/>
            <a:ext cx="73798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tmavší místa – sluneční skvrny – mají nižší teplotu než okolí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426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971600" y="764704"/>
            <a:ext cx="1491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>Slunce</a:t>
            </a:r>
            <a:endParaRPr lang="cs-CZ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1" y="1876040"/>
            <a:ext cx="5616624" cy="83099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má asi 1000x větší hmotnost než všechny planety dohromady  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971600" y="3182252"/>
            <a:ext cx="46085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přitahuje k sobě planety a další tělesa sílou  tzv. gravitací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971601" y="4496399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uprostřed sluneční soustavy (planety kolem něj obíhají přibližně po kruhových drahách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" name="Picture 2" descr="http://upload.wikimedia.org/wikipedia/commons/d/df/Sun_in_X-Ray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754" r="90000">
                        <a14:foregroundMark x1="51884" y1="10400" x2="52899" y2="52200"/>
                        <a14:foregroundMark x1="37391" y1="15600" x2="63913" y2="16600"/>
                        <a14:foregroundMark x1="61014" y1="18800" x2="53478" y2="28200"/>
                        <a14:foregroundMark x1="27101" y1="95200" x2="67391" y2="9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76040"/>
            <a:ext cx="4572696" cy="331354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6765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s jedním zakulaceným rohem 15"/>
          <p:cNvSpPr/>
          <p:nvPr/>
        </p:nvSpPr>
        <p:spPr>
          <a:xfrm>
            <a:off x="0" y="0"/>
            <a:ext cx="9144000" cy="6857999"/>
          </a:xfrm>
          <a:prstGeom prst="round1Rect">
            <a:avLst>
              <a:gd name="adj" fmla="val 206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k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grpSp>
        <p:nvGrpSpPr>
          <p:cNvPr id="15" name="Skupina 14"/>
          <p:cNvGrpSpPr/>
          <p:nvPr/>
        </p:nvGrpSpPr>
        <p:grpSpPr>
          <a:xfrm>
            <a:off x="996549" y="401064"/>
            <a:ext cx="7318893" cy="6415913"/>
            <a:chOff x="996549" y="401064"/>
            <a:chExt cx="7318893" cy="6415913"/>
          </a:xfrm>
        </p:grpSpPr>
        <p:sp>
          <p:nvSpPr>
            <p:cNvPr id="5" name="Ovál 4"/>
            <p:cNvSpPr/>
            <p:nvPr/>
          </p:nvSpPr>
          <p:spPr>
            <a:xfrm>
              <a:off x="3697570" y="2788424"/>
              <a:ext cx="1916853" cy="1663385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" name="Ovál 5"/>
            <p:cNvSpPr/>
            <p:nvPr/>
          </p:nvSpPr>
          <p:spPr>
            <a:xfrm>
              <a:off x="3305486" y="2444189"/>
              <a:ext cx="2701019" cy="235185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7" name="Ovál 6"/>
            <p:cNvSpPr/>
            <p:nvPr/>
          </p:nvSpPr>
          <p:spPr>
            <a:xfrm>
              <a:off x="3000533" y="2143657"/>
              <a:ext cx="3310927" cy="293072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8" name="Ovál 7"/>
            <p:cNvSpPr/>
            <p:nvPr/>
          </p:nvSpPr>
          <p:spPr>
            <a:xfrm>
              <a:off x="2642320" y="1866427"/>
              <a:ext cx="4027349" cy="3485187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9" name="Ovál 8"/>
            <p:cNvSpPr/>
            <p:nvPr/>
          </p:nvSpPr>
          <p:spPr>
            <a:xfrm>
              <a:off x="2200056" y="1549589"/>
              <a:ext cx="4887903" cy="4118858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0" name="Ovál 9"/>
            <p:cNvSpPr/>
            <p:nvPr/>
          </p:nvSpPr>
          <p:spPr>
            <a:xfrm>
              <a:off x="1377444" y="836710"/>
              <a:ext cx="6557102" cy="554461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1" name="Ovál 10"/>
            <p:cNvSpPr/>
            <p:nvPr/>
          </p:nvSpPr>
          <p:spPr>
            <a:xfrm>
              <a:off x="1812294" y="1193150"/>
              <a:ext cx="5663429" cy="4831737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2" name="Ovál 11"/>
            <p:cNvSpPr/>
            <p:nvPr/>
          </p:nvSpPr>
          <p:spPr>
            <a:xfrm>
              <a:off x="996549" y="401064"/>
              <a:ext cx="7318893" cy="6415913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3" name="Ovál 12"/>
            <p:cNvSpPr/>
            <p:nvPr/>
          </p:nvSpPr>
          <p:spPr>
            <a:xfrm>
              <a:off x="4167551" y="3129361"/>
              <a:ext cx="976891" cy="959312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7" name="Ovál 16"/>
          <p:cNvSpPr/>
          <p:nvPr/>
        </p:nvSpPr>
        <p:spPr>
          <a:xfrm>
            <a:off x="4303593" y="188640"/>
            <a:ext cx="348519" cy="396044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4303593" y="582996"/>
            <a:ext cx="448715" cy="46906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Users\sen\AppData\Local\Microsoft\Windows\Temporary Internet Files\Content.IE5\BM31IF6M\MC900037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273" y="1194526"/>
            <a:ext cx="826735" cy="83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en\AppData\Local\Microsoft\Windows\Temporary Internet Files\Content.IE5\BM31IF6M\MC9000372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205" y="801613"/>
            <a:ext cx="1173362" cy="777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en\AppData\Local\Microsoft\Windows\Temporary Internet Files\Content.IE5\SWY5R9VX\MC900037210[1]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54" t="21100" r="22436" b="21876"/>
          <a:stretch/>
        </p:blipFill>
        <p:spPr bwMode="auto">
          <a:xfrm>
            <a:off x="4487222" y="1617196"/>
            <a:ext cx="516826" cy="5156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sen\AppData\Local\Microsoft\Windows\Temporary Internet Files\Content.IE5\UMT1ZVB2\MP90043084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55" b="92332" l="10000" r="90000">
                        <a14:foregroundMark x1="49766" y1="7455" x2="49766" y2="9904"/>
                        <a14:foregroundMark x1="50781" y1="92332" x2="50625" y2="89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941" y="1995945"/>
            <a:ext cx="433083" cy="31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Ovál 32"/>
          <p:cNvSpPr/>
          <p:nvPr/>
        </p:nvSpPr>
        <p:spPr>
          <a:xfrm>
            <a:off x="4516801" y="2332911"/>
            <a:ext cx="254413" cy="26163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4572000" y="2730884"/>
            <a:ext cx="130555" cy="122052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3283373" y="220578"/>
            <a:ext cx="10005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Neptun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351081" y="692696"/>
            <a:ext cx="7168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Uran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078697" y="1124744"/>
            <a:ext cx="9172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Saturn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182639" y="1484784"/>
            <a:ext cx="9573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Jupiter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616671" y="1772816"/>
            <a:ext cx="7393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Mars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349351" y="2132856"/>
            <a:ext cx="7906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Země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532419" y="2450390"/>
            <a:ext cx="9675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Venuše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494589" y="2708920"/>
            <a:ext cx="100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Merkur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308962" y="6105490"/>
            <a:ext cx="3231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Klikni 2x na jednotlivé obrázky planet</a:t>
            </a:r>
            <a:r>
              <a:rPr lang="cs-CZ" sz="2000" b="1" dirty="0" smtClean="0">
                <a:solidFill>
                  <a:schemeClr val="bg1"/>
                </a:solidFill>
                <a:sym typeface="Wingdings" pitchFamily="2" charset="2"/>
              </a:rPr>
              <a:t>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3737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C 0.05833 4.44444E-6 0.10625 0.05601 0.10625 0.125 C 0.10625 0.19398 0.05833 0.25 5.55556E-7 0.25 C -0.05868 0.25 -0.10625 0.19398 -0.10625 0.125 C -0.10625 0.05601 -0.05868 4.44444E-6 5.55556E-7 4.44444E-6 Z " pathEditMode="relative" rAng="0" ptsTypes="fffff">
                                      <p:cBhvr>
                                        <p:cTn id="11" dur="125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C 0.08107 7.40741E-7 0.14705 0.07755 0.14705 0.17292 C 0.14705 0.26829 0.08107 0.3463 3.61111E-6 0.3463 C -0.08073 0.3463 -0.14618 0.26829 -0.14618 0.17292 C -0.14618 0.07755 -0.08073 7.40741E-7 3.61111E-6 7.40741E-7 Z " pathEditMode="relative" rAng="0" ptsTypes="fffff">
                                      <p:cBhvr>
                                        <p:cTn id="21" dur="2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-3.7037E-7 C 0.10781 -3.7037E-7 0.18923 0.09607 0.18923 0.21505 C 0.18923 0.33357 0.10781 0.43032 0.00798 0.43032 C -0.09202 0.43032 -0.17309 0.33357 -0.17309 0.21505 C -0.17309 0.09607 -0.09202 -3.7037E-7 0.00798 -3.7037E-7 Z " pathEditMode="relative" rAng="0" ptsTypes="fffff">
                                      <p:cBhvr>
                                        <p:cTn id="31" dur="2500" spd="-100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28 3.7037E-7 C 0.11042 3.7037E-7 0.20938 0.11505 0.20938 0.25694 C 0.20938 0.39884 0.11042 0.51458 -0.01128 0.51458 C -0.13298 0.51458 -0.23159 0.39884 -0.23159 0.25694 C -0.23159 0.11505 -0.13298 3.7037E-7 -0.01128 3.7037E-7 Z " pathEditMode="relative" rAng="0" ptsTypes="fffff">
                                      <p:cBhvr>
                                        <p:cTn id="41" dur="3000" spd="-100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2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62 -0.00764 C 0.19219 -0.00764 0.31268 0.12824 0.31268 0.29629 C 0.31268 0.46435 0.19219 0.60092 0.04462 0.60092 C -0.10312 0.60092 -0.22291 0.46435 -0.22291 0.29629 C -0.22291 0.12824 -0.10312 -0.00764 0.04462 -0.00764 Z " pathEditMode="relative" rAng="0" ptsTypes="fffff">
                                      <p:cBhvr>
                                        <p:cTn id="51" dur="3500" spd="-100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C 0.16944 2.96296E-6 0.30764 0.1574 0.30764 0.35139 C 0.30764 0.5456 0.16944 0.70347 2.22222E-6 0.70347 C -0.16945 0.70347 -0.3066 0.5456 -0.3066 0.35139 C -0.3066 0.1574 -0.16945 2.96296E-6 2.22222E-6 2.96296E-6 Z " pathEditMode="relative" rAng="0" ptsTypes="fffff">
                                      <p:cBhvr>
                                        <p:cTn id="61" dur="5000" spd="-100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3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49 -0.00764 C 0.21389 -0.00764 0.375 0.17732 0.375 0.40648 C 0.375 0.63519 0.21389 0.82153 0.01649 0.82153 C -0.18108 0.82153 -0.34167 0.63519 -0.34167 0.40648 C -0.34167 0.17732 -0.18108 -0.00764 0.01649 -0.00764 Z " pathEditMode="relative" rAng="0" ptsTypes="fffff">
                                      <p:cBhvr>
                                        <p:cTn id="71" dur="65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4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06 -0.00347 C 0.23941 -0.00347 0.41997 0.20671 0.41997 0.46644 C 0.41997 0.72523 0.23941 0.93727 0.01806 0.93727 C -0.2033 0.93727 -0.38333 0.72523 -0.38333 0.46644 C -0.38333 0.20671 -0.2033 -0.00347 0.01806 -0.00347 Z " pathEditMode="relative" rAng="0" ptsTypes="fffff">
                                      <p:cBhvr>
                                        <p:cTn id="81" dur="85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4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27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556792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Slunce „drží“ planety na oběžné dráze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3316584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Zemi trvá jedno oběhnutí Slunce jeden rok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3528" y="4196480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Neptunu (nejvzdálenější) to trvá víc než 160 roků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3528" y="2436688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č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ím je planeta dál, 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tím 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pomaleji obíhá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5576" y="5301208"/>
            <a:ext cx="76328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b="1" dirty="0" smtClean="0">
                <a:solidFill>
                  <a:schemeClr val="accent4">
                    <a:lumMod val="75000"/>
                  </a:schemeClr>
                </a:solidFill>
              </a:rPr>
              <a:t>Co by se stalo, kdyby Slunce ztratilo svou gravitaci? </a:t>
            </a:r>
          </a:p>
          <a:p>
            <a:r>
              <a:rPr lang="cs-CZ" sz="2600" b="1" dirty="0" smtClean="0">
                <a:solidFill>
                  <a:schemeClr val="accent4">
                    <a:lumMod val="75000"/>
                  </a:schemeClr>
                </a:solidFill>
              </a:rPr>
              <a:t>Podívej se na následující snímek a klikni na Slunce…</a:t>
            </a:r>
            <a:endParaRPr lang="cs-CZ" sz="2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3" name="Picture 2" descr="http://upload.wikimedia.org/wikipedia/commons/d/df/Sun_in_X-Ray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754" r="90000">
                        <a14:foregroundMark x1="51884" y1="10400" x2="52899" y2="52200"/>
                        <a14:foregroundMark x1="37391" y1="15600" x2="63913" y2="16600"/>
                        <a14:foregroundMark x1="61014" y1="18800" x2="53478" y2="28200"/>
                        <a14:foregroundMark x1="27101" y1="95200" x2="67391" y2="9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836551"/>
            <a:ext cx="3721435" cy="269669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177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s jedním zakulaceným rohem 15"/>
          <p:cNvSpPr/>
          <p:nvPr/>
        </p:nvSpPr>
        <p:spPr>
          <a:xfrm>
            <a:off x="0" y="0"/>
            <a:ext cx="9144000" cy="6857999"/>
          </a:xfrm>
          <a:prstGeom prst="round1Rect">
            <a:avLst>
              <a:gd name="adj" fmla="val 206"/>
            </a:avLst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grpSp>
        <p:nvGrpSpPr>
          <p:cNvPr id="15" name="Skupina 14"/>
          <p:cNvGrpSpPr/>
          <p:nvPr/>
        </p:nvGrpSpPr>
        <p:grpSpPr>
          <a:xfrm>
            <a:off x="996549" y="401064"/>
            <a:ext cx="7318893" cy="6415913"/>
            <a:chOff x="996549" y="401064"/>
            <a:chExt cx="7318893" cy="6415913"/>
          </a:xfrm>
        </p:grpSpPr>
        <p:sp>
          <p:nvSpPr>
            <p:cNvPr id="5" name="Ovál 4"/>
            <p:cNvSpPr/>
            <p:nvPr/>
          </p:nvSpPr>
          <p:spPr>
            <a:xfrm>
              <a:off x="3697570" y="2788424"/>
              <a:ext cx="1916853" cy="1663385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" name="Ovál 5"/>
            <p:cNvSpPr/>
            <p:nvPr/>
          </p:nvSpPr>
          <p:spPr>
            <a:xfrm>
              <a:off x="3305486" y="2444189"/>
              <a:ext cx="2701019" cy="235185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7" name="Ovál 6"/>
            <p:cNvSpPr/>
            <p:nvPr/>
          </p:nvSpPr>
          <p:spPr>
            <a:xfrm>
              <a:off x="3000533" y="2143657"/>
              <a:ext cx="3310927" cy="293072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8" name="Ovál 7"/>
            <p:cNvSpPr/>
            <p:nvPr/>
          </p:nvSpPr>
          <p:spPr>
            <a:xfrm>
              <a:off x="2642320" y="1866427"/>
              <a:ext cx="4027349" cy="3485187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9" name="Ovál 8"/>
            <p:cNvSpPr/>
            <p:nvPr/>
          </p:nvSpPr>
          <p:spPr>
            <a:xfrm>
              <a:off x="2200056" y="1549589"/>
              <a:ext cx="4887903" cy="4118858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0" name="Ovál 9"/>
            <p:cNvSpPr/>
            <p:nvPr/>
          </p:nvSpPr>
          <p:spPr>
            <a:xfrm>
              <a:off x="1377444" y="836710"/>
              <a:ext cx="6557102" cy="554461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1" name="Ovál 10"/>
            <p:cNvSpPr/>
            <p:nvPr/>
          </p:nvSpPr>
          <p:spPr>
            <a:xfrm>
              <a:off x="1812294" y="1193150"/>
              <a:ext cx="5663429" cy="4831737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2" name="Ovál 11"/>
            <p:cNvSpPr/>
            <p:nvPr/>
          </p:nvSpPr>
          <p:spPr>
            <a:xfrm>
              <a:off x="996549" y="401064"/>
              <a:ext cx="7318893" cy="6415913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3" name="Ovál 12"/>
            <p:cNvSpPr/>
            <p:nvPr/>
          </p:nvSpPr>
          <p:spPr>
            <a:xfrm>
              <a:off x="4167551" y="3129361"/>
              <a:ext cx="976891" cy="959312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7" name="Ovál 16"/>
          <p:cNvSpPr/>
          <p:nvPr/>
        </p:nvSpPr>
        <p:spPr>
          <a:xfrm>
            <a:off x="4303593" y="188640"/>
            <a:ext cx="348519" cy="396044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4303593" y="582996"/>
            <a:ext cx="448715" cy="46906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Users\sen\AppData\Local\Microsoft\Windows\Temporary Internet Files\Content.IE5\BM31IF6M\MC900037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273" y="1194526"/>
            <a:ext cx="826735" cy="83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en\AppData\Local\Microsoft\Windows\Temporary Internet Files\Content.IE5\BM31IF6M\MC9000372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205" y="801613"/>
            <a:ext cx="1173362" cy="777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en\AppData\Local\Microsoft\Windows\Temporary Internet Files\Content.IE5\SWY5R9VX\MC900037210[1]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54" t="21100" r="22436" b="21876"/>
          <a:stretch/>
        </p:blipFill>
        <p:spPr bwMode="auto">
          <a:xfrm>
            <a:off x="4487221" y="1617194"/>
            <a:ext cx="516827" cy="51566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sen\AppData\Local\Microsoft\Windows\Temporary Internet Files\Content.IE5\UMT1ZVB2\MP90043084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55" b="92332" l="10000" r="90000">
                        <a14:foregroundMark x1="49766" y1="7455" x2="49766" y2="9904"/>
                        <a14:foregroundMark x1="50781" y1="92332" x2="50625" y2="89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941" y="1995945"/>
            <a:ext cx="433083" cy="31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Ovál 32"/>
          <p:cNvSpPr/>
          <p:nvPr/>
        </p:nvSpPr>
        <p:spPr>
          <a:xfrm>
            <a:off x="4516801" y="2332911"/>
            <a:ext cx="254413" cy="26163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4572000" y="2730884"/>
            <a:ext cx="130555" cy="122052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3283373" y="220578"/>
            <a:ext cx="10005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Neptun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351081" y="692696"/>
            <a:ext cx="7168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Uran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078697" y="1124744"/>
            <a:ext cx="9172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Saturn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182639" y="1484784"/>
            <a:ext cx="9573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Jupiter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616671" y="1772816"/>
            <a:ext cx="7393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Mars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349351" y="2132856"/>
            <a:ext cx="7906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Země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532419" y="2450390"/>
            <a:ext cx="9675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Venuše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494589" y="2708920"/>
            <a:ext cx="100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Merkur</a:t>
            </a:r>
            <a:endParaRPr lang="cs-CZ" sz="2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1138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C 0.05833 4.44444E-6 0.10625 0.05601 0.10625 0.125 C 0.10625 0.19398 0.05833 0.25 5.55556E-7 0.25 C -0.05868 0.25 -0.10625 0.19398 -0.10625 0.125 C -0.10625 0.05601 -0.05868 4.44444E-6 5.55556E-7 4.44444E-6 Z " pathEditMode="relative" rAng="0" ptsTypes="fffff">
                                      <p:cBhvr>
                                        <p:cTn id="11" dur="125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C 0.08107 7.40741E-7 0.14705 0.07755 0.14705 0.17292 C 0.14705 0.26829 0.08107 0.3463 3.61111E-6 0.3463 C -0.08073 0.3463 -0.14618 0.26829 -0.14618 0.17292 C -0.14618 0.07755 -0.08073 7.40741E-7 3.61111E-6 7.40741E-7 Z " pathEditMode="relative" rAng="0" ptsTypes="fffff">
                                      <p:cBhvr>
                                        <p:cTn id="21" dur="2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-3.7037E-7 C 0.10781 -3.7037E-7 0.18923 0.09607 0.18923 0.21505 C 0.18923 0.33357 0.10781 0.43032 0.00798 0.43032 C -0.09202 0.43032 -0.17309 0.33357 -0.17309 0.21505 C -0.17309 0.09607 -0.09202 -3.7037E-7 0.00798 -3.7037E-7 Z " pathEditMode="relative" rAng="0" ptsTypes="fffff">
                                      <p:cBhvr>
                                        <p:cTn id="31" dur="2500" spd="-100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28 3.7037E-7 C 0.11042 3.7037E-7 0.20938 0.11505 0.20938 0.25694 C 0.20938 0.39884 0.11042 0.51458 -0.01128 0.51458 C -0.13298 0.51458 -0.23159 0.39884 -0.23159 0.25694 C -0.23159 0.11505 -0.13298 3.7037E-7 -0.01128 3.7037E-7 Z " pathEditMode="relative" rAng="0" ptsTypes="fffff">
                                      <p:cBhvr>
                                        <p:cTn id="41" dur="3000" spd="-100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2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62 -0.00764 C 0.19219 -0.00764 0.31268 0.12824 0.31268 0.29629 C 0.31268 0.46435 0.19219 0.60092 0.04462 0.60092 C -0.10312 0.60092 -0.22291 0.46435 -0.22291 0.29629 C -0.22291 0.12824 -0.10312 -0.00764 0.04462 -0.00764 Z " pathEditMode="relative" rAng="0" ptsTypes="fffff">
                                      <p:cBhvr>
                                        <p:cTn id="51" dur="3500" spd="-100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C 0.16944 2.96296E-6 0.30764 0.1574 0.30764 0.35139 C 0.30764 0.5456 0.16944 0.70347 2.22222E-6 0.70347 C -0.16945 0.70347 -0.3066 0.5456 -0.3066 0.35139 C -0.3066 0.1574 -0.16945 2.96296E-6 2.22222E-6 2.96296E-6 Z " pathEditMode="relative" rAng="0" ptsTypes="fffff">
                                      <p:cBhvr>
                                        <p:cTn id="61" dur="5000" spd="-100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3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49 -0.00764 C 0.21389 -0.00764 0.375 0.17732 0.375 0.40648 C 0.375 0.63519 0.21389 0.82153 0.01649 0.82153 C -0.18108 0.82153 -0.34167 0.63519 -0.34167 0.40648 C -0.34167 0.17732 -0.18108 -0.00764 0.01649 -0.00764 Z " pathEditMode="relative" rAng="0" ptsTypes="fffff">
                                      <p:cBhvr>
                                        <p:cTn id="71" dur="65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4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06 -0.00347 C 0.23941 -0.00347 0.41997 0.20671 0.41997 0.46644 C 0.41997 0.72523 0.23941 0.93727 0.01806 0.93727 C -0.2033 0.93727 -0.38333 0.72523 -0.38333 0.46644 C -0.38333 0.20671 -0.2033 -0.00347 0.01806 -0.00347 Z " pathEditMode="relative" rAng="0" ptsTypes="fffff">
                                      <p:cBhvr>
                                        <p:cTn id="81" dur="85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4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3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5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500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5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5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5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27" grpId="0" animBg="1"/>
      <p:bldP spid="27" grpId="1" animBg="1"/>
      <p:bldP spid="33" grpId="0" animBg="1"/>
      <p:bldP spid="33" grpId="1" animBg="1"/>
      <p:bldP spid="34" grpId="0" animBg="1"/>
      <p:bldP spid="34" grpId="1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18231"/>
            <a:ext cx="8229600" cy="1252728"/>
          </a:xfrm>
        </p:spPr>
        <p:txBody>
          <a:bodyPr/>
          <a:lstStyle/>
          <a:p>
            <a:r>
              <a:rPr lang="cs-CZ" dirty="0" smtClean="0"/>
              <a:t>Planety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1900" y="1844824"/>
            <a:ext cx="53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vesmírná tělesa různých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velikostí, obíhají kolem Slunce(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oběžnice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2839966"/>
            <a:ext cx="53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pevný povrch :</a:t>
            </a:r>
          </a:p>
          <a:p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 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Merkur, Venuše, Země, Mars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3568" y="3835108"/>
            <a:ext cx="53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z plynů a kapalin :</a:t>
            </a:r>
          </a:p>
          <a:p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  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Jupiter, Saturn, Uran,  Neptun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4830251"/>
            <a:ext cx="53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n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ěkteré kolem sebe mají menší tělesa –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přirozené družice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(měsíce)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146" name="Picture 2" descr="File:Solar system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44824"/>
            <a:ext cx="3135749" cy="390342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84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2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18231"/>
            <a:ext cx="8229600" cy="1252728"/>
          </a:xfrm>
        </p:spPr>
        <p:txBody>
          <a:bodyPr/>
          <a:lstStyle/>
          <a:p>
            <a:r>
              <a:rPr lang="cs-CZ" dirty="0" smtClean="0"/>
              <a:t>Planetky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089190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o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bíhají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kolem Slunce mezi planetami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3848982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z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atím objeveno asi 10 000 planetek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2" y="2969086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z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 kovu nebo kamene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899591" y="4633641"/>
            <a:ext cx="7848359" cy="556902"/>
            <a:chOff x="899591" y="4633641"/>
            <a:chExt cx="7848359" cy="556902"/>
          </a:xfrm>
        </p:grpSpPr>
        <p:sp>
          <p:nvSpPr>
            <p:cNvPr id="2" name="Tlačítko akce: Nápověda 1">
              <a:hlinkClick r:id="" action="ppaction://noaction" highlightClick="1"/>
            </p:cNvPr>
            <p:cNvSpPr/>
            <p:nvPr/>
          </p:nvSpPr>
          <p:spPr>
            <a:xfrm>
              <a:off x="8055812" y="4633641"/>
              <a:ext cx="521208" cy="556902"/>
            </a:xfrm>
            <a:prstGeom prst="actionButtonHelp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899591" y="4728878"/>
              <a:ext cx="784835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itchFamily="34" charset="0"/>
                <a:buChar char="•"/>
              </a:pPr>
              <a:r>
                <a:rPr lang="cs-CZ" sz="2400" dirty="0" smtClean="0">
                  <a:solidFill>
                    <a:schemeClr val="accent2">
                      <a:lumMod val="75000"/>
                    </a:schemeClr>
                  </a:solidFill>
                </a:rPr>
                <a:t>velikost od několika set metrů po desítky kilometrů</a:t>
              </a:r>
              <a:endParaRPr lang="cs-CZ" sz="2400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773605" y="2263951"/>
            <a:ext cx="2154208" cy="1766891"/>
            <a:chOff x="6773605" y="2263951"/>
            <a:chExt cx="2154208" cy="1766891"/>
          </a:xfrm>
        </p:grpSpPr>
        <p:pic>
          <p:nvPicPr>
            <p:cNvPr id="1027" name="Picture 3" descr="C:\Users\sen\AppData\Local\Microsoft\Windows\Temporary Internet Files\Content.IE5\XH21TGZQ\MC90005733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3433" y="3016598"/>
              <a:ext cx="544543" cy="10142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C:\Users\sen\AppData\Local\Microsoft\Windows\Temporary Internet Files\Content.IE5\WAZYAJGB\MC900057340[2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4132" y="3038534"/>
              <a:ext cx="1002888" cy="9703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C:\Users\sen\AppData\Local\Microsoft\Windows\Temporary Internet Files\Content.IE5\5V92LPPC\MC900057333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3605" y="2263951"/>
              <a:ext cx="2154208" cy="6461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Násobení 8"/>
          <p:cNvSpPr/>
          <p:nvPr/>
        </p:nvSpPr>
        <p:spPr>
          <a:xfrm>
            <a:off x="6115375" y="1509383"/>
            <a:ext cx="2917514" cy="3219495"/>
          </a:xfrm>
          <a:prstGeom prst="mathMultiply">
            <a:avLst>
              <a:gd name="adj1" fmla="val 2749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4" name="Skupina 13"/>
          <p:cNvGrpSpPr/>
          <p:nvPr/>
        </p:nvGrpSpPr>
        <p:grpSpPr>
          <a:xfrm>
            <a:off x="899591" y="5445224"/>
            <a:ext cx="8028222" cy="930159"/>
            <a:chOff x="899591" y="5445224"/>
            <a:chExt cx="8028222" cy="930159"/>
          </a:xfrm>
        </p:grpSpPr>
        <p:sp>
          <p:nvSpPr>
            <p:cNvPr id="13" name="Tlačítko akce: Informace 12">
              <a:hlinkClick r:id="" action="ppaction://noaction" highlightClick="1"/>
            </p:cNvPr>
            <p:cNvSpPr/>
            <p:nvPr/>
          </p:nvSpPr>
          <p:spPr>
            <a:xfrm>
              <a:off x="8226743" y="5737631"/>
              <a:ext cx="521208" cy="637752"/>
            </a:xfrm>
            <a:prstGeom prst="actionButtonInformation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899591" y="5445224"/>
              <a:ext cx="802822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accent4">
                      <a:lumMod val="75000"/>
                    </a:schemeClr>
                  </a:solidFill>
                </a:rPr>
                <a:t>Před 65 milióny lety dopadla na Zemi planetka </a:t>
              </a:r>
              <a:r>
                <a:rPr lang="cs-CZ" sz="2400" dirty="0" smtClean="0">
                  <a:solidFill>
                    <a:schemeClr val="accent4">
                      <a:lumMod val="75000"/>
                    </a:schemeClr>
                  </a:solidFill>
                </a:rPr>
                <a:t>(průměr asi 10km). Víš, k čemu přispěly následky tohoto dopadu?</a:t>
              </a:r>
              <a:endParaRPr lang="cs-CZ" sz="2400" dirty="0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</p:grpSp>
      <p:pic>
        <p:nvPicPr>
          <p:cNvPr id="1032" name="Picture 8" descr="File:Galileo Gaspra Mosaic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7667" r="96500">
                        <a14:foregroundMark x1="35500" y1="35667" x2="31500" y2="46167"/>
                        <a14:foregroundMark x1="23167" y1="47833" x2="31500" y2="52167"/>
                        <a14:foregroundMark x1="22333" y1="70000" x2="33167" y2="63833"/>
                        <a14:foregroundMark x1="29333" y1="75500" x2="38167" y2="65500"/>
                        <a14:foregroundMark x1="69000" y1="25500" x2="55333" y2="29500"/>
                        <a14:foregroundMark x1="53333" y1="26833" x2="53667" y2="32333"/>
                        <a14:foregroundMark x1="51167" y1="34500" x2="47667" y2="34000"/>
                        <a14:foregroundMark x1="32167" y1="37500" x2="25833" y2="46833"/>
                        <a14:foregroundMark x1="39167" y1="78833" x2="34667" y2="74000"/>
                        <a14:foregroundMark x1="96500" y1="44167" x2="96500" y2="44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2717">
            <a:off x="-340680" y="-1021132"/>
            <a:ext cx="4447995" cy="444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63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18231"/>
            <a:ext cx="8229600" cy="1252728"/>
          </a:xfrm>
        </p:spPr>
        <p:txBody>
          <a:bodyPr/>
          <a:lstStyle/>
          <a:p>
            <a:pPr algn="l"/>
            <a:r>
              <a:rPr lang="cs-CZ" dirty="0" smtClean="0"/>
              <a:t>     Komety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089190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tělesa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z ledu a prachu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4263479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n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ěkteré se vracejí pravidelně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1" y="2852936"/>
            <a:ext cx="58420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v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blízkosti Slunce se zahřívá a led se začne vypařovat, uvolněné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plyny a prach vytvářejí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zářící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ohon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323528" y="5747273"/>
            <a:ext cx="7704856" cy="894651"/>
            <a:chOff x="323528" y="5747273"/>
            <a:chExt cx="7704856" cy="894651"/>
          </a:xfrm>
        </p:grpSpPr>
        <p:sp>
          <p:nvSpPr>
            <p:cNvPr id="14" name="Tlačítko akce: Informace 13">
              <a:hlinkClick r:id="" action="ppaction://noaction" highlightClick="1"/>
            </p:cNvPr>
            <p:cNvSpPr/>
            <p:nvPr/>
          </p:nvSpPr>
          <p:spPr>
            <a:xfrm>
              <a:off x="5992486" y="6162771"/>
              <a:ext cx="391591" cy="479153"/>
            </a:xfrm>
            <a:prstGeom prst="actionButtonInformation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12" name="TextovéPole 11">
              <a:hlinkClick r:id="rId2" action="ppaction://hlinksldjump"/>
            </p:cNvPr>
            <p:cNvSpPr txBox="1"/>
            <p:nvPr/>
          </p:nvSpPr>
          <p:spPr>
            <a:xfrm>
              <a:off x="323528" y="5747273"/>
              <a:ext cx="770485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accent4">
                      <a:lumMod val="75000"/>
                    </a:schemeClr>
                  </a:solidFill>
                </a:rPr>
                <a:t> J</a:t>
              </a:r>
              <a:r>
                <a:rPr lang="cs-CZ" sz="2400" dirty="0" smtClean="0">
                  <a:solidFill>
                    <a:schemeClr val="accent4">
                      <a:lumMod val="75000"/>
                    </a:schemeClr>
                  </a:solidFill>
                </a:rPr>
                <a:t>edna kometa  prý ale byla přítomna významné  události.</a:t>
              </a:r>
            </a:p>
            <a:p>
              <a:pPr algn="ctr"/>
              <a:r>
                <a:rPr lang="cs-CZ" sz="2400" dirty="0" smtClean="0">
                  <a:solidFill>
                    <a:schemeClr val="accent4">
                      <a:lumMod val="75000"/>
                    </a:schemeClr>
                  </a:solidFill>
                </a:rPr>
                <a:t>Víš jaké?</a:t>
              </a:r>
              <a:endParaRPr lang="cs-CZ" sz="2400" dirty="0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</p:grpSp>
      <p:pic>
        <p:nvPicPr>
          <p:cNvPr id="4098" name="Picture 2" descr="File:Tempel1 DeepImpac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22667" y1="20000" x2="28167" y2="27500"/>
                        <a14:foregroundMark x1="24000" y1="24500" x2="23167" y2="33333"/>
                        <a14:foregroundMark x1="23667" y1="35333" x2="26500" y2="38667"/>
                        <a14:foregroundMark x1="27167" y1="38167" x2="31167" y2="42000"/>
                        <a14:foregroundMark x1="31167" y1="42500" x2="25333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93" t="15306" r="8921" b="6567"/>
          <a:stretch/>
        </p:blipFill>
        <p:spPr bwMode="auto">
          <a:xfrm rot="18140618">
            <a:off x="5089741" y="300433"/>
            <a:ext cx="3303857" cy="327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Skupina 1"/>
          <p:cNvGrpSpPr/>
          <p:nvPr/>
        </p:nvGrpSpPr>
        <p:grpSpPr>
          <a:xfrm>
            <a:off x="899592" y="4854640"/>
            <a:ext cx="7416824" cy="556902"/>
            <a:chOff x="899592" y="4854640"/>
            <a:chExt cx="7416824" cy="556902"/>
          </a:xfrm>
        </p:grpSpPr>
        <p:sp>
          <p:nvSpPr>
            <p:cNvPr id="13" name="Tlačítko akce: Nápověda 12">
              <a:hlinkClick r:id="" action="ppaction://noaction" highlightClick="1"/>
            </p:cNvPr>
            <p:cNvSpPr/>
            <p:nvPr/>
          </p:nvSpPr>
          <p:spPr>
            <a:xfrm>
              <a:off x="7219144" y="4854640"/>
              <a:ext cx="521208" cy="556902"/>
            </a:xfrm>
            <a:prstGeom prst="actionButtonHelp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     </a:t>
              </a:r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899592" y="4902259"/>
              <a:ext cx="74168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itchFamily="34" charset="0"/>
                <a:buChar char="•"/>
              </a:pPr>
              <a:r>
                <a:rPr lang="cs-CZ" sz="2400" dirty="0">
                  <a:solidFill>
                    <a:schemeClr val="accent2">
                      <a:lumMod val="75000"/>
                    </a:schemeClr>
                  </a:solidFill>
                </a:rPr>
                <a:t>l</a:t>
              </a:r>
              <a:r>
                <a:rPr lang="cs-CZ" sz="2400" dirty="0" smtClean="0">
                  <a:solidFill>
                    <a:schemeClr val="accent2">
                      <a:lumMod val="75000"/>
                    </a:schemeClr>
                  </a:solidFill>
                </a:rPr>
                <a:t>idé věřili, že přinášejí velkou (zlou) událost</a:t>
              </a:r>
              <a:endParaRPr lang="cs-CZ" sz="2400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202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pic>
        <p:nvPicPr>
          <p:cNvPr id="7170" name="Picture 2" descr="http://upload.wikimedia.org/wikipedia/commons/f/f9/Giotto_-_Scrovegni_-_-18-_-_Adoration_of_the_Mag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792" y="230071"/>
            <a:ext cx="6348460" cy="639774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36413" y="2951893"/>
            <a:ext cx="204735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Narození </a:t>
            </a:r>
          </a:p>
          <a:p>
            <a:pPr algn="ctr"/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Ježíše Krista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2226842" y="764704"/>
            <a:ext cx="3785318" cy="1944216"/>
          </a:xfrm>
          <a:prstGeom prst="straightConnector1">
            <a:avLst/>
          </a:prstGeom>
          <a:ln>
            <a:solidFill>
              <a:schemeClr val="bg2">
                <a:lumMod val="2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66364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18231"/>
            <a:ext cx="8229600" cy="1252728"/>
          </a:xfrm>
        </p:spPr>
        <p:txBody>
          <a:bodyPr/>
          <a:lstStyle/>
          <a:p>
            <a:pPr algn="l"/>
            <a:r>
              <a:rPr lang="cs-CZ" dirty="0" smtClean="0"/>
              <a:t>     Meteority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089190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4">
                    <a:lumMod val="75000"/>
                  </a:schemeClr>
                </a:solidFill>
              </a:rPr>
              <a:t>k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ovové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nebo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kamenné úlomky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3932824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v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blízkosti Země se rozžhaví a zazáří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1" y="3011007"/>
            <a:ext cx="5842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v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znikají </a:t>
            </a:r>
            <a:r>
              <a:rPr lang="cs-CZ" sz="2400" dirty="0" smtClean="0">
                <a:solidFill>
                  <a:schemeClr val="accent4">
                    <a:lumMod val="75000"/>
                  </a:schemeClr>
                </a:solidFill>
              </a:rPr>
              <a:t>při srážkách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planetek a komet</a:t>
            </a:r>
            <a:endParaRPr lang="cs-CZ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323528" y="5747273"/>
            <a:ext cx="7704856" cy="894651"/>
            <a:chOff x="323528" y="5747273"/>
            <a:chExt cx="7704856" cy="894651"/>
          </a:xfrm>
        </p:grpSpPr>
        <p:sp>
          <p:nvSpPr>
            <p:cNvPr id="14" name="Tlačítko akce: Informace 13">
              <a:hlinkClick r:id="" action="ppaction://noaction" highlightClick="1"/>
            </p:cNvPr>
            <p:cNvSpPr/>
            <p:nvPr/>
          </p:nvSpPr>
          <p:spPr>
            <a:xfrm>
              <a:off x="5992486" y="6162771"/>
              <a:ext cx="391591" cy="479153"/>
            </a:xfrm>
            <a:prstGeom prst="actionButtonInformation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12" name="TextovéPole 11">
              <a:hlinkClick r:id="rId2" action="ppaction://hlinksldjump"/>
            </p:cNvPr>
            <p:cNvSpPr txBox="1"/>
            <p:nvPr/>
          </p:nvSpPr>
          <p:spPr>
            <a:xfrm>
              <a:off x="323528" y="5747273"/>
              <a:ext cx="770485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solidFill>
                    <a:schemeClr val="accent4">
                      <a:lumMod val="75000"/>
                    </a:schemeClr>
                  </a:solidFill>
                </a:rPr>
                <a:t> Víš, jak lidé říkají tomuto světelnému jevu, když ho vidí na obloze?</a:t>
              </a:r>
              <a:endParaRPr lang="cs-CZ" sz="2400" dirty="0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</p:grpSp>
      <p:grpSp>
        <p:nvGrpSpPr>
          <p:cNvPr id="2" name="Skupina 1"/>
          <p:cNvGrpSpPr/>
          <p:nvPr/>
        </p:nvGrpSpPr>
        <p:grpSpPr>
          <a:xfrm>
            <a:off x="899592" y="4854640"/>
            <a:ext cx="7416824" cy="556902"/>
            <a:chOff x="899592" y="4854640"/>
            <a:chExt cx="7416824" cy="556902"/>
          </a:xfrm>
        </p:grpSpPr>
        <p:sp>
          <p:nvSpPr>
            <p:cNvPr id="13" name="Tlačítko akce: Nápověda 12">
              <a:hlinkClick r:id="" action="ppaction://noaction" highlightClick="1"/>
            </p:cNvPr>
            <p:cNvSpPr/>
            <p:nvPr/>
          </p:nvSpPr>
          <p:spPr>
            <a:xfrm>
              <a:off x="7219144" y="4854640"/>
              <a:ext cx="521208" cy="556902"/>
            </a:xfrm>
            <a:prstGeom prst="actionButtonHelp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     </a:t>
              </a:r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899592" y="4902259"/>
              <a:ext cx="74168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itchFamily="34" charset="0"/>
                <a:buChar char="•"/>
              </a:pPr>
              <a:r>
                <a:rPr lang="cs-CZ" sz="2400" dirty="0">
                  <a:solidFill>
                    <a:schemeClr val="accent2">
                      <a:lumMod val="75000"/>
                    </a:schemeClr>
                  </a:solidFill>
                </a:rPr>
                <a:t>v</a:t>
              </a:r>
              <a:r>
                <a:rPr lang="cs-CZ" sz="2400" dirty="0" smtClean="0">
                  <a:solidFill>
                    <a:schemeClr val="accent2">
                      <a:lumMod val="75000"/>
                    </a:schemeClr>
                  </a:solidFill>
                </a:rPr>
                <a:t>e vzduchu se většinou vypaří a roztaví</a:t>
              </a:r>
              <a:endParaRPr lang="cs-CZ" sz="2400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</p:grpSp>
      <p:pic>
        <p:nvPicPr>
          <p:cNvPr id="8194" name="Picture 2" descr="http://upload.wikimedia.org/wikipedia/commons/a/ab/SikhoteAlinMeteori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990" b="92318" l="3809" r="93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194" y="548680"/>
            <a:ext cx="2879899" cy="2160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65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15</a:t>
            </a:fld>
            <a:endParaRPr lang="cs-CZ"/>
          </a:p>
        </p:txBody>
      </p:sp>
      <p:pic>
        <p:nvPicPr>
          <p:cNvPr id="9218" name="Picture 2" descr="File:Meteor burst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08929"/>
            <a:ext cx="5715000" cy="5715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1837183"/>
            <a:ext cx="24705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„Padající hvězdy“</a:t>
            </a:r>
          </a:p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(proud meteorů)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3212976"/>
            <a:ext cx="2808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B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ývá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s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nimi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spojena pověra, že kdo vidí padat hvězdu a něco si přitom přeje, přání se mu vyplní.</a:t>
            </a:r>
          </a:p>
        </p:txBody>
      </p:sp>
    </p:spTree>
    <p:extLst>
      <p:ext uri="{BB962C8B-B14F-4D97-AF65-F5344CB8AC3E}">
        <p14:creationId xmlns:p14="http://schemas.microsoft.com/office/powerpoint/2010/main" val="37720752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18231"/>
            <a:ext cx="8229600" cy="1252728"/>
          </a:xfrm>
        </p:spPr>
        <p:txBody>
          <a:bodyPr/>
          <a:lstStyle/>
          <a:p>
            <a:pPr algn="l"/>
            <a:r>
              <a:rPr lang="cs-CZ" dirty="0" smtClean="0"/>
              <a:t>     A co je důležité: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1" y="2089190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Slunce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je obrovská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koule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ze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žhavých plynů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1" y="3522436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ve středu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sluneční soustavy je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Slunce, planety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kolem  něj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obíhají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v různé vzdálenosti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1" y="2805813"/>
            <a:ext cx="6768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Sluneční soustavu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tvoří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Slunce a osm planet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99591" y="4608391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do sluneční soustavy patří také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měsíce, planetky a komety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99591" y="5694347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z prostoru mezi planetami na Zemi občas dopadne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meteorit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24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02636"/>
            <a:ext cx="8229600" cy="125272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Dával jsi pozor??? Tak na závěr zkus malý </a:t>
            </a:r>
            <a:r>
              <a:rPr lang="cs-CZ" sz="3200" b="1" dirty="0" err="1" smtClean="0">
                <a:solidFill>
                  <a:schemeClr val="accent2">
                    <a:lumMod val="50000"/>
                  </a:schemeClr>
                </a:solidFill>
              </a:rPr>
              <a:t>testík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sym typeface="Wingdings" pitchFamily="2" charset="2"/>
              </a:rPr>
              <a:t>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80966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18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9230" y="1023119"/>
            <a:ext cx="2196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Slunce je koule: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39552" y="1556792"/>
            <a:ext cx="2448272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tudených plynů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39552" y="2274776"/>
            <a:ext cx="2448272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ž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havých plynů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39552" y="2992760"/>
            <a:ext cx="2448272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vody a prachu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31840" y="3246075"/>
            <a:ext cx="2635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Středem sluneční soustavy je: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275856" y="4081264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Měsíc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275856" y="5517232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Slunce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275856" y="4797152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Země 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300192" y="1052736"/>
            <a:ext cx="1914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Slunce obíhá: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156176" y="1556792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9 planet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156176" y="2274776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8 planet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156176" y="2992760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10 planet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22791" y="260648"/>
            <a:ext cx="7098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Zkus vybrat (kliknout na) správnou odpověď:</a:t>
            </a:r>
            <a:endParaRPr lang="cs-CZ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827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7" grpId="1" animBg="1"/>
      <p:bldP spid="9" grpId="0" animBg="1"/>
      <p:bldP spid="9" grpId="1" animBg="1"/>
      <p:bldP spid="10" grpId="0" animBg="1"/>
      <p:bldP spid="11" grpId="0" animBg="1"/>
      <p:bldP spid="11" grpId="1" animBg="1"/>
      <p:bldP spid="13" grpId="0" animBg="1"/>
      <p:bldP spid="13" grpId="1" animBg="1"/>
      <p:bldP spid="14" grpId="0" animBg="1"/>
      <p:bldP spid="15" grpId="0" animBg="1"/>
      <p:bldP spid="1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19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07504" y="951111"/>
            <a:ext cx="33906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Země patří mezi planety: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27940" y="2274776"/>
            <a:ext cx="2455473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s plynným povrchem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21853" y="1556792"/>
            <a:ext cx="2455473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s pevným povrchem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27940" y="2992760"/>
            <a:ext cx="2455473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s kapalným povrchem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03848" y="3174067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Jupiter patří mezi planety: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275856" y="4729336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s pevným povrchem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275856" y="4001543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plynným povrchem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275856" y="5445224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s kovovým povrchem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908720"/>
            <a:ext cx="3869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Slunce udržuje planety silou: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156176" y="1556792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magnetickou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156176" y="2274776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gravitační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156176" y="2992760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odpudivou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22791" y="260648"/>
            <a:ext cx="7098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Zkus vybrat (kliknout na) správnou odpověď:</a:t>
            </a:r>
            <a:endParaRPr lang="cs-CZ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6198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7" grpId="1" animBg="1"/>
      <p:bldP spid="9" grpId="0" animBg="1"/>
      <p:bldP spid="9" grpId="1" animBg="1"/>
      <p:bldP spid="10" grpId="0" animBg="1"/>
      <p:bldP spid="11" grpId="0" animBg="1"/>
      <p:bldP spid="11" grpId="1" animBg="1"/>
      <p:bldP spid="13" grpId="0" animBg="1"/>
      <p:bldP spid="13" grpId="1" animBg="1"/>
      <p:bldP spid="14" grpId="0" animBg="1"/>
      <p:bldP spid="15" grpId="0" animBg="1"/>
      <p:bldP spid="1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20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764704"/>
            <a:ext cx="24426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Kolem některých planet obíhají: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39552" y="1556792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meteority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39552" y="2992760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měsíce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39552" y="2274776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komety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55776" y="3174067"/>
            <a:ext cx="36976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Zářící ohon komety vytvářejí: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275856" y="4081264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skvrny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na Slunci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275856" y="5517232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>
                <a:solidFill>
                  <a:schemeClr val="accent2">
                    <a:lumMod val="50000"/>
                  </a:schemeClr>
                </a:solidFill>
              </a:rPr>
              <a:t>u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volněné plyny a prach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275856" y="4797152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nárazy planetek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94645" y="908720"/>
            <a:ext cx="3797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Dinosauři vyhynuli, protože: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156176" y="2960222"/>
            <a:ext cx="2376264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se ochladilo Slunce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156176" y="2274776"/>
            <a:ext cx="2376264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a Zemi dopadla planetka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130988" y="1556792"/>
            <a:ext cx="2401452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na Zemi dopadla kometa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22791" y="260648"/>
            <a:ext cx="7098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Zkus vybrat (kliknout na) správnou odpověď:</a:t>
            </a:r>
            <a:endParaRPr lang="cs-CZ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4398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7" grpId="1" animBg="1"/>
      <p:bldP spid="9" grpId="0" animBg="1"/>
      <p:bldP spid="9" grpId="1" animBg="1"/>
      <p:bldP spid="10" grpId="0" animBg="1"/>
      <p:bldP spid="11" grpId="0" animBg="1"/>
      <p:bldP spid="11" grpId="1" animBg="1"/>
      <p:bldP spid="13" grpId="0" animBg="1"/>
      <p:bldP spid="13" grpId="1" animBg="1"/>
      <p:bldP spid="14" grpId="0" animBg="1"/>
      <p:bldP spid="15" grpId="0" animBg="1"/>
      <p:bldP spid="1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21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5496" y="764704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Úlomky, dopadající na Zemi se nazývají: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39552" y="1556792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komety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39552" y="2274776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meteority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39552" y="2992760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adající hvězdy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75856" y="3153325"/>
            <a:ext cx="2203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Teplota plynů na Slunci je: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275856" y="4081264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tejná jako plameny ohně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275856" y="5517232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100x vyšší než plameny ohně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275856" y="4797152"/>
            <a:ext cx="22322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10x vyšší než plameny ohně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69269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Narození Ježíše prý byla přítomna: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156176" y="1556792"/>
            <a:ext cx="2520280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adající hvězda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156176" y="2274776"/>
            <a:ext cx="2520280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kometa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156176" y="2992760"/>
            <a:ext cx="2520280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sz="2400" dirty="0" err="1" smtClean="0">
                <a:solidFill>
                  <a:schemeClr val="accent2">
                    <a:lumMod val="50000"/>
                  </a:schemeClr>
                </a:solidFill>
              </a:rPr>
              <a:t>lanetka,která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se srazila se Zemí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22791" y="260648"/>
            <a:ext cx="7098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Zkus vybrat (kliknout na) správnou odpověď:</a:t>
            </a:r>
            <a:endParaRPr lang="cs-CZ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9930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7" grpId="1" animBg="1"/>
      <p:bldP spid="9" grpId="0" animBg="1"/>
      <p:bldP spid="9" grpId="1" animBg="1"/>
      <p:bldP spid="10" grpId="0" animBg="1"/>
      <p:bldP spid="11" grpId="0" animBg="1"/>
      <p:bldP spid="11" grpId="1" animBg="1"/>
      <p:bldP spid="13" grpId="0" animBg="1"/>
      <p:bldP spid="13" grpId="1" animBg="1"/>
      <p:bldP spid="14" grpId="0" animBg="1"/>
      <p:bldP spid="15" grpId="0" animBg="1"/>
      <p:bldP spid="1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628800"/>
            <a:ext cx="8064896" cy="4824536"/>
          </a:xfrm>
        </p:spPr>
        <p:txBody>
          <a:bodyPr>
            <a:normAutofit fontScale="70000" lnSpcReduction="20000"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dirty="0" smtClean="0"/>
              <a:t>Přírodověda pro 5.r., SPN 2011</a:t>
            </a:r>
            <a:endParaRPr lang="cs-CZ" dirty="0"/>
          </a:p>
          <a:p>
            <a:r>
              <a:rPr lang="cs-CZ" i="1" u="sng" dirty="0" smtClean="0"/>
              <a:t>Internetové odkazy</a:t>
            </a:r>
            <a:r>
              <a:rPr lang="cs-CZ" i="1" u="sng" dirty="0" smtClean="0"/>
              <a:t>:</a:t>
            </a:r>
            <a:endParaRPr lang="cs-CZ" dirty="0"/>
          </a:p>
          <a:p>
            <a:r>
              <a:rPr lang="cs-CZ" dirty="0"/>
              <a:t>NASA. </a:t>
            </a:r>
            <a:r>
              <a:rPr lang="cs-CZ" i="1" dirty="0"/>
              <a:t>Wikipedia.cz</a:t>
            </a:r>
            <a:r>
              <a:rPr lang="cs-CZ" dirty="0"/>
              <a:t> [online]. [cit. 15.3.2014]. Dostupný na WWW: http://commons.wikimedia.org/wiki/File:Galileo_Gaspra_Mosaic.jpg </a:t>
            </a:r>
            <a:endParaRPr lang="cs-CZ" dirty="0" smtClean="0"/>
          </a:p>
          <a:p>
            <a:r>
              <a:rPr lang="cs-CZ" dirty="0" smtClean="0"/>
              <a:t>NASA </a:t>
            </a:r>
            <a:r>
              <a:rPr lang="cs-CZ" dirty="0"/>
              <a:t>GODDARD LABORATORY FOR ATMOSPHERES. </a:t>
            </a:r>
            <a:r>
              <a:rPr lang="cs-CZ" i="1" dirty="0"/>
              <a:t>Wikipedia.cz</a:t>
            </a:r>
            <a:r>
              <a:rPr lang="cs-CZ" dirty="0"/>
              <a:t> [online]. [cit. 21.11.2013]. Dostupný na WWW: http://upload.wikimedia.org/wikipedia/commons/d/df/Sun_in_X-Ray.png </a:t>
            </a:r>
            <a:endParaRPr lang="cs-CZ" dirty="0"/>
          </a:p>
          <a:p>
            <a:r>
              <a:rPr lang="cs-CZ" dirty="0"/>
              <a:t>NASA. </a:t>
            </a:r>
            <a:r>
              <a:rPr lang="cs-CZ" i="1" dirty="0"/>
              <a:t>Wikipedia.cz</a:t>
            </a:r>
            <a:r>
              <a:rPr lang="cs-CZ" dirty="0"/>
              <a:t> [online]. [cit. 15.3.2014]. Dostupný na WWW: http://commons.wikimedia.org/wiki/File:Tempel1_DeepImpact.jpg </a:t>
            </a:r>
          </a:p>
          <a:p>
            <a:r>
              <a:rPr lang="cs-CZ" dirty="0"/>
              <a:t>SMITH, GENEROSA. </a:t>
            </a:r>
            <a:r>
              <a:rPr lang="cs-CZ" i="1" dirty="0"/>
              <a:t>Wikipedia.cz</a:t>
            </a:r>
            <a:r>
              <a:rPr lang="cs-CZ" dirty="0"/>
              <a:t> [online]. [cit. 15.3.2014]. Dostupný na WWW: http://commons.wikimedia.org/wiki/File:Solar_sys.jpg </a:t>
            </a:r>
          </a:p>
          <a:p>
            <a:r>
              <a:rPr lang="cs-CZ" dirty="0"/>
              <a:t>NASA. </a:t>
            </a:r>
            <a:r>
              <a:rPr lang="cs-CZ" i="1" dirty="0"/>
              <a:t>Wikipedia.cz</a:t>
            </a:r>
            <a:r>
              <a:rPr lang="cs-CZ" dirty="0"/>
              <a:t> [online]. [cit. 15.3.2014]. Dostupný na WWW: http://commons.wikimedia.org/wiki/File:Solar_system.jpg </a:t>
            </a:r>
          </a:p>
          <a:p>
            <a:r>
              <a:rPr lang="cs-CZ" dirty="0"/>
              <a:t>RAAB. </a:t>
            </a:r>
            <a:r>
              <a:rPr lang="cs-CZ" i="1" dirty="0"/>
              <a:t>Wikipedia.cz</a:t>
            </a:r>
            <a:r>
              <a:rPr lang="cs-CZ" dirty="0"/>
              <a:t> [online]. [cit. 15.3.2014]. Dostupný na WWW: http://commons.wikimedia.org/wiki/File:SikhoteAlinMeteorite.jpg NASA. </a:t>
            </a:r>
            <a:r>
              <a:rPr lang="cs-CZ" i="1" dirty="0"/>
              <a:t>Wikipedia.cz</a:t>
            </a:r>
            <a:r>
              <a:rPr lang="cs-CZ" dirty="0"/>
              <a:t> [online]. [cit. 15.3.2014]. Dostupný na WWW: http://commons.wikimedia.org/wiki/File:Meteor_burst.jpg </a:t>
            </a:r>
            <a:endParaRPr lang="cs-CZ" dirty="0"/>
          </a:p>
          <a:p>
            <a:r>
              <a:rPr lang="cs-CZ" i="1" u="sng" dirty="0" smtClean="0"/>
              <a:t>Galerie:</a:t>
            </a:r>
            <a:r>
              <a:rPr lang="cs-CZ" i="1" dirty="0" smtClean="0"/>
              <a:t> microsoft.office.com</a:t>
            </a:r>
          </a:p>
          <a:p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10093</TotalTime>
  <Words>972</Words>
  <Application>Microsoft Office PowerPoint</Application>
  <PresentationFormat>Předvádění na obrazovce (4:3)</PresentationFormat>
  <Paragraphs>176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Vlnění</vt:lpstr>
      <vt:lpstr>Základní škola a Mateřská škola Bílá Třemešná, okres Trutnov</vt:lpstr>
      <vt:lpstr>Anotace</vt:lpstr>
      <vt:lpstr>SLUNCE A SLUNEČNÍ SOUSTAVA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Planety</vt:lpstr>
      <vt:lpstr>Planetky</vt:lpstr>
      <vt:lpstr>     Komety</vt:lpstr>
      <vt:lpstr>Prezentace aplikace PowerPoint</vt:lpstr>
      <vt:lpstr>     Meteority</vt:lpstr>
      <vt:lpstr>Prezentace aplikace PowerPoint</vt:lpstr>
      <vt:lpstr>     A co je důležité:</vt:lpstr>
      <vt:lpstr>Dával jsi pozor??? Tak na závěr zkus malý testík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Miluše Senetová</cp:lastModifiedBy>
  <cp:revision>129</cp:revision>
  <dcterms:created xsi:type="dcterms:W3CDTF">2013-05-10T12:01:16Z</dcterms:created>
  <dcterms:modified xsi:type="dcterms:W3CDTF">2014-03-15T22:13:05Z</dcterms:modified>
</cp:coreProperties>
</file>