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</p:sldIdLst>
  <p:sldSz cx="8964613" cy="672306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76" y="2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.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-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.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.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.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.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.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964000" cy="6723000"/>
          </a:xfrm>
          <a:prstGeom prst="rect">
            <a:avLst/>
          </a:prstGeom>
          <a:noFill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506" y="5037931"/>
            <a:ext cx="914400" cy="90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964000" cy="6723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273900" y="224100"/>
            <a:ext cx="987450" cy="148759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cs-CZ" altLang="zh-CN" sz="1008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        </a:t>
            </a:r>
            <a:r>
              <a:rPr lang="en-US" altLang="zh-CN" sz="1008" dirty="0" err="1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Číslo</a:t>
            </a:r>
            <a:r>
              <a:rPr lang="en-US" altLang="zh-CN" sz="1008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 projektu</a:t>
            </a:r>
          </a:p>
        </p:txBody>
      </p:sp>
      <p:sp>
        <p:nvSpPr>
          <p:cNvPr id="3" name="TextBox 1"/>
          <p:cNvSpPr txBox="1"/>
          <p:nvPr/>
        </p:nvSpPr>
        <p:spPr>
          <a:xfrm>
            <a:off x="4067000" y="224100"/>
            <a:ext cx="13197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CZ.1.07/1.5.00/34.0565</a:t>
            </a:r>
          </a:p>
        </p:txBody>
      </p:sp>
      <p:sp>
        <p:nvSpPr>
          <p:cNvPr id="4" name="TextBox 1"/>
          <p:cNvSpPr txBox="1"/>
          <p:nvPr/>
        </p:nvSpPr>
        <p:spPr>
          <a:xfrm>
            <a:off x="273900" y="415000"/>
            <a:ext cx="1046761" cy="148759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cs-CZ" altLang="zh-CN" sz="1008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        </a:t>
            </a:r>
            <a:r>
              <a:rPr lang="en-US" altLang="zh-CN" sz="1008" dirty="0" err="1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Číslo</a:t>
            </a:r>
            <a:r>
              <a:rPr lang="en-US" altLang="zh-CN" sz="1008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 materiálu</a:t>
            </a:r>
          </a:p>
        </p:txBody>
      </p:sp>
      <p:sp>
        <p:nvSpPr>
          <p:cNvPr id="5" name="TextBox 1"/>
          <p:cNvSpPr txBox="1"/>
          <p:nvPr/>
        </p:nvSpPr>
        <p:spPr>
          <a:xfrm>
            <a:off x="4067000" y="415000"/>
            <a:ext cx="21248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VY_32_INOVACE_111_PŘÍTOMNÝ ČAS</a:t>
            </a:r>
          </a:p>
        </p:txBody>
      </p:sp>
      <p:sp>
        <p:nvSpPr>
          <p:cNvPr id="6" name="TextBox 1"/>
          <p:cNvSpPr txBox="1"/>
          <p:nvPr/>
        </p:nvSpPr>
        <p:spPr>
          <a:xfrm>
            <a:off x="273900" y="755300"/>
            <a:ext cx="896079" cy="148759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cs-CZ" altLang="zh-CN" sz="1008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        </a:t>
            </a:r>
            <a:r>
              <a:rPr lang="en-US" altLang="zh-CN" sz="1008" dirty="0" err="1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Název</a:t>
            </a:r>
            <a:r>
              <a:rPr lang="en-US" altLang="zh-CN" sz="1008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 školy</a:t>
            </a:r>
          </a:p>
        </p:txBody>
      </p:sp>
      <p:sp>
        <p:nvSpPr>
          <p:cNvPr id="7" name="TextBox 1"/>
          <p:cNvSpPr txBox="1"/>
          <p:nvPr/>
        </p:nvSpPr>
        <p:spPr>
          <a:xfrm>
            <a:off x="4067000" y="747000"/>
            <a:ext cx="44903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Masarykova střední škola zemědělská a Vyšší odborná škola, Opava, příspěvková</a:t>
            </a:r>
          </a:p>
        </p:txBody>
      </p:sp>
      <p:sp>
        <p:nvSpPr>
          <p:cNvPr id="8" name="TextBox 1"/>
          <p:cNvSpPr txBox="1"/>
          <p:nvPr/>
        </p:nvSpPr>
        <p:spPr>
          <a:xfrm>
            <a:off x="4067000" y="896400"/>
            <a:ext cx="5976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organizace</a:t>
            </a:r>
          </a:p>
        </p:txBody>
      </p:sp>
      <p:sp>
        <p:nvSpPr>
          <p:cNvPr id="9" name="TextBox 1"/>
          <p:cNvSpPr txBox="1"/>
          <p:nvPr/>
        </p:nvSpPr>
        <p:spPr>
          <a:xfrm>
            <a:off x="273900" y="1087300"/>
            <a:ext cx="3154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Autor</a:t>
            </a:r>
          </a:p>
        </p:txBody>
      </p:sp>
      <p:sp>
        <p:nvSpPr>
          <p:cNvPr id="10" name="TextBox 1"/>
          <p:cNvSpPr txBox="1"/>
          <p:nvPr/>
        </p:nvSpPr>
        <p:spPr>
          <a:xfrm>
            <a:off x="4067000" y="1087300"/>
            <a:ext cx="13197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Mgr. Kateřina Slaninová</a:t>
            </a:r>
          </a:p>
        </p:txBody>
      </p:sp>
      <p:sp>
        <p:nvSpPr>
          <p:cNvPr id="11" name="TextBox 1"/>
          <p:cNvSpPr txBox="1"/>
          <p:nvPr/>
        </p:nvSpPr>
        <p:spPr>
          <a:xfrm>
            <a:off x="273900" y="1286500"/>
            <a:ext cx="8798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Průřezové téma</a:t>
            </a:r>
          </a:p>
        </p:txBody>
      </p:sp>
      <p:sp>
        <p:nvSpPr>
          <p:cNvPr id="12" name="TextBox 1"/>
          <p:cNvSpPr txBox="1"/>
          <p:nvPr/>
        </p:nvSpPr>
        <p:spPr>
          <a:xfrm>
            <a:off x="4067000" y="1286500"/>
            <a:ext cx="5810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Gramatika</a:t>
            </a:r>
          </a:p>
        </p:txBody>
      </p:sp>
      <p:sp>
        <p:nvSpPr>
          <p:cNvPr id="13" name="TextBox 1"/>
          <p:cNvSpPr txBox="1"/>
          <p:nvPr/>
        </p:nvSpPr>
        <p:spPr>
          <a:xfrm>
            <a:off x="273900" y="1477400"/>
            <a:ext cx="8798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Tématický celek</a:t>
            </a:r>
          </a:p>
        </p:txBody>
      </p:sp>
      <p:sp>
        <p:nvSpPr>
          <p:cNvPr id="14" name="TextBox 1"/>
          <p:cNvSpPr txBox="1"/>
          <p:nvPr/>
        </p:nvSpPr>
        <p:spPr>
          <a:xfrm>
            <a:off x="4067000" y="1477400"/>
            <a:ext cx="7636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Anglický jazyk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273900" y="1676600"/>
            <a:ext cx="3652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Ročník</a:t>
            </a:r>
          </a:p>
        </p:txBody>
      </p:sp>
      <p:sp>
        <p:nvSpPr>
          <p:cNvPr id="16" name="TextBox 1"/>
          <p:cNvSpPr txBox="1"/>
          <p:nvPr/>
        </p:nvSpPr>
        <p:spPr>
          <a:xfrm>
            <a:off x="4067000" y="1676600"/>
            <a:ext cx="2490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1.-2.</a:t>
            </a:r>
          </a:p>
        </p:txBody>
      </p:sp>
      <p:sp>
        <p:nvSpPr>
          <p:cNvPr id="17" name="TextBox 1"/>
          <p:cNvSpPr txBox="1"/>
          <p:nvPr/>
        </p:nvSpPr>
        <p:spPr>
          <a:xfrm>
            <a:off x="273900" y="1867500"/>
            <a:ext cx="7636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Datum tvorby</a:t>
            </a:r>
          </a:p>
        </p:txBody>
      </p:sp>
      <p:sp>
        <p:nvSpPr>
          <p:cNvPr id="18" name="TextBox 1"/>
          <p:cNvSpPr txBox="1"/>
          <p:nvPr/>
        </p:nvSpPr>
        <p:spPr>
          <a:xfrm>
            <a:off x="4067000" y="1867500"/>
            <a:ext cx="6806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05. 01. 2013</a:t>
            </a:r>
          </a:p>
        </p:txBody>
      </p:sp>
      <p:sp>
        <p:nvSpPr>
          <p:cNvPr id="19" name="TextBox 1"/>
          <p:cNvSpPr txBox="1"/>
          <p:nvPr/>
        </p:nvSpPr>
        <p:spPr>
          <a:xfrm>
            <a:off x="273900" y="2066700"/>
            <a:ext cx="12616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Datum a místo ověření</a:t>
            </a:r>
          </a:p>
        </p:txBody>
      </p:sp>
      <p:sp>
        <p:nvSpPr>
          <p:cNvPr id="20" name="TextBox 1"/>
          <p:cNvSpPr txBox="1"/>
          <p:nvPr/>
        </p:nvSpPr>
        <p:spPr>
          <a:xfrm>
            <a:off x="273900" y="2265900"/>
            <a:ext cx="13861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Druh učebního materiálu</a:t>
            </a:r>
          </a:p>
        </p:txBody>
      </p:sp>
      <p:sp>
        <p:nvSpPr>
          <p:cNvPr id="21" name="TextBox 1"/>
          <p:cNvSpPr txBox="1"/>
          <p:nvPr/>
        </p:nvSpPr>
        <p:spPr>
          <a:xfrm>
            <a:off x="4067000" y="2265900"/>
            <a:ext cx="6142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prezentace</a:t>
            </a:r>
          </a:p>
        </p:txBody>
      </p:sp>
      <p:sp>
        <p:nvSpPr>
          <p:cNvPr id="22" name="TextBox 1"/>
          <p:cNvSpPr txBox="1"/>
          <p:nvPr/>
        </p:nvSpPr>
        <p:spPr>
          <a:xfrm>
            <a:off x="4067000" y="2456800"/>
            <a:ext cx="44073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V prezentaci je umístěno video, které je veselé a vtipné. Na základě videa je zde</a:t>
            </a:r>
          </a:p>
        </p:txBody>
      </p:sp>
      <p:sp>
        <p:nvSpPr>
          <p:cNvPr id="23" name="TextBox 1"/>
          <p:cNvSpPr txBox="1"/>
          <p:nvPr/>
        </p:nvSpPr>
        <p:spPr>
          <a:xfrm>
            <a:off x="4067000" y="2622800"/>
            <a:ext cx="45069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úkol popisovat místa, která na videu studenti uvidí a popisovat co se tam děje. Na</a:t>
            </a:r>
          </a:p>
        </p:txBody>
      </p:sp>
      <p:sp>
        <p:nvSpPr>
          <p:cNvPr id="24" name="TextBox 1"/>
          <p:cNvSpPr txBox="1"/>
          <p:nvPr/>
        </p:nvSpPr>
        <p:spPr>
          <a:xfrm>
            <a:off x="4067000" y="2788800"/>
            <a:ext cx="43741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postavičkách Toma a Jerryho žáci procvičují přítomný čas prostý a přítomný čas</a:t>
            </a:r>
          </a:p>
        </p:txBody>
      </p:sp>
      <p:sp>
        <p:nvSpPr>
          <p:cNvPr id="25" name="TextBox 1"/>
          <p:cNvSpPr txBox="1"/>
          <p:nvPr/>
        </p:nvSpPr>
        <p:spPr>
          <a:xfrm>
            <a:off x="4067000" y="2954800"/>
            <a:ext cx="45318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průběhový. Toto cvičení je svižné, interaktivní a aktivizuje žáky k rychlým reakcím.</a:t>
            </a:r>
          </a:p>
        </p:txBody>
      </p:sp>
      <p:sp>
        <p:nvSpPr>
          <p:cNvPr id="26" name="TextBox 1"/>
          <p:cNvSpPr txBox="1"/>
          <p:nvPr/>
        </p:nvSpPr>
        <p:spPr>
          <a:xfrm>
            <a:off x="273900" y="3037800"/>
            <a:ext cx="4565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Anotace</a:t>
            </a:r>
          </a:p>
        </p:txBody>
      </p:sp>
      <p:sp>
        <p:nvSpPr>
          <p:cNvPr id="27" name="TextBox 1"/>
          <p:cNvSpPr txBox="1"/>
          <p:nvPr/>
        </p:nvSpPr>
        <p:spPr>
          <a:xfrm>
            <a:off x="4067000" y="3112500"/>
            <a:ext cx="41832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Úkol je zábavný a edukativní zároveň. Po absolvování video úkolu je možné</a:t>
            </a:r>
          </a:p>
        </p:txBody>
      </p:sp>
      <p:sp>
        <p:nvSpPr>
          <p:cNvPr id="28" name="TextBox 1"/>
          <p:cNvSpPr txBox="1"/>
          <p:nvPr/>
        </p:nvSpPr>
        <p:spPr>
          <a:xfrm>
            <a:off x="4067000" y="3278500"/>
            <a:ext cx="44405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udělat follow up v písemném projevu, kdy žáci ve skupinách sami vymýšlí scénář</a:t>
            </a:r>
          </a:p>
        </p:txBody>
      </p:sp>
      <p:sp>
        <p:nvSpPr>
          <p:cNvPr id="29" name="TextBox 1"/>
          <p:cNvSpPr txBox="1"/>
          <p:nvPr/>
        </p:nvSpPr>
        <p:spPr>
          <a:xfrm>
            <a:off x="4067000" y="3444500"/>
            <a:ext cx="42911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ke kreslené skeči. V případě, že zbyde čas na další procvičování časů je možné</a:t>
            </a:r>
          </a:p>
        </p:txBody>
      </p:sp>
      <p:sp>
        <p:nvSpPr>
          <p:cNvPr id="30" name="TextBox 1"/>
          <p:cNvSpPr txBox="1"/>
          <p:nvPr/>
        </p:nvSpPr>
        <p:spPr>
          <a:xfrm>
            <a:off x="4067000" y="3610500"/>
            <a:ext cx="35192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udělat interaktivní cvičení, doplňování správného času do vtipu.</a:t>
            </a:r>
          </a:p>
        </p:txBody>
      </p:sp>
      <p:sp>
        <p:nvSpPr>
          <p:cNvPr id="31" name="TextBox 1"/>
          <p:cNvSpPr txBox="1"/>
          <p:nvPr/>
        </p:nvSpPr>
        <p:spPr>
          <a:xfrm>
            <a:off x="4067000" y="3801400"/>
            <a:ext cx="43990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Přítomný čas prostý, přítomný čas průběhový, vazba there is/there are, present</a:t>
            </a:r>
          </a:p>
        </p:txBody>
      </p:sp>
      <p:sp>
        <p:nvSpPr>
          <p:cNvPr id="1024" name="TextBox 1"/>
          <p:cNvSpPr txBox="1"/>
          <p:nvPr/>
        </p:nvSpPr>
        <p:spPr>
          <a:xfrm>
            <a:off x="273900" y="3884400"/>
            <a:ext cx="6972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Klíčová slova</a:t>
            </a:r>
          </a:p>
        </p:txBody>
      </p:sp>
      <p:sp>
        <p:nvSpPr>
          <p:cNvPr id="1025" name="TextBox 1"/>
          <p:cNvSpPr txBox="1"/>
          <p:nvPr/>
        </p:nvSpPr>
        <p:spPr>
          <a:xfrm>
            <a:off x="4067000" y="3967400"/>
            <a:ext cx="15023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simple, present continuous</a:t>
            </a:r>
          </a:p>
        </p:txBody>
      </p:sp>
      <p:sp>
        <p:nvSpPr>
          <p:cNvPr id="1026" name="TextBox 1"/>
          <p:cNvSpPr txBox="1"/>
          <p:nvPr/>
        </p:nvSpPr>
        <p:spPr>
          <a:xfrm>
            <a:off x="4067000" y="4166600"/>
            <a:ext cx="40753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Určeno pro jednu či dvě vyučovací hodiny. S videem lze pracovat několika</a:t>
            </a:r>
          </a:p>
        </p:txBody>
      </p:sp>
      <p:sp>
        <p:nvSpPr>
          <p:cNvPr id="1028" name="TextBox 1"/>
          <p:cNvSpPr txBox="1"/>
          <p:nvPr/>
        </p:nvSpPr>
        <p:spPr>
          <a:xfrm>
            <a:off x="4067000" y="4332600"/>
            <a:ext cx="42247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způsoby. Učitel nechá přehrát celé video bez komentáře. Poté dostanou žáci</a:t>
            </a:r>
          </a:p>
        </p:txBody>
      </p:sp>
      <p:sp>
        <p:nvSpPr>
          <p:cNvPr id="1029" name="TextBox 1"/>
          <p:cNvSpPr txBox="1"/>
          <p:nvPr/>
        </p:nvSpPr>
        <p:spPr>
          <a:xfrm>
            <a:off x="4067000" y="4490300"/>
            <a:ext cx="42662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instrukce, že mají popsat nejprve různá místa, která se ve videu objeví. Učitel</a:t>
            </a:r>
          </a:p>
        </p:txBody>
      </p:sp>
      <p:sp>
        <p:nvSpPr>
          <p:cNvPr id="1030" name="TextBox 1"/>
          <p:cNvSpPr txBox="1"/>
          <p:nvPr/>
        </p:nvSpPr>
        <p:spPr>
          <a:xfrm>
            <a:off x="4067000" y="4656300"/>
            <a:ext cx="45069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video pozastaví, aby žáci měli čas. Poté video opět pustí od začátku a žáci popisují</a:t>
            </a:r>
          </a:p>
        </p:txBody>
      </p:sp>
      <p:sp>
        <p:nvSpPr>
          <p:cNvPr id="1031" name="TextBox 1"/>
          <p:cNvSpPr txBox="1"/>
          <p:nvPr/>
        </p:nvSpPr>
        <p:spPr>
          <a:xfrm>
            <a:off x="4067000" y="4822300"/>
            <a:ext cx="43658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co se tam děje. Tak dávají dohromady celý příběh. Učitel může klást i otázky na</a:t>
            </a:r>
          </a:p>
        </p:txBody>
      </p:sp>
      <p:sp>
        <p:nvSpPr>
          <p:cNvPr id="1032" name="TextBox 1"/>
          <p:cNvSpPr txBox="1"/>
          <p:nvPr/>
        </p:nvSpPr>
        <p:spPr>
          <a:xfrm>
            <a:off x="273900" y="4988300"/>
            <a:ext cx="9545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Metodický pokyn</a:t>
            </a:r>
          </a:p>
        </p:txBody>
      </p:sp>
      <p:sp>
        <p:nvSpPr>
          <p:cNvPr id="1033" name="TextBox 1"/>
          <p:cNvSpPr txBox="1"/>
          <p:nvPr/>
        </p:nvSpPr>
        <p:spPr>
          <a:xfrm>
            <a:off x="4067000" y="4988300"/>
            <a:ext cx="16766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momentální události ve videu.</a:t>
            </a:r>
          </a:p>
        </p:txBody>
      </p:sp>
      <p:sp>
        <p:nvSpPr>
          <p:cNvPr id="1034" name="TextBox 1"/>
          <p:cNvSpPr txBox="1"/>
          <p:nvPr/>
        </p:nvSpPr>
        <p:spPr>
          <a:xfrm>
            <a:off x="4067000" y="5154300"/>
            <a:ext cx="43077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Po videoškolu se doporučuje písemná aktivita. Učitel zadá skupinám žáků, aby</a:t>
            </a:r>
          </a:p>
        </p:txBody>
      </p:sp>
      <p:sp>
        <p:nvSpPr>
          <p:cNvPr id="1035" name="TextBox 1"/>
          <p:cNvSpPr txBox="1"/>
          <p:nvPr/>
        </p:nvSpPr>
        <p:spPr>
          <a:xfrm>
            <a:off x="4067000" y="5312000"/>
            <a:ext cx="43243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společně vymysleli krátký scénář k vlastní kreslené skeči. Poté mohou studenti</a:t>
            </a:r>
          </a:p>
        </p:txBody>
      </p:sp>
      <p:sp>
        <p:nvSpPr>
          <p:cNvPr id="1036" name="TextBox 1"/>
          <p:cNvSpPr txBox="1"/>
          <p:nvPr/>
        </p:nvSpPr>
        <p:spPr>
          <a:xfrm>
            <a:off x="4067000" y="5478000"/>
            <a:ext cx="43326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příběh rozstříhat a dát ke složení druhé skupině. Nakonec si jednotlivé skupiny</a:t>
            </a:r>
          </a:p>
        </p:txBody>
      </p:sp>
      <p:sp>
        <p:nvSpPr>
          <p:cNvPr id="1037" name="TextBox 1"/>
          <p:cNvSpPr txBox="1"/>
          <p:nvPr/>
        </p:nvSpPr>
        <p:spPr>
          <a:xfrm>
            <a:off x="4067000" y="5644000"/>
            <a:ext cx="40504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přečtou co vytvořily. Pokud bude čas, je možné doplnit cvičení na časy při</a:t>
            </a:r>
          </a:p>
        </p:txBody>
      </p:sp>
      <p:sp>
        <p:nvSpPr>
          <p:cNvPr id="1038" name="TextBox 1"/>
          <p:cNvSpPr txBox="1"/>
          <p:nvPr/>
        </p:nvSpPr>
        <p:spPr>
          <a:xfrm>
            <a:off x="4067000" y="5810000"/>
            <a:ext cx="9960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sestavování vtipu.</a:t>
            </a:r>
          </a:p>
        </p:txBody>
      </p:sp>
      <p:sp>
        <p:nvSpPr>
          <p:cNvPr id="1039" name="TextBox 1"/>
          <p:cNvSpPr txBox="1"/>
          <p:nvPr/>
        </p:nvSpPr>
        <p:spPr>
          <a:xfrm>
            <a:off x="273900" y="6133700"/>
            <a:ext cx="39093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Pokud není uvedeno jinak, použitý materiál je z vlastních zdrojů autora</a:t>
            </a:r>
          </a:p>
        </p:txBody>
      </p:sp>
      <p:pic>
        <p:nvPicPr>
          <p:cNvPr id="104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28" y="82359"/>
            <a:ext cx="486467" cy="4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TextovéPole 31"/>
          <p:cNvSpPr txBox="1"/>
          <p:nvPr/>
        </p:nvSpPr>
        <p:spPr>
          <a:xfrm>
            <a:off x="3991074" y="2000300"/>
            <a:ext cx="2084826" cy="247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8" dirty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17. 04. 2013, 1.L</a:t>
            </a:r>
            <a:endParaRPr lang="cs-CZ" sz="1008" dirty="0">
              <a:solidFill>
                <a:srgbClr val="000000"/>
              </a:solidFill>
              <a:latin typeface="Times" pitchFamily="18" charset="0"/>
              <a:cs typeface="Times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964000" cy="6723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531200" y="1734700"/>
            <a:ext cx="6731300" cy="257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392"/>
              </a:lnSpc>
              <a:tabLst/>
            </a:pPr>
            <a:r>
              <a:rPr lang="en-US" altLang="zh-CN" sz="2592" dirty="0" smtClean="0">
                <a:solidFill>
                  <a:srgbClr val="FFDE66"/>
                </a:solidFill>
                <a:latin typeface="Times" pitchFamily="18" charset="0"/>
                <a:cs typeface="Times" pitchFamily="18" charset="0"/>
              </a:rPr>
              <a:t> http://www.youtube.com/watch?v=2HttO9b</a:t>
            </a:r>
          </a:p>
        </p:txBody>
      </p:sp>
      <p:sp>
        <p:nvSpPr>
          <p:cNvPr id="3" name="TextBox 1"/>
          <p:cNvSpPr txBox="1"/>
          <p:nvPr/>
        </p:nvSpPr>
        <p:spPr>
          <a:xfrm>
            <a:off x="805100" y="2016900"/>
            <a:ext cx="747000" cy="365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392"/>
              </a:lnSpc>
              <a:tabLst/>
            </a:pPr>
            <a:r>
              <a:rPr lang="en-US" altLang="zh-CN" sz="2592" dirty="0" smtClean="0">
                <a:solidFill>
                  <a:srgbClr val="FFDE66"/>
                </a:solidFill>
                <a:latin typeface="Times" pitchFamily="18" charset="0"/>
                <a:cs typeface="Times" pitchFamily="18" charset="0"/>
              </a:rPr>
              <a:t>DGXc</a:t>
            </a:r>
          </a:p>
        </p:txBody>
      </p:sp>
      <p:sp>
        <p:nvSpPr>
          <p:cNvPr id="4" name="TextBox 1"/>
          <p:cNvSpPr txBox="1"/>
          <p:nvPr/>
        </p:nvSpPr>
        <p:spPr>
          <a:xfrm>
            <a:off x="531200" y="2481700"/>
            <a:ext cx="5536100" cy="365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392"/>
              </a:lnSpc>
              <a:tabLst/>
            </a:pPr>
            <a:r>
              <a:rPr lang="en-US" altLang="zh-CN" sz="2592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Describe the places where the story is</a:t>
            </a:r>
          </a:p>
        </p:txBody>
      </p:sp>
      <p:sp>
        <p:nvSpPr>
          <p:cNvPr id="5" name="TextBox 1"/>
          <p:cNvSpPr txBox="1"/>
          <p:nvPr/>
        </p:nvSpPr>
        <p:spPr>
          <a:xfrm>
            <a:off x="805100" y="2871800"/>
            <a:ext cx="5602500" cy="365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392"/>
              </a:lnSpc>
              <a:tabLst/>
            </a:pPr>
            <a:r>
              <a:rPr lang="en-US" altLang="zh-CN" sz="2592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happening. Use present simple / there</a:t>
            </a:r>
          </a:p>
        </p:txBody>
      </p:sp>
      <p:sp>
        <p:nvSpPr>
          <p:cNvPr id="6" name="TextBox 1"/>
          <p:cNvSpPr txBox="1"/>
          <p:nvPr/>
        </p:nvSpPr>
        <p:spPr>
          <a:xfrm>
            <a:off x="805100" y="3261900"/>
            <a:ext cx="1734700" cy="365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392"/>
              </a:lnSpc>
              <a:tabLst/>
            </a:pPr>
            <a:r>
              <a:rPr lang="en-US" altLang="zh-CN" sz="2592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is/there are</a:t>
            </a:r>
          </a:p>
        </p:txBody>
      </p:sp>
      <p:sp>
        <p:nvSpPr>
          <p:cNvPr id="7" name="TextBox 1"/>
          <p:cNvSpPr txBox="1"/>
          <p:nvPr/>
        </p:nvSpPr>
        <p:spPr>
          <a:xfrm>
            <a:off x="531200" y="3718400"/>
            <a:ext cx="6457400" cy="365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392"/>
              </a:lnSpc>
              <a:tabLst/>
            </a:pPr>
            <a:r>
              <a:rPr lang="en-US" altLang="zh-CN" sz="2592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Describe what is happening in the story! Use</a:t>
            </a:r>
          </a:p>
        </p:txBody>
      </p:sp>
      <p:sp>
        <p:nvSpPr>
          <p:cNvPr id="8" name="TextBox 1"/>
          <p:cNvSpPr txBox="1"/>
          <p:nvPr/>
        </p:nvSpPr>
        <p:spPr>
          <a:xfrm>
            <a:off x="805100" y="4108500"/>
            <a:ext cx="4365800" cy="365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392"/>
              </a:lnSpc>
              <a:tabLst/>
            </a:pPr>
            <a:r>
              <a:rPr lang="en-US" altLang="zh-CN" sz="2592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the present simple continuous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964000" cy="6723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531200" y="1734700"/>
            <a:ext cx="1419300" cy="257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392"/>
              </a:lnSpc>
              <a:tabLst/>
            </a:pPr>
            <a:r>
              <a:rPr lang="en-US" altLang="zh-CN" sz="2592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 Writing:</a:t>
            </a:r>
          </a:p>
        </p:txBody>
      </p:sp>
      <p:sp>
        <p:nvSpPr>
          <p:cNvPr id="3" name="TextBox 1"/>
          <p:cNvSpPr txBox="1"/>
          <p:nvPr/>
        </p:nvSpPr>
        <p:spPr>
          <a:xfrm>
            <a:off x="531200" y="2091600"/>
            <a:ext cx="6648300" cy="365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392"/>
              </a:lnSpc>
              <a:tabLst/>
            </a:pPr>
            <a:r>
              <a:rPr lang="en-US" altLang="zh-CN" sz="2592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Work in groups and write a story for your own</a:t>
            </a:r>
          </a:p>
        </p:txBody>
      </p:sp>
      <p:sp>
        <p:nvSpPr>
          <p:cNvPr id="4" name="TextBox 1"/>
          <p:cNvSpPr txBox="1"/>
          <p:nvPr/>
        </p:nvSpPr>
        <p:spPr>
          <a:xfrm>
            <a:off x="805100" y="2481700"/>
            <a:ext cx="1103900" cy="365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392"/>
              </a:lnSpc>
              <a:tabLst/>
            </a:pPr>
            <a:r>
              <a:rPr lang="en-US" altLang="zh-CN" sz="2592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cartoon</a:t>
            </a:r>
          </a:p>
        </p:txBody>
      </p:sp>
      <p:sp>
        <p:nvSpPr>
          <p:cNvPr id="5" name="TextBox 1"/>
          <p:cNvSpPr txBox="1"/>
          <p:nvPr/>
        </p:nvSpPr>
        <p:spPr>
          <a:xfrm>
            <a:off x="531200" y="2946500"/>
            <a:ext cx="6598500" cy="365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392"/>
              </a:lnSpc>
              <a:tabLst/>
            </a:pPr>
            <a:r>
              <a:rPr lang="en-US" altLang="zh-CN" sz="2592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Cut the story into sentences, mix up and give</a:t>
            </a:r>
          </a:p>
        </p:txBody>
      </p:sp>
      <p:sp>
        <p:nvSpPr>
          <p:cNvPr id="6" name="TextBox 1"/>
          <p:cNvSpPr txBox="1"/>
          <p:nvPr/>
        </p:nvSpPr>
        <p:spPr>
          <a:xfrm>
            <a:off x="805100" y="3336600"/>
            <a:ext cx="6133700" cy="365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392"/>
              </a:lnSpc>
              <a:tabLst/>
            </a:pPr>
            <a:r>
              <a:rPr lang="en-US" altLang="zh-CN" sz="2592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it to another group to put it logically back</a:t>
            </a:r>
          </a:p>
        </p:txBody>
      </p:sp>
      <p:sp>
        <p:nvSpPr>
          <p:cNvPr id="7" name="TextBox 1"/>
          <p:cNvSpPr txBox="1"/>
          <p:nvPr/>
        </p:nvSpPr>
        <p:spPr>
          <a:xfrm>
            <a:off x="805100" y="3718400"/>
            <a:ext cx="1319700" cy="365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392"/>
              </a:lnSpc>
              <a:tabLst/>
            </a:pPr>
            <a:r>
              <a:rPr lang="en-US" altLang="zh-CN" sz="2592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together.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964000" cy="6723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531200" y="1734700"/>
            <a:ext cx="6706400" cy="257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392"/>
              </a:lnSpc>
              <a:tabLst/>
            </a:pPr>
            <a:r>
              <a:rPr lang="en-US" altLang="zh-CN" sz="2592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 Complete this joke using present simple and</a:t>
            </a:r>
          </a:p>
        </p:txBody>
      </p:sp>
      <p:sp>
        <p:nvSpPr>
          <p:cNvPr id="3" name="TextBox 1"/>
          <p:cNvSpPr txBox="1"/>
          <p:nvPr/>
        </p:nvSpPr>
        <p:spPr>
          <a:xfrm>
            <a:off x="805100" y="2016900"/>
            <a:ext cx="2747300" cy="365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392"/>
              </a:lnSpc>
              <a:tabLst/>
            </a:pPr>
            <a:r>
              <a:rPr lang="en-US" altLang="zh-CN" sz="2592" dirty="0" smtClean="0">
                <a:solidFill>
                  <a:srgbClr val="000000"/>
                </a:solidFill>
                <a:latin typeface="Times" pitchFamily="18" charset="0"/>
                <a:cs typeface="Times" pitchFamily="18" charset="0"/>
              </a:rPr>
              <a:t>present continuous</a:t>
            </a:r>
          </a:p>
        </p:txBody>
      </p:sp>
      <p:sp>
        <p:nvSpPr>
          <p:cNvPr id="4" name="TextBox 1"/>
          <p:cNvSpPr txBox="1"/>
          <p:nvPr/>
        </p:nvSpPr>
        <p:spPr>
          <a:xfrm>
            <a:off x="531200" y="2946500"/>
            <a:ext cx="6872400" cy="365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392"/>
              </a:lnSpc>
              <a:tabLst/>
            </a:pPr>
            <a:r>
              <a:rPr lang="en-US" altLang="zh-CN" sz="2592" dirty="0" smtClean="0">
                <a:solidFill>
                  <a:srgbClr val="FFDE66"/>
                </a:solidFill>
                <a:latin typeface="Times" pitchFamily="18" charset="0"/>
                <a:cs typeface="Times" pitchFamily="18" charset="0"/>
              </a:rPr>
              <a:t>http://www.youtube.com/watch?v=2HttO9bDG</a:t>
            </a:r>
          </a:p>
        </p:txBody>
      </p:sp>
      <p:sp>
        <p:nvSpPr>
          <p:cNvPr id="5" name="TextBox 1"/>
          <p:cNvSpPr txBox="1"/>
          <p:nvPr/>
        </p:nvSpPr>
        <p:spPr>
          <a:xfrm>
            <a:off x="805100" y="3336600"/>
            <a:ext cx="332000" cy="365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392"/>
              </a:lnSpc>
              <a:tabLst/>
            </a:pPr>
            <a:r>
              <a:rPr lang="en-US" altLang="zh-CN" sz="2592" dirty="0" smtClean="0">
                <a:solidFill>
                  <a:srgbClr val="FFDE66"/>
                </a:solidFill>
                <a:latin typeface="Times" pitchFamily="18" charset="0"/>
                <a:cs typeface="Times" pitchFamily="18" charset="0"/>
              </a:rPr>
              <a:t>Xc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ゴシック"/>
        <a:font script="Hang" typeface="맑은 고딕  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433</Words>
  <Application>Microsoft Office PowerPoint</Application>
  <PresentationFormat>Vlastní</PresentationFormat>
  <Paragraphs>63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Office Theme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lotapps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lotapps</dc:creator>
  <cp:lastModifiedBy>Učitel</cp:lastModifiedBy>
  <cp:revision>4</cp:revision>
  <dcterms:created xsi:type="dcterms:W3CDTF">2011-01-21T15:00:27Z</dcterms:created>
  <dcterms:modified xsi:type="dcterms:W3CDTF">2014-02-16T17:54:33Z</dcterms:modified>
</cp:coreProperties>
</file>