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8964613" cy="672306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72" d="100"/>
          <a:sy n="172" d="100"/>
        </p:scale>
        <p:origin x="1458" y="1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.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-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-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.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1884" y="5114132"/>
            <a:ext cx="770021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705500" y="365200"/>
            <a:ext cx="755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Číslo projektu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4067000" y="365200"/>
            <a:ext cx="1319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CZ.1.07/1.5.00/34.0565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705500" y="564400"/>
            <a:ext cx="821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Číslo materiálu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4067000" y="564400"/>
            <a:ext cx="21829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VY_32_INOVACE_119_POČITATELNOST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705500" y="904700"/>
            <a:ext cx="647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Název školy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4067000" y="896400"/>
            <a:ext cx="3793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Masarykova střední škola zemědělská a Vyšší odborná škola, Opava,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4067000" y="1045800"/>
            <a:ext cx="1294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příspěvková organizace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705500" y="1245000"/>
            <a:ext cx="315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Autor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4067000" y="1245000"/>
            <a:ext cx="13197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Mgr. Kateřina Slaninová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705500" y="1444200"/>
            <a:ext cx="879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Průřezové téma</a:t>
            </a:r>
          </a:p>
        </p:txBody>
      </p:sp>
      <p:sp>
        <p:nvSpPr>
          <p:cNvPr id="12" name="TextBox 1"/>
          <p:cNvSpPr txBox="1"/>
          <p:nvPr/>
        </p:nvSpPr>
        <p:spPr>
          <a:xfrm>
            <a:off x="4067000" y="1444200"/>
            <a:ext cx="581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Gramatika</a:t>
            </a:r>
          </a:p>
        </p:txBody>
      </p:sp>
      <p:sp>
        <p:nvSpPr>
          <p:cNvPr id="13" name="TextBox 1"/>
          <p:cNvSpPr txBox="1"/>
          <p:nvPr/>
        </p:nvSpPr>
        <p:spPr>
          <a:xfrm>
            <a:off x="705500" y="1643400"/>
            <a:ext cx="879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Tématický celek</a:t>
            </a:r>
          </a:p>
        </p:txBody>
      </p:sp>
      <p:sp>
        <p:nvSpPr>
          <p:cNvPr id="14" name="TextBox 1"/>
          <p:cNvSpPr txBox="1"/>
          <p:nvPr/>
        </p:nvSpPr>
        <p:spPr>
          <a:xfrm>
            <a:off x="4067000" y="1643400"/>
            <a:ext cx="763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Anglický jazyk</a:t>
            </a:r>
          </a:p>
        </p:txBody>
      </p:sp>
      <p:sp>
        <p:nvSpPr>
          <p:cNvPr id="15" name="TextBox 1"/>
          <p:cNvSpPr txBox="1"/>
          <p:nvPr/>
        </p:nvSpPr>
        <p:spPr>
          <a:xfrm>
            <a:off x="705500" y="1850900"/>
            <a:ext cx="365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Ročník</a:t>
            </a:r>
          </a:p>
        </p:txBody>
      </p:sp>
      <p:sp>
        <p:nvSpPr>
          <p:cNvPr id="16" name="TextBox 1"/>
          <p:cNvSpPr txBox="1"/>
          <p:nvPr/>
        </p:nvSpPr>
        <p:spPr>
          <a:xfrm>
            <a:off x="4067000" y="1850900"/>
            <a:ext cx="249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1.-2.</a:t>
            </a:r>
          </a:p>
        </p:txBody>
      </p:sp>
      <p:sp>
        <p:nvSpPr>
          <p:cNvPr id="17" name="TextBox 1"/>
          <p:cNvSpPr txBox="1"/>
          <p:nvPr/>
        </p:nvSpPr>
        <p:spPr>
          <a:xfrm>
            <a:off x="705500" y="2050100"/>
            <a:ext cx="763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Datum tvorby</a:t>
            </a:r>
          </a:p>
        </p:txBody>
      </p:sp>
      <p:sp>
        <p:nvSpPr>
          <p:cNvPr id="18" name="TextBox 1"/>
          <p:cNvSpPr txBox="1"/>
          <p:nvPr/>
        </p:nvSpPr>
        <p:spPr>
          <a:xfrm>
            <a:off x="4067000" y="2050100"/>
            <a:ext cx="680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01. 02. 2013</a:t>
            </a:r>
          </a:p>
        </p:txBody>
      </p:sp>
      <p:sp>
        <p:nvSpPr>
          <p:cNvPr id="19" name="TextBox 1"/>
          <p:cNvSpPr txBox="1"/>
          <p:nvPr/>
        </p:nvSpPr>
        <p:spPr>
          <a:xfrm>
            <a:off x="705500" y="2249300"/>
            <a:ext cx="1261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Datum a místo ověření</a:t>
            </a:r>
          </a:p>
        </p:txBody>
      </p:sp>
      <p:sp>
        <p:nvSpPr>
          <p:cNvPr id="20" name="TextBox 1"/>
          <p:cNvSpPr txBox="1"/>
          <p:nvPr/>
        </p:nvSpPr>
        <p:spPr>
          <a:xfrm>
            <a:off x="705500" y="2448500"/>
            <a:ext cx="1386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Druh učebního materiálu</a:t>
            </a:r>
          </a:p>
        </p:txBody>
      </p:sp>
      <p:sp>
        <p:nvSpPr>
          <p:cNvPr id="21" name="TextBox 1"/>
          <p:cNvSpPr txBox="1"/>
          <p:nvPr/>
        </p:nvSpPr>
        <p:spPr>
          <a:xfrm>
            <a:off x="4067000" y="2448500"/>
            <a:ext cx="954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PPT PREZENTACE</a:t>
            </a:r>
          </a:p>
        </p:txBody>
      </p:sp>
      <p:sp>
        <p:nvSpPr>
          <p:cNvPr id="22" name="TextBox 1"/>
          <p:cNvSpPr txBox="1"/>
          <p:nvPr/>
        </p:nvSpPr>
        <p:spPr>
          <a:xfrm>
            <a:off x="4067000" y="2656000"/>
            <a:ext cx="4199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Prezentace vysvětluje základní rozdíly mezi počitatelnými a nepočitatelnými</a:t>
            </a:r>
          </a:p>
        </p:txBody>
      </p:sp>
      <p:sp>
        <p:nvSpPr>
          <p:cNvPr id="23" name="TextBox 1"/>
          <p:cNvSpPr txBox="1"/>
          <p:nvPr/>
        </p:nvSpPr>
        <p:spPr>
          <a:xfrm>
            <a:off x="4067000" y="2822000"/>
            <a:ext cx="4075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podstatnými jmény. Grafickou názornou formou ukazuje mnoho příkladů,</a:t>
            </a:r>
          </a:p>
        </p:txBody>
      </p:sp>
      <p:sp>
        <p:nvSpPr>
          <p:cNvPr id="24" name="TextBox 1"/>
          <p:cNvSpPr txBox="1"/>
          <p:nvPr/>
        </p:nvSpPr>
        <p:spPr>
          <a:xfrm>
            <a:off x="4067000" y="2979700"/>
            <a:ext cx="41251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upozorňuje na potíže u podst.jmen, která jsou počitatelná v češtině, ale ne</a:t>
            </a:r>
          </a:p>
        </p:txBody>
      </p:sp>
      <p:sp>
        <p:nvSpPr>
          <p:cNvPr id="25" name="TextBox 1"/>
          <p:cNvSpPr txBox="1"/>
          <p:nvPr/>
        </p:nvSpPr>
        <p:spPr>
          <a:xfrm>
            <a:off x="705500" y="3145700"/>
            <a:ext cx="456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Anotace</a:t>
            </a:r>
          </a:p>
        </p:txBody>
      </p:sp>
      <p:sp>
        <p:nvSpPr>
          <p:cNvPr id="26" name="TextBox 1"/>
          <p:cNvSpPr txBox="1"/>
          <p:nvPr/>
        </p:nvSpPr>
        <p:spPr>
          <a:xfrm>
            <a:off x="4067000" y="3145700"/>
            <a:ext cx="4448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v angličtině. Zabývá se množstvím, dotýká se tématu much/many – a few/a little</a:t>
            </a:r>
          </a:p>
        </p:txBody>
      </p:sp>
      <p:sp>
        <p:nvSpPr>
          <p:cNvPr id="27" name="TextBox 1"/>
          <p:cNvSpPr txBox="1"/>
          <p:nvPr/>
        </p:nvSpPr>
        <p:spPr>
          <a:xfrm>
            <a:off x="4067000" y="3311700"/>
            <a:ext cx="3801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pro vyjádření množství. Prezentace je plná obrázků a doplněním jsou</a:t>
            </a:r>
          </a:p>
        </p:txBody>
      </p:sp>
      <p:sp>
        <p:nvSpPr>
          <p:cNvPr id="28" name="TextBox 1"/>
          <p:cNvSpPr txBox="1"/>
          <p:nvPr/>
        </p:nvSpPr>
        <p:spPr>
          <a:xfrm>
            <a:off x="4067000" y="3477700"/>
            <a:ext cx="4399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interaktivní cvičení na internetu, která zábavnou a edukativní formou procvičují</a:t>
            </a:r>
          </a:p>
        </p:txBody>
      </p:sp>
      <p:sp>
        <p:nvSpPr>
          <p:cNvPr id="29" name="TextBox 1"/>
          <p:cNvSpPr txBox="1"/>
          <p:nvPr/>
        </p:nvSpPr>
        <p:spPr>
          <a:xfrm>
            <a:off x="4067000" y="3643700"/>
            <a:ext cx="913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danou tématiku.</a:t>
            </a:r>
          </a:p>
        </p:txBody>
      </p:sp>
      <p:sp>
        <p:nvSpPr>
          <p:cNvPr id="30" name="TextBox 1"/>
          <p:cNvSpPr txBox="1"/>
          <p:nvPr/>
        </p:nvSpPr>
        <p:spPr>
          <a:xfrm>
            <a:off x="705500" y="3842900"/>
            <a:ext cx="6972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Klíčová slova</a:t>
            </a:r>
          </a:p>
        </p:txBody>
      </p:sp>
      <p:sp>
        <p:nvSpPr>
          <p:cNvPr id="31" name="TextBox 1"/>
          <p:cNvSpPr txBox="1"/>
          <p:nvPr/>
        </p:nvSpPr>
        <p:spPr>
          <a:xfrm>
            <a:off x="4067000" y="3842900"/>
            <a:ext cx="3411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Počitatelnost, nepočitatelnost, countable, uncountable nouns</a:t>
            </a:r>
          </a:p>
        </p:txBody>
      </p:sp>
      <p:sp>
        <p:nvSpPr>
          <p:cNvPr id="1024" name="TextBox 1"/>
          <p:cNvSpPr txBox="1"/>
          <p:nvPr/>
        </p:nvSpPr>
        <p:spPr>
          <a:xfrm>
            <a:off x="4067000" y="4042100"/>
            <a:ext cx="4448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Do jedné až dvou vyučovacích hodin. Prezentace je výkladem k tématu pro první</a:t>
            </a:r>
          </a:p>
        </p:txBody>
      </p:sp>
      <p:sp>
        <p:nvSpPr>
          <p:cNvPr id="1025" name="TextBox 1"/>
          <p:cNvSpPr txBox="1"/>
          <p:nvPr/>
        </p:nvSpPr>
        <p:spPr>
          <a:xfrm>
            <a:off x="4067000" y="4208100"/>
            <a:ext cx="41168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ročníky či jako opakování a připomenutí pro druhé ročníky. Doporučujeme</a:t>
            </a:r>
          </a:p>
        </p:txBody>
      </p:sp>
      <p:sp>
        <p:nvSpPr>
          <p:cNvPr id="1026" name="TextBox 1"/>
          <p:cNvSpPr txBox="1"/>
          <p:nvPr/>
        </p:nvSpPr>
        <p:spPr>
          <a:xfrm>
            <a:off x="4067000" y="4374100"/>
            <a:ext cx="4150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upozornit na problematické jevy podstatných jmen, která jsou počitatelná i</a:t>
            </a:r>
          </a:p>
        </p:txBody>
      </p:sp>
      <p:sp>
        <p:nvSpPr>
          <p:cNvPr id="1028" name="TextBox 1"/>
          <p:cNvSpPr txBox="1"/>
          <p:nvPr/>
        </p:nvSpPr>
        <p:spPr>
          <a:xfrm>
            <a:off x="4067000" y="4540100"/>
            <a:ext cx="43326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nepočitatelná, vysvětlit proč tomu tak je. Upozornit na podstatná jména, která</a:t>
            </a:r>
          </a:p>
        </p:txBody>
      </p:sp>
      <p:sp>
        <p:nvSpPr>
          <p:cNvPr id="1029" name="TextBox 1"/>
          <p:cNvSpPr txBox="1"/>
          <p:nvPr/>
        </p:nvSpPr>
        <p:spPr>
          <a:xfrm>
            <a:off x="705500" y="4623100"/>
            <a:ext cx="9545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Metodický pokyn</a:t>
            </a:r>
          </a:p>
        </p:txBody>
      </p:sp>
      <p:sp>
        <p:nvSpPr>
          <p:cNvPr id="1030" name="TextBox 1"/>
          <p:cNvSpPr txBox="1"/>
          <p:nvPr/>
        </p:nvSpPr>
        <p:spPr>
          <a:xfrm>
            <a:off x="4067000" y="4706100"/>
            <a:ext cx="4299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v češtině jsou počitatelná a v angličtině nejsou. Vysvětlit vyjadřování množství</a:t>
            </a:r>
          </a:p>
        </p:txBody>
      </p:sp>
      <p:sp>
        <p:nvSpPr>
          <p:cNvPr id="1031" name="TextBox 1"/>
          <p:cNvSpPr txBox="1"/>
          <p:nvPr/>
        </p:nvSpPr>
        <p:spPr>
          <a:xfrm>
            <a:off x="4067000" y="4863800"/>
            <a:ext cx="1909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pomocí much/many, a little/a few.</a:t>
            </a:r>
          </a:p>
        </p:txBody>
      </p:sp>
      <p:sp>
        <p:nvSpPr>
          <p:cNvPr id="1032" name="TextBox 1"/>
          <p:cNvSpPr txBox="1"/>
          <p:nvPr/>
        </p:nvSpPr>
        <p:spPr>
          <a:xfrm>
            <a:off x="4067000" y="5029800"/>
            <a:ext cx="41500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V další hodině je možné využít interaktivních cvičení online pro zafixování a</a:t>
            </a:r>
          </a:p>
        </p:txBody>
      </p:sp>
      <p:sp>
        <p:nvSpPr>
          <p:cNvPr id="1033" name="TextBox 1"/>
          <p:cNvSpPr txBox="1"/>
          <p:nvPr/>
        </p:nvSpPr>
        <p:spPr>
          <a:xfrm>
            <a:off x="4067000" y="5195800"/>
            <a:ext cx="19754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důkladné procvičení dané tématiky.</a:t>
            </a:r>
          </a:p>
        </p:txBody>
      </p:sp>
      <p:sp>
        <p:nvSpPr>
          <p:cNvPr id="1034" name="TextBox 1"/>
          <p:cNvSpPr txBox="1"/>
          <p:nvPr/>
        </p:nvSpPr>
        <p:spPr>
          <a:xfrm>
            <a:off x="705500" y="5478000"/>
            <a:ext cx="39093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Pokud není uvedeno jinak, použitý materiál je z vlastních zdrojů autora</a:t>
            </a:r>
          </a:p>
        </p:txBody>
      </p:sp>
      <p:sp>
        <p:nvSpPr>
          <p:cNvPr id="1035" name="TextBox 1"/>
          <p:cNvSpPr txBox="1"/>
          <p:nvPr/>
        </p:nvSpPr>
        <p:spPr>
          <a:xfrm>
            <a:off x="705500" y="5644000"/>
            <a:ext cx="1850900" cy="132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808"/>
              </a:lnSpc>
              <a:tabLst/>
            </a:pPr>
            <a:r>
              <a:rPr lang="en-US" altLang="zh-CN" sz="1008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Obrázek: Microsoft office kliparty</a:t>
            </a:r>
          </a:p>
        </p:txBody>
      </p:sp>
      <p:pic>
        <p:nvPicPr>
          <p:cNvPr id="103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0759"/>
            <a:ext cx="648312" cy="6415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3960834" y="2182900"/>
            <a:ext cx="1677006" cy="24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8" dirty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18. 09. 2013, 3.L</a:t>
            </a:r>
            <a:endParaRPr lang="cs-CZ" sz="1008" dirty="0">
              <a:solidFill>
                <a:srgbClr val="FFFFFF"/>
              </a:solidFill>
              <a:latin typeface="Times" pitchFamily="18" charset="0"/>
              <a:cs typeface="Times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72300" y="1743000"/>
            <a:ext cx="5876400" cy="282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 A countable noun – singular, plural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72300" y="2116500"/>
            <a:ext cx="31291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(apple – two apples)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672300" y="3228700"/>
            <a:ext cx="74700" cy="273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1070700" y="3112500"/>
            <a:ext cx="25896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Article a, an, one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672300" y="3735000"/>
            <a:ext cx="74700" cy="273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1070700" y="3618800"/>
            <a:ext cx="32453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In plural – some, any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672300" y="4233000"/>
            <a:ext cx="747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1070700" y="4125100"/>
            <a:ext cx="19007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Many, a few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72300" y="1743000"/>
            <a:ext cx="4573300" cy="282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 Neither singular nor plural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72300" y="2116500"/>
            <a:ext cx="40255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(water – we can´t count it)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672300" y="3228700"/>
            <a:ext cx="74700" cy="273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1070700" y="3112500"/>
            <a:ext cx="32038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No articles a, an, one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672300" y="3735000"/>
            <a:ext cx="74700" cy="273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1070700" y="3618800"/>
            <a:ext cx="44986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No numbers (ex: three foods)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672300" y="4739300"/>
            <a:ext cx="747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1070700" y="4623100"/>
            <a:ext cx="15853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Some, any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672300" y="5237300"/>
            <a:ext cx="74700" cy="273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1070700" y="5129400"/>
            <a:ext cx="20252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Much, a little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2730700" y="1502300"/>
            <a:ext cx="16185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 carton of milk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407600" y="1709800"/>
            <a:ext cx="15355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 slice of bread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2805400" y="3120800"/>
            <a:ext cx="14940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Some tins of …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6756200" y="3336600"/>
            <a:ext cx="14774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 loaf of bread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2307400" y="4963400"/>
            <a:ext cx="14691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 kilo of sugar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6407600" y="5029800"/>
            <a:ext cx="19256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 jar of marmalade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897300" y="937900"/>
            <a:ext cx="20169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 tube of toothpaste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2523200" y="1079000"/>
            <a:ext cx="16683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 bottle of water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6615100" y="2772200"/>
            <a:ext cx="16268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 piece of paper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2307400" y="3120800"/>
            <a:ext cx="19505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Two glasses of milk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2448500" y="4888700"/>
            <a:ext cx="17928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A bar of chocolate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72300" y="1743000"/>
            <a:ext cx="3759900" cy="282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 Látková podst. Jména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72300" y="2224400"/>
            <a:ext cx="747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1070700" y="2116500"/>
            <a:ext cx="56440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(water, wood, paper, coffee, milk …)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672300" y="3245300"/>
            <a:ext cx="2050100" cy="282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 Abstraktní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672300" y="3735000"/>
            <a:ext cx="74700" cy="273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1070700" y="3618800"/>
            <a:ext cx="59013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(love, hatred, friendship, motherhood,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1070700" y="4033800"/>
            <a:ext cx="18592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childhood..)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672300" y="4656300"/>
            <a:ext cx="74700" cy="2656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1070700" y="4540100"/>
            <a:ext cx="30295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Some special nouns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672300" y="5038100"/>
            <a:ext cx="42330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(advice, information, news)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8964000" cy="6723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72300" y="1743000"/>
            <a:ext cx="2805400" cy="282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 No a, an, plural</a:t>
            </a:r>
          </a:p>
        </p:txBody>
      </p:sp>
      <p:sp>
        <p:nvSpPr>
          <p:cNvPr id="3" name="TextBox 1"/>
          <p:cNvSpPr txBox="1"/>
          <p:nvPr/>
        </p:nvSpPr>
        <p:spPr>
          <a:xfrm>
            <a:off x="672300" y="2116500"/>
            <a:ext cx="49717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Ex: Can I give you some advice?</a:t>
            </a:r>
          </a:p>
        </p:txBody>
      </p:sp>
      <p:sp>
        <p:nvSpPr>
          <p:cNvPr id="4" name="TextBox 1"/>
          <p:cNvSpPr txBox="1"/>
          <p:nvPr/>
        </p:nvSpPr>
        <p:spPr>
          <a:xfrm>
            <a:off x="1186900" y="2614500"/>
            <a:ext cx="39425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That´s a wonderful news!</a:t>
            </a:r>
          </a:p>
        </p:txBody>
      </p:sp>
      <p:sp>
        <p:nvSpPr>
          <p:cNvPr id="5" name="TextBox 1"/>
          <p:cNvSpPr txBox="1"/>
          <p:nvPr/>
        </p:nvSpPr>
        <p:spPr>
          <a:xfrm>
            <a:off x="672300" y="3735000"/>
            <a:ext cx="74700" cy="2739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1600"/>
              </a:lnSpc>
              <a:tabLst/>
            </a:pPr>
            <a:r>
              <a:rPr lang="en-US" altLang="zh-CN" sz="1800" dirty="0" smtClean="0">
                <a:solidFill>
                  <a:srgbClr val="F9F9F9"/>
                </a:solidFill>
                <a:latin typeface="Times" pitchFamily="18" charset="0"/>
                <a:cs typeface="Times" pitchFamily="18" charset="0"/>
              </a:rPr>
              <a:t>-</a:t>
            </a:r>
          </a:p>
        </p:txBody>
      </p:sp>
      <p:sp>
        <p:nvSpPr>
          <p:cNvPr id="6" name="TextBox 1"/>
          <p:cNvSpPr txBox="1"/>
          <p:nvPr/>
        </p:nvSpPr>
        <p:spPr>
          <a:xfrm>
            <a:off x="1070700" y="3618800"/>
            <a:ext cx="18924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It goes with: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672300" y="4125100"/>
            <a:ext cx="34196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Piece of, bit of, item of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672300" y="4623100"/>
            <a:ext cx="5610800" cy="415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680"/>
              </a:lnSpc>
              <a:tabLst/>
            </a:pPr>
            <a:r>
              <a:rPr lang="en-US" altLang="zh-CN" sz="2880" dirty="0" smtClean="0">
                <a:solidFill>
                  <a:srgbClr val="FFFFFF"/>
                </a:solidFill>
                <a:latin typeface="Times" pitchFamily="18" charset="0"/>
                <a:cs typeface="Times" pitchFamily="18" charset="0"/>
              </a:rPr>
              <a:t>Ex: Can I give you a piece of advice?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ゴシック"/>
        <a:font script="Hang" typeface="맑은 고딕  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452</Words>
  <Application>Microsoft Office PowerPoint</Application>
  <PresentationFormat>Vlastní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Office Theme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lotapps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lotapps</dc:creator>
  <cp:lastModifiedBy>Učitel</cp:lastModifiedBy>
  <cp:revision>4</cp:revision>
  <dcterms:created xsi:type="dcterms:W3CDTF">2011-01-21T15:00:27Z</dcterms:created>
  <dcterms:modified xsi:type="dcterms:W3CDTF">2014-02-16T18:04:27Z</dcterms:modified>
</cp:coreProperties>
</file>