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3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2/16/2014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58963" y="63372"/>
            <a:ext cx="9026107" cy="6704931"/>
          </a:xfrm>
          <a:custGeom>
            <a:avLst/>
            <a:gdLst>
              <a:gd name="connsiteX0" fmla="*/ 6350 w 9026107"/>
              <a:gd name="connsiteY0" fmla="*/ 336295 h 6704931"/>
              <a:gd name="connsiteX1" fmla="*/ 336209 w 9026107"/>
              <a:gd name="connsiteY1" fmla="*/ 6350 h 6704931"/>
              <a:gd name="connsiteX2" fmla="*/ 336209 w 9026107"/>
              <a:gd name="connsiteY2" fmla="*/ 6350 h 6704931"/>
              <a:gd name="connsiteX3" fmla="*/ 336209 w 9026107"/>
              <a:gd name="connsiteY3" fmla="*/ 6350 h 6704931"/>
              <a:gd name="connsiteX4" fmla="*/ 8689812 w 9026107"/>
              <a:gd name="connsiteY4" fmla="*/ 6350 h 6704931"/>
              <a:gd name="connsiteX5" fmla="*/ 8689812 w 9026107"/>
              <a:gd name="connsiteY5" fmla="*/ 6350 h 6704931"/>
              <a:gd name="connsiteX6" fmla="*/ 9019758 w 9026107"/>
              <a:gd name="connsiteY6" fmla="*/ 336295 h 6704931"/>
              <a:gd name="connsiteX7" fmla="*/ 9019758 w 9026107"/>
              <a:gd name="connsiteY7" fmla="*/ 336295 h 6704931"/>
              <a:gd name="connsiteX8" fmla="*/ 9019758 w 9026107"/>
              <a:gd name="connsiteY8" fmla="*/ 336295 h 6704931"/>
              <a:gd name="connsiteX9" fmla="*/ 9019758 w 9026107"/>
              <a:gd name="connsiteY9" fmla="*/ 6368719 h 6704931"/>
              <a:gd name="connsiteX10" fmla="*/ 9019758 w 9026107"/>
              <a:gd name="connsiteY10" fmla="*/ 6368719 h 6704931"/>
              <a:gd name="connsiteX11" fmla="*/ 8689812 w 9026107"/>
              <a:gd name="connsiteY11" fmla="*/ 6698581 h 6704931"/>
              <a:gd name="connsiteX12" fmla="*/ 8689812 w 9026107"/>
              <a:gd name="connsiteY12" fmla="*/ 6698581 h 6704931"/>
              <a:gd name="connsiteX13" fmla="*/ 8689812 w 9026107"/>
              <a:gd name="connsiteY13" fmla="*/ 6698581 h 6704931"/>
              <a:gd name="connsiteX14" fmla="*/ 336209 w 9026107"/>
              <a:gd name="connsiteY14" fmla="*/ 6698581 h 6704931"/>
              <a:gd name="connsiteX15" fmla="*/ 336209 w 9026107"/>
              <a:gd name="connsiteY15" fmla="*/ 6698581 h 6704931"/>
              <a:gd name="connsiteX16" fmla="*/ 6350 w 9026107"/>
              <a:gd name="connsiteY16" fmla="*/ 6368719 h 6704931"/>
              <a:gd name="connsiteX17" fmla="*/ 6350 w 9026107"/>
              <a:gd name="connsiteY17" fmla="*/ 6368719 h 6704931"/>
              <a:gd name="connsiteX18" fmla="*/ 6350 w 9026107"/>
              <a:gd name="connsiteY18" fmla="*/ 336295 h 6704931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</a:cxnLst>
            <a:rect l="l" t="t" r="r" b="b"/>
            <a:pathLst>
              <a:path w="9026107" h="6704931">
                <a:moveTo>
                  <a:pt x="6350" y="336295"/>
                </a:moveTo>
                <a:cubicBezTo>
                  <a:pt x="6350" y="154051"/>
                  <a:pt x="154028" y="6350"/>
                  <a:pt x="336209" y="6350"/>
                </a:cubicBezTo>
                <a:cubicBezTo>
                  <a:pt x="336209" y="6350"/>
                  <a:pt x="336209" y="6350"/>
                  <a:pt x="336209" y="6350"/>
                </a:cubicBezTo>
                <a:lnTo>
                  <a:pt x="336209" y="6350"/>
                </a:lnTo>
                <a:lnTo>
                  <a:pt x="8689812" y="6350"/>
                </a:lnTo>
                <a:lnTo>
                  <a:pt x="8689812" y="6350"/>
                </a:lnTo>
                <a:cubicBezTo>
                  <a:pt x="8872057" y="6350"/>
                  <a:pt x="9019758" y="154051"/>
                  <a:pt x="9019758" y="336295"/>
                </a:cubicBezTo>
                <a:cubicBezTo>
                  <a:pt x="9019758" y="336295"/>
                  <a:pt x="9019758" y="336295"/>
                  <a:pt x="9019758" y="336295"/>
                </a:cubicBezTo>
                <a:lnTo>
                  <a:pt x="9019758" y="336295"/>
                </a:lnTo>
                <a:lnTo>
                  <a:pt x="9019758" y="6368719"/>
                </a:lnTo>
                <a:lnTo>
                  <a:pt x="9019758" y="6368719"/>
                </a:lnTo>
                <a:cubicBezTo>
                  <a:pt x="9019758" y="6550901"/>
                  <a:pt x="8872057" y="6698581"/>
                  <a:pt x="8689812" y="6698581"/>
                </a:cubicBezTo>
                <a:cubicBezTo>
                  <a:pt x="8689812" y="6698581"/>
                  <a:pt x="8689812" y="6698581"/>
                  <a:pt x="8689812" y="6698581"/>
                </a:cubicBezTo>
                <a:lnTo>
                  <a:pt x="8689812" y="6698581"/>
                </a:lnTo>
                <a:lnTo>
                  <a:pt x="336209" y="6698581"/>
                </a:lnTo>
                <a:lnTo>
                  <a:pt x="336209" y="6698581"/>
                </a:lnTo>
                <a:cubicBezTo>
                  <a:pt x="154028" y="6698581"/>
                  <a:pt x="6350" y="6550901"/>
                  <a:pt x="6350" y="6368719"/>
                </a:cubicBezTo>
                <a:cubicBezTo>
                  <a:pt x="6350" y="6368719"/>
                  <a:pt x="6350" y="6368719"/>
                  <a:pt x="6350" y="6368719"/>
                </a:cubicBezTo>
                <a:lnTo>
                  <a:pt x="6350" y="336295"/>
                </a:ln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Freeform 3"/>
          <p:cNvSpPr/>
          <p:nvPr/>
        </p:nvSpPr>
        <p:spPr>
          <a:xfrm>
            <a:off x="62931" y="1449324"/>
            <a:ext cx="9021571" cy="1527302"/>
          </a:xfrm>
          <a:custGeom>
            <a:avLst/>
            <a:gdLst>
              <a:gd name="connsiteX0" fmla="*/ 0 w 9021571"/>
              <a:gd name="connsiteY0" fmla="*/ 1527302 h 1527302"/>
              <a:gd name="connsiteX1" fmla="*/ 9021571 w 9021571"/>
              <a:gd name="connsiteY1" fmla="*/ 1527302 h 1527302"/>
              <a:gd name="connsiteX2" fmla="*/ 9021571 w 9021571"/>
              <a:gd name="connsiteY2" fmla="*/ 0 h 1527302"/>
              <a:gd name="connsiteX3" fmla="*/ 0 w 9021571"/>
              <a:gd name="connsiteY3" fmla="*/ 0 h 1527302"/>
              <a:gd name="connsiteX4" fmla="*/ 0 w 9021571"/>
              <a:gd name="connsiteY4" fmla="*/ 1527302 h 1527302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021571" h="1527302">
                <a:moveTo>
                  <a:pt x="0" y="1527302"/>
                </a:moveTo>
                <a:lnTo>
                  <a:pt x="9021571" y="1527302"/>
                </a:lnTo>
                <a:lnTo>
                  <a:pt x="9021571" y="0"/>
                </a:lnTo>
                <a:lnTo>
                  <a:pt x="0" y="0"/>
                </a:lnTo>
                <a:lnTo>
                  <a:pt x="0" y="1527302"/>
                </a:lnTo>
              </a:path>
            </a:pathLst>
          </a:custGeom>
          <a:solidFill>
            <a:srgbClr val="D34817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Freeform 3"/>
          <p:cNvSpPr/>
          <p:nvPr/>
        </p:nvSpPr>
        <p:spPr>
          <a:xfrm>
            <a:off x="62931" y="1396688"/>
            <a:ext cx="9021571" cy="120580"/>
          </a:xfrm>
          <a:custGeom>
            <a:avLst/>
            <a:gdLst>
              <a:gd name="connsiteX0" fmla="*/ 0 w 9021571"/>
              <a:gd name="connsiteY0" fmla="*/ 120580 h 120580"/>
              <a:gd name="connsiteX1" fmla="*/ 9021571 w 9021571"/>
              <a:gd name="connsiteY1" fmla="*/ 120580 h 120580"/>
              <a:gd name="connsiteX2" fmla="*/ 9021571 w 9021571"/>
              <a:gd name="connsiteY2" fmla="*/ 0 h 120580"/>
              <a:gd name="connsiteX3" fmla="*/ 0 w 9021571"/>
              <a:gd name="connsiteY3" fmla="*/ 0 h 120580"/>
              <a:gd name="connsiteX4" fmla="*/ 0 w 9021571"/>
              <a:gd name="connsiteY4" fmla="*/ 120580 h 12058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021571" h="120580">
                <a:moveTo>
                  <a:pt x="0" y="120580"/>
                </a:moveTo>
                <a:lnTo>
                  <a:pt x="9021571" y="120580"/>
                </a:lnTo>
                <a:lnTo>
                  <a:pt x="9021571" y="0"/>
                </a:lnTo>
                <a:lnTo>
                  <a:pt x="0" y="0"/>
                </a:lnTo>
                <a:lnTo>
                  <a:pt x="0" y="120580"/>
                </a:lnTo>
              </a:path>
            </a:pathLst>
          </a:custGeom>
          <a:solidFill>
            <a:srgbClr val="E6B1AB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Freeform 3"/>
          <p:cNvSpPr/>
          <p:nvPr/>
        </p:nvSpPr>
        <p:spPr>
          <a:xfrm>
            <a:off x="62931" y="2976711"/>
            <a:ext cx="9021571" cy="110531"/>
          </a:xfrm>
          <a:custGeom>
            <a:avLst/>
            <a:gdLst>
              <a:gd name="connsiteX0" fmla="*/ 0 w 9021571"/>
              <a:gd name="connsiteY0" fmla="*/ 110531 h 110531"/>
              <a:gd name="connsiteX1" fmla="*/ 9021571 w 9021571"/>
              <a:gd name="connsiteY1" fmla="*/ 110531 h 110531"/>
              <a:gd name="connsiteX2" fmla="*/ 9021571 w 9021571"/>
              <a:gd name="connsiteY2" fmla="*/ 0 h 110531"/>
              <a:gd name="connsiteX3" fmla="*/ 0 w 9021571"/>
              <a:gd name="connsiteY3" fmla="*/ 0 h 110531"/>
              <a:gd name="connsiteX4" fmla="*/ 0 w 9021571"/>
              <a:gd name="connsiteY4" fmla="*/ 110531 h 110531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021571" h="110531">
                <a:moveTo>
                  <a:pt x="0" y="110531"/>
                </a:moveTo>
                <a:lnTo>
                  <a:pt x="9021571" y="110531"/>
                </a:lnTo>
                <a:lnTo>
                  <a:pt x="9021571" y="0"/>
                </a:lnTo>
                <a:lnTo>
                  <a:pt x="0" y="0"/>
                </a:lnTo>
                <a:lnTo>
                  <a:pt x="0" y="110531"/>
                </a:lnTo>
              </a:path>
            </a:pathLst>
          </a:custGeom>
          <a:solidFill>
            <a:srgbClr val="918485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8800" y="5283200"/>
            <a:ext cx="5765800" cy="825500"/>
          </a:xfrm>
          <a:prstGeom prst="rect">
            <a:avLst/>
          </a:prstGeom>
          <a:noFill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800" y="63500"/>
            <a:ext cx="9042400" cy="67056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914400" y="1651000"/>
            <a:ext cx="7289800" cy="558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4400"/>
              </a:lnSpc>
              <a:tabLst/>
            </a:pPr>
            <a:r>
              <a:rPr lang="en-US" altLang="zh-CN" sz="4008" dirty="0" smtClean="0">
                <a:solidFill>
                  <a:srgbClr val="FFFFFF"/>
                </a:solidFill>
                <a:latin typeface="Franklin Gothic Book" pitchFamily="18" charset="0"/>
                <a:cs typeface="Franklin Gothic Book" pitchFamily="18" charset="0"/>
              </a:rPr>
              <a:t>Expressing</a:t>
            </a:r>
            <a:r>
              <a:rPr lang="en-US" altLang="zh-CN" sz="4008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4008" dirty="0" smtClean="0">
                <a:solidFill>
                  <a:srgbClr val="FFFFFF"/>
                </a:solidFill>
                <a:latin typeface="Franklin Gothic Book" pitchFamily="18" charset="0"/>
                <a:cs typeface="Franklin Gothic Book" pitchFamily="18" charset="0"/>
              </a:rPr>
              <a:t>opinions,</a:t>
            </a:r>
            <a:r>
              <a:rPr lang="en-US" altLang="zh-CN" sz="4008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4008" dirty="0" smtClean="0">
                <a:solidFill>
                  <a:srgbClr val="FFFFFF"/>
                </a:solidFill>
                <a:latin typeface="Franklin Gothic Book" pitchFamily="18" charset="0"/>
                <a:cs typeface="Franklin Gothic Book" pitchFamily="18" charset="0"/>
              </a:rPr>
              <a:t>agreeing</a:t>
            </a:r>
            <a:r>
              <a:rPr lang="en-US" altLang="zh-CN" sz="4008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4008" dirty="0" smtClean="0">
                <a:solidFill>
                  <a:srgbClr val="FFFFFF"/>
                </a:solidFill>
                <a:latin typeface="Franklin Gothic Book" pitchFamily="18" charset="0"/>
                <a:cs typeface="Franklin Gothic Book" pitchFamily="18" charset="0"/>
              </a:rPr>
              <a:t>and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3327400" y="2260600"/>
            <a:ext cx="2476500" cy="558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4400"/>
              </a:lnSpc>
              <a:tabLst/>
            </a:pPr>
            <a:r>
              <a:rPr lang="en-US" altLang="zh-CN" sz="4010" dirty="0" smtClean="0">
                <a:solidFill>
                  <a:srgbClr val="FFFFFF"/>
                </a:solidFill>
                <a:latin typeface="Franklin Gothic Book" pitchFamily="18" charset="0"/>
                <a:cs typeface="Franklin Gothic Book" pitchFamily="18" charset="0"/>
              </a:rPr>
              <a:t>disagreeing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9828" y="3810001"/>
            <a:ext cx="770021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64007" y="69722"/>
            <a:ext cx="9013317" cy="6693440"/>
          </a:xfrm>
          <a:custGeom>
            <a:avLst/>
            <a:gdLst>
              <a:gd name="connsiteX0" fmla="*/ 0 w 9013317"/>
              <a:gd name="connsiteY0" fmla="*/ 329945 h 6693440"/>
              <a:gd name="connsiteX1" fmla="*/ 329920 w 9013317"/>
              <a:gd name="connsiteY1" fmla="*/ 0 h 6693440"/>
              <a:gd name="connsiteX2" fmla="*/ 329920 w 9013317"/>
              <a:gd name="connsiteY2" fmla="*/ 0 h 6693440"/>
              <a:gd name="connsiteX3" fmla="*/ 329920 w 9013317"/>
              <a:gd name="connsiteY3" fmla="*/ 0 h 6693440"/>
              <a:gd name="connsiteX4" fmla="*/ 8683498 w 9013317"/>
              <a:gd name="connsiteY4" fmla="*/ 0 h 6693440"/>
              <a:gd name="connsiteX5" fmla="*/ 8683498 w 9013317"/>
              <a:gd name="connsiteY5" fmla="*/ 0 h 6693440"/>
              <a:gd name="connsiteX6" fmla="*/ 9013317 w 9013317"/>
              <a:gd name="connsiteY6" fmla="*/ 329945 h 6693440"/>
              <a:gd name="connsiteX7" fmla="*/ 9013317 w 9013317"/>
              <a:gd name="connsiteY7" fmla="*/ 329945 h 6693440"/>
              <a:gd name="connsiteX8" fmla="*/ 9013317 w 9013317"/>
              <a:gd name="connsiteY8" fmla="*/ 329945 h 6693440"/>
              <a:gd name="connsiteX9" fmla="*/ 9013317 w 9013317"/>
              <a:gd name="connsiteY9" fmla="*/ 6363525 h 6693440"/>
              <a:gd name="connsiteX10" fmla="*/ 9013317 w 9013317"/>
              <a:gd name="connsiteY10" fmla="*/ 6363525 h 6693440"/>
              <a:gd name="connsiteX11" fmla="*/ 8683498 w 9013317"/>
              <a:gd name="connsiteY11" fmla="*/ 6693438 h 6693440"/>
              <a:gd name="connsiteX12" fmla="*/ 8683498 w 9013317"/>
              <a:gd name="connsiteY12" fmla="*/ 6693438 h 6693440"/>
              <a:gd name="connsiteX13" fmla="*/ 8683498 w 9013317"/>
              <a:gd name="connsiteY13" fmla="*/ 6693439 h 6693440"/>
              <a:gd name="connsiteX14" fmla="*/ 329920 w 9013317"/>
              <a:gd name="connsiteY14" fmla="*/ 6693439 h 6693440"/>
              <a:gd name="connsiteX15" fmla="*/ 329920 w 9013317"/>
              <a:gd name="connsiteY15" fmla="*/ 6693438 h 6693440"/>
              <a:gd name="connsiteX16" fmla="*/ 0 w 9013317"/>
              <a:gd name="connsiteY16" fmla="*/ 6363525 h 6693440"/>
              <a:gd name="connsiteX17" fmla="*/ 0 w 9013317"/>
              <a:gd name="connsiteY17" fmla="*/ 6363525 h 6693440"/>
              <a:gd name="connsiteX18" fmla="*/ 0 w 9013317"/>
              <a:gd name="connsiteY18" fmla="*/ 329945 h 669344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</a:cxnLst>
            <a:rect l="l" t="t" r="r" b="b"/>
            <a:pathLst>
              <a:path w="9013317" h="6693440">
                <a:moveTo>
                  <a:pt x="0" y="329945"/>
                </a:moveTo>
                <a:cubicBezTo>
                  <a:pt x="0" y="147701"/>
                  <a:pt x="147713" y="0"/>
                  <a:pt x="329920" y="0"/>
                </a:cubicBezTo>
                <a:cubicBezTo>
                  <a:pt x="329920" y="0"/>
                  <a:pt x="329920" y="0"/>
                  <a:pt x="329920" y="0"/>
                </a:cubicBezTo>
                <a:lnTo>
                  <a:pt x="329920" y="0"/>
                </a:lnTo>
                <a:lnTo>
                  <a:pt x="8683498" y="0"/>
                </a:lnTo>
                <a:lnTo>
                  <a:pt x="8683498" y="0"/>
                </a:lnTo>
                <a:cubicBezTo>
                  <a:pt x="8865615" y="0"/>
                  <a:pt x="9013317" y="147701"/>
                  <a:pt x="9013317" y="329945"/>
                </a:cubicBezTo>
                <a:cubicBezTo>
                  <a:pt x="9013317" y="329945"/>
                  <a:pt x="9013317" y="329945"/>
                  <a:pt x="9013317" y="329945"/>
                </a:cubicBezTo>
                <a:lnTo>
                  <a:pt x="9013317" y="329945"/>
                </a:lnTo>
                <a:lnTo>
                  <a:pt x="9013317" y="6363525"/>
                </a:lnTo>
                <a:lnTo>
                  <a:pt x="9013317" y="6363525"/>
                </a:lnTo>
                <a:cubicBezTo>
                  <a:pt x="9013317" y="6545732"/>
                  <a:pt x="8865615" y="6693438"/>
                  <a:pt x="8683498" y="6693438"/>
                </a:cubicBezTo>
                <a:cubicBezTo>
                  <a:pt x="8683498" y="6693438"/>
                  <a:pt x="8683498" y="6693438"/>
                  <a:pt x="8683498" y="6693438"/>
                </a:cubicBezTo>
                <a:lnTo>
                  <a:pt x="8683498" y="6693439"/>
                </a:lnTo>
                <a:lnTo>
                  <a:pt x="329920" y="6693439"/>
                </a:lnTo>
                <a:lnTo>
                  <a:pt x="329920" y="6693438"/>
                </a:lnTo>
                <a:cubicBezTo>
                  <a:pt x="147713" y="6693438"/>
                  <a:pt x="0" y="6545732"/>
                  <a:pt x="0" y="6363525"/>
                </a:cubicBezTo>
                <a:cubicBezTo>
                  <a:pt x="0" y="6363525"/>
                  <a:pt x="0" y="6363525"/>
                  <a:pt x="0" y="6363525"/>
                </a:cubicBezTo>
                <a:lnTo>
                  <a:pt x="0" y="329945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Freeform 3"/>
          <p:cNvSpPr/>
          <p:nvPr/>
        </p:nvSpPr>
        <p:spPr>
          <a:xfrm>
            <a:off x="57657" y="63372"/>
            <a:ext cx="9026017" cy="6706140"/>
          </a:xfrm>
          <a:custGeom>
            <a:avLst/>
            <a:gdLst>
              <a:gd name="connsiteX0" fmla="*/ 6350 w 9026017"/>
              <a:gd name="connsiteY0" fmla="*/ 336295 h 6706140"/>
              <a:gd name="connsiteX1" fmla="*/ 336270 w 9026017"/>
              <a:gd name="connsiteY1" fmla="*/ 6350 h 6706140"/>
              <a:gd name="connsiteX2" fmla="*/ 336270 w 9026017"/>
              <a:gd name="connsiteY2" fmla="*/ 6350 h 6706140"/>
              <a:gd name="connsiteX3" fmla="*/ 336270 w 9026017"/>
              <a:gd name="connsiteY3" fmla="*/ 6350 h 6706140"/>
              <a:gd name="connsiteX4" fmla="*/ 8689848 w 9026017"/>
              <a:gd name="connsiteY4" fmla="*/ 6350 h 6706140"/>
              <a:gd name="connsiteX5" fmla="*/ 8689848 w 9026017"/>
              <a:gd name="connsiteY5" fmla="*/ 6350 h 6706140"/>
              <a:gd name="connsiteX6" fmla="*/ 9019667 w 9026017"/>
              <a:gd name="connsiteY6" fmla="*/ 336295 h 6706140"/>
              <a:gd name="connsiteX7" fmla="*/ 9019667 w 9026017"/>
              <a:gd name="connsiteY7" fmla="*/ 336295 h 6706140"/>
              <a:gd name="connsiteX8" fmla="*/ 9019667 w 9026017"/>
              <a:gd name="connsiteY8" fmla="*/ 336295 h 6706140"/>
              <a:gd name="connsiteX9" fmla="*/ 9019667 w 9026017"/>
              <a:gd name="connsiteY9" fmla="*/ 6369875 h 6706140"/>
              <a:gd name="connsiteX10" fmla="*/ 9019667 w 9026017"/>
              <a:gd name="connsiteY10" fmla="*/ 6369875 h 6706140"/>
              <a:gd name="connsiteX11" fmla="*/ 8689848 w 9026017"/>
              <a:gd name="connsiteY11" fmla="*/ 6699788 h 6706140"/>
              <a:gd name="connsiteX12" fmla="*/ 8689848 w 9026017"/>
              <a:gd name="connsiteY12" fmla="*/ 6699788 h 6706140"/>
              <a:gd name="connsiteX13" fmla="*/ 8689848 w 9026017"/>
              <a:gd name="connsiteY13" fmla="*/ 6699789 h 6706140"/>
              <a:gd name="connsiteX14" fmla="*/ 336270 w 9026017"/>
              <a:gd name="connsiteY14" fmla="*/ 6699789 h 6706140"/>
              <a:gd name="connsiteX15" fmla="*/ 336270 w 9026017"/>
              <a:gd name="connsiteY15" fmla="*/ 6699788 h 6706140"/>
              <a:gd name="connsiteX16" fmla="*/ 6350 w 9026017"/>
              <a:gd name="connsiteY16" fmla="*/ 6369875 h 6706140"/>
              <a:gd name="connsiteX17" fmla="*/ 6350 w 9026017"/>
              <a:gd name="connsiteY17" fmla="*/ 6369875 h 6706140"/>
              <a:gd name="connsiteX18" fmla="*/ 6350 w 9026017"/>
              <a:gd name="connsiteY18" fmla="*/ 336295 h 670614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</a:cxnLst>
            <a:rect l="l" t="t" r="r" b="b"/>
            <a:pathLst>
              <a:path w="9026017" h="6706140">
                <a:moveTo>
                  <a:pt x="6350" y="336295"/>
                </a:moveTo>
                <a:cubicBezTo>
                  <a:pt x="6350" y="154051"/>
                  <a:pt x="154063" y="6350"/>
                  <a:pt x="336270" y="6350"/>
                </a:cubicBezTo>
                <a:cubicBezTo>
                  <a:pt x="336270" y="6350"/>
                  <a:pt x="336270" y="6350"/>
                  <a:pt x="336270" y="6350"/>
                </a:cubicBezTo>
                <a:lnTo>
                  <a:pt x="336270" y="6350"/>
                </a:lnTo>
                <a:lnTo>
                  <a:pt x="8689848" y="6350"/>
                </a:lnTo>
                <a:lnTo>
                  <a:pt x="8689848" y="6350"/>
                </a:lnTo>
                <a:cubicBezTo>
                  <a:pt x="8871965" y="6350"/>
                  <a:pt x="9019667" y="154051"/>
                  <a:pt x="9019667" y="336295"/>
                </a:cubicBezTo>
                <a:cubicBezTo>
                  <a:pt x="9019667" y="336295"/>
                  <a:pt x="9019667" y="336295"/>
                  <a:pt x="9019667" y="336295"/>
                </a:cubicBezTo>
                <a:lnTo>
                  <a:pt x="9019667" y="336295"/>
                </a:lnTo>
                <a:lnTo>
                  <a:pt x="9019667" y="6369875"/>
                </a:lnTo>
                <a:lnTo>
                  <a:pt x="9019667" y="6369875"/>
                </a:lnTo>
                <a:cubicBezTo>
                  <a:pt x="9019667" y="6552082"/>
                  <a:pt x="8871965" y="6699788"/>
                  <a:pt x="8689848" y="6699788"/>
                </a:cubicBezTo>
                <a:cubicBezTo>
                  <a:pt x="8689848" y="6699788"/>
                  <a:pt x="8689848" y="6699788"/>
                  <a:pt x="8689848" y="6699788"/>
                </a:cubicBezTo>
                <a:lnTo>
                  <a:pt x="8689848" y="6699789"/>
                </a:lnTo>
                <a:lnTo>
                  <a:pt x="336270" y="6699789"/>
                </a:lnTo>
                <a:lnTo>
                  <a:pt x="336270" y="6699788"/>
                </a:lnTo>
                <a:cubicBezTo>
                  <a:pt x="154063" y="6699788"/>
                  <a:pt x="6350" y="6552082"/>
                  <a:pt x="6350" y="6369875"/>
                </a:cubicBezTo>
                <a:cubicBezTo>
                  <a:pt x="6350" y="6369875"/>
                  <a:pt x="6350" y="6369875"/>
                  <a:pt x="6350" y="6369875"/>
                </a:cubicBezTo>
                <a:lnTo>
                  <a:pt x="6350" y="336295"/>
                </a:ln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graphicFrame>
        <p:nvGraphicFramePr>
          <p:cNvPr id="6" name="表格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1524515"/>
              </p:ext>
            </p:extLst>
          </p:nvPr>
        </p:nvGraphicFramePr>
        <p:xfrm>
          <a:off x="457200" y="245273"/>
          <a:ext cx="8424989" cy="6506936"/>
        </p:xfrm>
        <a:graphic>
          <a:graphicData uri="http://schemas.openxmlformats.org/drawingml/2006/table">
            <a:tbl>
              <a:tblPr/>
              <a:tblGrid>
                <a:gridCol w="3707955"/>
                <a:gridCol w="4717034"/>
              </a:tblGrid>
              <a:tr h="579565">
                <a:tc>
                  <a:txBody>
                    <a:bodyPr/>
                    <a:lstStyle/>
                    <a:p>
                      <a:pPr algn="l"/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</a:t>
                      </a:r>
                      <a:b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</a:b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Číslo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projektu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mpd="sng">
                      <a:solidFill>
                        <a:srgbClr val="000000"/>
                      </a:solidFill>
                      <a:prstDash val="soli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mpd="sng">
                      <a:solidFill>
                        <a:srgbClr val="000000"/>
                      </a:solidFill>
                      <a:prstDash val="soli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CZ.1.07/1.5.00/34.0565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mpd="sng">
                      <a:solidFill>
                        <a:srgbClr val="000000"/>
                      </a:solidFill>
                      <a:prstDash val="soli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Číslo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materiálu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VY_32_INOVACE_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133</a:t>
                      </a:r>
                      <a:r>
                        <a:rPr lang="en-US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_VYJÁDŘENÍ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NÁZORU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490854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Název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školy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Masarykova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střední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škola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zemědělská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aVyšší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odborná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škola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Opava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příspěvková</a:t>
                      </a:r>
                      <a:r>
                        <a:rPr lang="cs-CZ" altLang="zh-CN" sz="1103" baseline="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organizace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Autor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Mgr.Kateřina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Slaninová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Průřezové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SLOVNÍ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ZÁSOBA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Tématický</a:t>
                      </a:r>
                      <a:r>
                        <a:rPr lang="cs-CZ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celek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Anglický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jazyk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Ročník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1.-4.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08280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Datum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tvorby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25.10.2012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16534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Datum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místo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ověření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altLang="zh-CN" sz="1103" kern="1200" dirty="0" smtClean="0">
                          <a:solidFill>
                            <a:srgbClr val="000000"/>
                          </a:solidFill>
                          <a:latin typeface="Calibri" pitchFamily="18" charset="0"/>
                          <a:ea typeface="+mn-ea"/>
                          <a:cs typeface="Calibri" pitchFamily="18" charset="0"/>
                        </a:rPr>
                        <a:t>15. 01. 2013, 4. Ca</a:t>
                      </a:r>
                      <a:endParaRPr kumimoji="0" lang="zh-CN" altLang="en-US" sz="1103" kern="1200" dirty="0">
                        <a:solidFill>
                          <a:srgbClr val="000000"/>
                        </a:solidFill>
                        <a:latin typeface="Calibri" pitchFamily="18" charset="0"/>
                        <a:ea typeface="+mn-ea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216535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Druh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učebního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materiálu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Prezentace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044067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Anotace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prezentaci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jsou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uvedeny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základní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fráze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vyjádření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názoru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souhlasu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Nesouhlasu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aj</a:t>
                      </a:r>
                      <a:r>
                        <a:rPr lang="en-US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tak</a:t>
                      </a:r>
                      <a:r>
                        <a:rPr lang="en-US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aby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žák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snadno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naučil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používat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reálných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komunikačních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cs-CZ" altLang="zh-CN" sz="1106" baseline="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situacích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přiloženo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názorné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video,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kterém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studenti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uslyší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uvidí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různé</a:t>
                      </a:r>
                      <a:r>
                        <a:rPr lang="cs-CZ" altLang="zh-CN" sz="1103" baseline="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s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ituace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reakce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ně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Součást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íprezentace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jsou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cvičení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vyjádření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názoru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různá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diskusní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témata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by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byli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žáci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nuceni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používat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právě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naučené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fráze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73507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Klíčová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slova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Vyjádření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názoru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souhlasu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nesouhlasu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,expressing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opinions,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agreement,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Disagreement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211707"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Metodický</a:t>
                      </a:r>
                      <a:r>
                        <a:rPr lang="cs-CZ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pokyn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Určeno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výkladu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hodiny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samostudiu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Prezentaci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lze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použít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zcela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samostatně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jsou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vloženy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základní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cvičení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Procvičení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naučených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frází</a:t>
                      </a:r>
                      <a:r>
                        <a:rPr lang="en-US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Doporučujeme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prodiskutovat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diskusní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témata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</a:t>
                      </a:r>
                      <a:r>
                        <a:rPr lang="cs-CZ" altLang="zh-CN" sz="1103" baseline="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prezentaci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přivést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žáky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vyjádření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pozitivních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i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negativních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názorů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prezentaci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přiloženo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názorné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video,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kterým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lze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velmi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dobře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pracovat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  <a:p>
                      <a:pPr algn="l"/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částech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Doporučuje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shlédnout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pro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názornost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pochopení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jak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často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se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fráze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ve</a:t>
                      </a:r>
                      <a:r>
                        <a:rPr lang="cs-CZ" altLang="zh-CN" sz="1103" baseline="0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skutečných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situacích</a:t>
                      </a:r>
                      <a:r>
                        <a:rPr lang="cs-CZ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6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vyskytují</a:t>
                      </a:r>
                      <a:r>
                        <a:rPr lang="en-US" altLang="zh-CN" sz="1106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.</a:t>
                      </a:r>
                      <a:endParaRPr lang="zh-CN" altLang="en-US" sz="1106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62063">
                <a:tc gridSpan="2">
                  <a:txBody>
                    <a:bodyPr/>
                    <a:lstStyle/>
                    <a:p>
                      <a:pPr algn="l"/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Pokud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není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uvedeno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jinak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,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použitý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materiál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je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vlastních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zdrojů</a:t>
                      </a:r>
                      <a:r>
                        <a:rPr lang="cs-CZ" altLang="zh-CN" sz="1103" dirty="0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 </a:t>
                      </a:r>
                      <a:r>
                        <a:rPr lang="en-US" altLang="zh-CN" sz="1103" dirty="0" err="1" smtClean="0">
                          <a:solidFill>
                            <a:srgbClr val="000000"/>
                          </a:solidFill>
                          <a:latin typeface="Calibri" pitchFamily="18" charset="0"/>
                          <a:cs typeface="Calibri" pitchFamily="18" charset="0"/>
                        </a:rPr>
                        <a:t>autora</a:t>
                      </a:r>
                      <a:endParaRPr lang="zh-CN" altLang="en-US" sz="1103" dirty="0" smtClean="0">
                        <a:solidFill>
                          <a:srgbClr val="000000"/>
                        </a:solidFill>
                        <a:latin typeface="Calibri" pitchFamily="18" charset="0"/>
                        <a:cs typeface="Calibri" pitchFamily="18" charset="0"/>
                      </a:endParaRPr>
                    </a:p>
                  </a:txBody>
                  <a:tcPr anchor="ctr"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mpd="sng">
                      <a:solidFill>
                        <a:srgbClr val="000000"/>
                      </a:solidFill>
                      <a:prstDash val="soli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lnL w="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7" y="0"/>
            <a:ext cx="535004" cy="529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Freeform 3"/>
          <p:cNvSpPr/>
          <p:nvPr/>
        </p:nvSpPr>
        <p:spPr>
          <a:xfrm>
            <a:off x="64007" y="69722"/>
            <a:ext cx="9013317" cy="6693440"/>
          </a:xfrm>
          <a:custGeom>
            <a:avLst/>
            <a:gdLst>
              <a:gd name="connsiteX0" fmla="*/ 0 w 9013317"/>
              <a:gd name="connsiteY0" fmla="*/ 329945 h 6693440"/>
              <a:gd name="connsiteX1" fmla="*/ 329920 w 9013317"/>
              <a:gd name="connsiteY1" fmla="*/ 0 h 6693440"/>
              <a:gd name="connsiteX2" fmla="*/ 329920 w 9013317"/>
              <a:gd name="connsiteY2" fmla="*/ 0 h 6693440"/>
              <a:gd name="connsiteX3" fmla="*/ 329920 w 9013317"/>
              <a:gd name="connsiteY3" fmla="*/ 0 h 6693440"/>
              <a:gd name="connsiteX4" fmla="*/ 8683498 w 9013317"/>
              <a:gd name="connsiteY4" fmla="*/ 0 h 6693440"/>
              <a:gd name="connsiteX5" fmla="*/ 8683498 w 9013317"/>
              <a:gd name="connsiteY5" fmla="*/ 0 h 6693440"/>
              <a:gd name="connsiteX6" fmla="*/ 9013317 w 9013317"/>
              <a:gd name="connsiteY6" fmla="*/ 329945 h 6693440"/>
              <a:gd name="connsiteX7" fmla="*/ 9013317 w 9013317"/>
              <a:gd name="connsiteY7" fmla="*/ 329945 h 6693440"/>
              <a:gd name="connsiteX8" fmla="*/ 9013317 w 9013317"/>
              <a:gd name="connsiteY8" fmla="*/ 329945 h 6693440"/>
              <a:gd name="connsiteX9" fmla="*/ 9013317 w 9013317"/>
              <a:gd name="connsiteY9" fmla="*/ 6363525 h 6693440"/>
              <a:gd name="connsiteX10" fmla="*/ 9013317 w 9013317"/>
              <a:gd name="connsiteY10" fmla="*/ 6363525 h 6693440"/>
              <a:gd name="connsiteX11" fmla="*/ 8683498 w 9013317"/>
              <a:gd name="connsiteY11" fmla="*/ 6693438 h 6693440"/>
              <a:gd name="connsiteX12" fmla="*/ 8683498 w 9013317"/>
              <a:gd name="connsiteY12" fmla="*/ 6693438 h 6693440"/>
              <a:gd name="connsiteX13" fmla="*/ 8683498 w 9013317"/>
              <a:gd name="connsiteY13" fmla="*/ 6693439 h 6693440"/>
              <a:gd name="connsiteX14" fmla="*/ 329920 w 9013317"/>
              <a:gd name="connsiteY14" fmla="*/ 6693439 h 6693440"/>
              <a:gd name="connsiteX15" fmla="*/ 329920 w 9013317"/>
              <a:gd name="connsiteY15" fmla="*/ 6693438 h 6693440"/>
              <a:gd name="connsiteX16" fmla="*/ 0 w 9013317"/>
              <a:gd name="connsiteY16" fmla="*/ 6363525 h 6693440"/>
              <a:gd name="connsiteX17" fmla="*/ 0 w 9013317"/>
              <a:gd name="connsiteY17" fmla="*/ 6363525 h 6693440"/>
              <a:gd name="connsiteX18" fmla="*/ 0 w 9013317"/>
              <a:gd name="connsiteY18" fmla="*/ 329945 h 669344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</a:cxnLst>
            <a:rect l="l" t="t" r="r" b="b"/>
            <a:pathLst>
              <a:path w="9013317" h="6693440">
                <a:moveTo>
                  <a:pt x="0" y="329945"/>
                </a:moveTo>
                <a:cubicBezTo>
                  <a:pt x="0" y="147701"/>
                  <a:pt x="147713" y="0"/>
                  <a:pt x="329920" y="0"/>
                </a:cubicBezTo>
                <a:cubicBezTo>
                  <a:pt x="329920" y="0"/>
                  <a:pt x="329920" y="0"/>
                  <a:pt x="329920" y="0"/>
                </a:cubicBezTo>
                <a:lnTo>
                  <a:pt x="329920" y="0"/>
                </a:lnTo>
                <a:lnTo>
                  <a:pt x="8683498" y="0"/>
                </a:lnTo>
                <a:lnTo>
                  <a:pt x="8683498" y="0"/>
                </a:lnTo>
                <a:cubicBezTo>
                  <a:pt x="8865615" y="0"/>
                  <a:pt x="9013317" y="147701"/>
                  <a:pt x="9013317" y="329945"/>
                </a:cubicBezTo>
                <a:cubicBezTo>
                  <a:pt x="9013317" y="329945"/>
                  <a:pt x="9013317" y="329945"/>
                  <a:pt x="9013317" y="329945"/>
                </a:cubicBezTo>
                <a:lnTo>
                  <a:pt x="9013317" y="329945"/>
                </a:lnTo>
                <a:lnTo>
                  <a:pt x="9013317" y="6363525"/>
                </a:lnTo>
                <a:lnTo>
                  <a:pt x="9013317" y="6363525"/>
                </a:lnTo>
                <a:cubicBezTo>
                  <a:pt x="9013317" y="6545732"/>
                  <a:pt x="8865615" y="6693438"/>
                  <a:pt x="8683498" y="6693438"/>
                </a:cubicBezTo>
                <a:cubicBezTo>
                  <a:pt x="8683498" y="6693438"/>
                  <a:pt x="8683498" y="6693438"/>
                  <a:pt x="8683498" y="6693438"/>
                </a:cubicBezTo>
                <a:lnTo>
                  <a:pt x="8683498" y="6693439"/>
                </a:lnTo>
                <a:lnTo>
                  <a:pt x="329920" y="6693439"/>
                </a:lnTo>
                <a:lnTo>
                  <a:pt x="329920" y="6693438"/>
                </a:lnTo>
                <a:cubicBezTo>
                  <a:pt x="147713" y="6693438"/>
                  <a:pt x="0" y="6545732"/>
                  <a:pt x="0" y="6363525"/>
                </a:cubicBezTo>
                <a:cubicBezTo>
                  <a:pt x="0" y="6363525"/>
                  <a:pt x="0" y="6363525"/>
                  <a:pt x="0" y="6363525"/>
                </a:cubicBezTo>
                <a:lnTo>
                  <a:pt x="0" y="329945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Freeform 3"/>
          <p:cNvSpPr/>
          <p:nvPr/>
        </p:nvSpPr>
        <p:spPr>
          <a:xfrm>
            <a:off x="57657" y="63372"/>
            <a:ext cx="9026017" cy="6706140"/>
          </a:xfrm>
          <a:custGeom>
            <a:avLst/>
            <a:gdLst>
              <a:gd name="connsiteX0" fmla="*/ 6350 w 9026017"/>
              <a:gd name="connsiteY0" fmla="*/ 336295 h 6706140"/>
              <a:gd name="connsiteX1" fmla="*/ 336270 w 9026017"/>
              <a:gd name="connsiteY1" fmla="*/ 6350 h 6706140"/>
              <a:gd name="connsiteX2" fmla="*/ 336270 w 9026017"/>
              <a:gd name="connsiteY2" fmla="*/ 6350 h 6706140"/>
              <a:gd name="connsiteX3" fmla="*/ 336270 w 9026017"/>
              <a:gd name="connsiteY3" fmla="*/ 6350 h 6706140"/>
              <a:gd name="connsiteX4" fmla="*/ 8689848 w 9026017"/>
              <a:gd name="connsiteY4" fmla="*/ 6350 h 6706140"/>
              <a:gd name="connsiteX5" fmla="*/ 8689848 w 9026017"/>
              <a:gd name="connsiteY5" fmla="*/ 6350 h 6706140"/>
              <a:gd name="connsiteX6" fmla="*/ 9019667 w 9026017"/>
              <a:gd name="connsiteY6" fmla="*/ 336295 h 6706140"/>
              <a:gd name="connsiteX7" fmla="*/ 9019667 w 9026017"/>
              <a:gd name="connsiteY7" fmla="*/ 336295 h 6706140"/>
              <a:gd name="connsiteX8" fmla="*/ 9019667 w 9026017"/>
              <a:gd name="connsiteY8" fmla="*/ 336295 h 6706140"/>
              <a:gd name="connsiteX9" fmla="*/ 9019667 w 9026017"/>
              <a:gd name="connsiteY9" fmla="*/ 6369875 h 6706140"/>
              <a:gd name="connsiteX10" fmla="*/ 9019667 w 9026017"/>
              <a:gd name="connsiteY10" fmla="*/ 6369875 h 6706140"/>
              <a:gd name="connsiteX11" fmla="*/ 8689848 w 9026017"/>
              <a:gd name="connsiteY11" fmla="*/ 6699788 h 6706140"/>
              <a:gd name="connsiteX12" fmla="*/ 8689848 w 9026017"/>
              <a:gd name="connsiteY12" fmla="*/ 6699788 h 6706140"/>
              <a:gd name="connsiteX13" fmla="*/ 8689848 w 9026017"/>
              <a:gd name="connsiteY13" fmla="*/ 6699789 h 6706140"/>
              <a:gd name="connsiteX14" fmla="*/ 336270 w 9026017"/>
              <a:gd name="connsiteY14" fmla="*/ 6699789 h 6706140"/>
              <a:gd name="connsiteX15" fmla="*/ 336270 w 9026017"/>
              <a:gd name="connsiteY15" fmla="*/ 6699788 h 6706140"/>
              <a:gd name="connsiteX16" fmla="*/ 6350 w 9026017"/>
              <a:gd name="connsiteY16" fmla="*/ 6369875 h 6706140"/>
              <a:gd name="connsiteX17" fmla="*/ 6350 w 9026017"/>
              <a:gd name="connsiteY17" fmla="*/ 6369875 h 6706140"/>
              <a:gd name="connsiteX18" fmla="*/ 6350 w 9026017"/>
              <a:gd name="connsiteY18" fmla="*/ 336295 h 670614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</a:cxnLst>
            <a:rect l="l" t="t" r="r" b="b"/>
            <a:pathLst>
              <a:path w="9026017" h="6706140">
                <a:moveTo>
                  <a:pt x="6350" y="336295"/>
                </a:moveTo>
                <a:cubicBezTo>
                  <a:pt x="6350" y="154051"/>
                  <a:pt x="154063" y="6350"/>
                  <a:pt x="336270" y="6350"/>
                </a:cubicBezTo>
                <a:cubicBezTo>
                  <a:pt x="336270" y="6350"/>
                  <a:pt x="336270" y="6350"/>
                  <a:pt x="336270" y="6350"/>
                </a:cubicBezTo>
                <a:lnTo>
                  <a:pt x="336270" y="6350"/>
                </a:lnTo>
                <a:lnTo>
                  <a:pt x="8689848" y="6350"/>
                </a:lnTo>
                <a:lnTo>
                  <a:pt x="8689848" y="6350"/>
                </a:lnTo>
                <a:cubicBezTo>
                  <a:pt x="8871965" y="6350"/>
                  <a:pt x="9019667" y="154051"/>
                  <a:pt x="9019667" y="336295"/>
                </a:cubicBezTo>
                <a:cubicBezTo>
                  <a:pt x="9019667" y="336295"/>
                  <a:pt x="9019667" y="336295"/>
                  <a:pt x="9019667" y="336295"/>
                </a:cubicBezTo>
                <a:lnTo>
                  <a:pt x="9019667" y="336295"/>
                </a:lnTo>
                <a:lnTo>
                  <a:pt x="9019667" y="6369875"/>
                </a:lnTo>
                <a:lnTo>
                  <a:pt x="9019667" y="6369875"/>
                </a:lnTo>
                <a:cubicBezTo>
                  <a:pt x="9019667" y="6552082"/>
                  <a:pt x="8871965" y="6699788"/>
                  <a:pt x="8689848" y="6699788"/>
                </a:cubicBezTo>
                <a:cubicBezTo>
                  <a:pt x="8689848" y="6699788"/>
                  <a:pt x="8689848" y="6699788"/>
                  <a:pt x="8689848" y="6699788"/>
                </a:cubicBezTo>
                <a:lnTo>
                  <a:pt x="8689848" y="6699789"/>
                </a:lnTo>
                <a:lnTo>
                  <a:pt x="336270" y="6699789"/>
                </a:lnTo>
                <a:lnTo>
                  <a:pt x="336270" y="6699788"/>
                </a:lnTo>
                <a:cubicBezTo>
                  <a:pt x="154063" y="6699788"/>
                  <a:pt x="6350" y="6552082"/>
                  <a:pt x="6350" y="6369875"/>
                </a:cubicBezTo>
                <a:cubicBezTo>
                  <a:pt x="6350" y="6369875"/>
                  <a:pt x="6350" y="6369875"/>
                  <a:pt x="6350" y="6369875"/>
                </a:cubicBezTo>
                <a:lnTo>
                  <a:pt x="6350" y="336295"/>
                </a:ln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TextBox 1"/>
          <p:cNvSpPr txBox="1"/>
          <p:nvPr/>
        </p:nvSpPr>
        <p:spPr>
          <a:xfrm>
            <a:off x="1003300" y="762000"/>
            <a:ext cx="4140200" cy="558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4400"/>
              </a:lnSpc>
              <a:tabLst/>
            </a:pPr>
            <a:r>
              <a:rPr lang="en-US" altLang="zh-CN" sz="4010" dirty="0" smtClean="0">
                <a:solidFill>
                  <a:srgbClr val="696464"/>
                </a:solidFill>
                <a:latin typeface="Franklin Gothic Book" pitchFamily="18" charset="0"/>
                <a:cs typeface="Franklin Gothic Book" pitchFamily="18" charset="0"/>
              </a:rPr>
              <a:t>Watch</a:t>
            </a:r>
            <a:r>
              <a:rPr lang="en-US" altLang="zh-CN" sz="401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4010" dirty="0" smtClean="0">
                <a:solidFill>
                  <a:srgbClr val="696464"/>
                </a:solidFill>
                <a:latin typeface="Franklin Gothic Book" pitchFamily="18" charset="0"/>
                <a:cs typeface="Franklin Gothic Book" pitchFamily="18" charset="0"/>
              </a:rPr>
              <a:t>the</a:t>
            </a:r>
            <a:r>
              <a:rPr lang="en-US" altLang="zh-CN" sz="401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4010" dirty="0" smtClean="0">
                <a:solidFill>
                  <a:srgbClr val="696464"/>
                </a:solidFill>
                <a:latin typeface="Franklin Gothic Book" pitchFamily="18" charset="0"/>
                <a:cs typeface="Franklin Gothic Book" pitchFamily="18" charset="0"/>
              </a:rPr>
              <a:t>situation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1003300" y="1511300"/>
            <a:ext cx="5435600" cy="368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900"/>
              </a:lnSpc>
              <a:tabLst/>
            </a:pPr>
            <a:r>
              <a:rPr lang="en-US" altLang="zh-CN" sz="2210" dirty="0" smtClean="0">
                <a:solidFill>
                  <a:srgbClr val="D34817"/>
                </a:solidFill>
                <a:latin typeface="Wingdings 2" pitchFamily="18" charset="0"/>
                <a:cs typeface="Wingdings 2" pitchFamily="18" charset="0"/>
              </a:rPr>
              <a:t>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u="sng" dirty="0" smtClean="0">
                <a:solidFill>
                  <a:srgbClr val="CC9900"/>
                </a:solidFill>
                <a:latin typeface="Perpetua" pitchFamily="18" charset="0"/>
                <a:cs typeface="Perpetua" pitchFamily="18" charset="0"/>
              </a:rPr>
              <a:t>http://www.youtube.com/watch?v=Od6-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1270000" y="1930400"/>
            <a:ext cx="7251700" cy="762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900"/>
              </a:lnSpc>
              <a:tabLst/>
            </a:pPr>
            <a:r>
              <a:rPr lang="en-US" altLang="zh-CN" sz="2592" u="sng" dirty="0" smtClean="0">
                <a:solidFill>
                  <a:srgbClr val="CC9900"/>
                </a:solidFill>
                <a:latin typeface="Perpetua" pitchFamily="18" charset="0"/>
                <a:cs typeface="Perpetua" pitchFamily="18" charset="0"/>
              </a:rPr>
              <a:t>QySXGNk&amp;playnext=1&amp;list=PL4F8CA0C329B15AEF&amp;feat</a:t>
            </a:r>
          </a:p>
          <a:p>
            <a:pPr>
              <a:lnSpc>
                <a:spcPts val="3100"/>
              </a:lnSpc>
              <a:tabLst/>
            </a:pPr>
            <a:r>
              <a:rPr lang="en-US" altLang="zh-CN" sz="2594" u="sng" dirty="0" smtClean="0">
                <a:solidFill>
                  <a:srgbClr val="CC9900"/>
                </a:solidFill>
                <a:latin typeface="Perpetua" pitchFamily="18" charset="0"/>
                <a:cs typeface="Perpetua" pitchFamily="18" charset="0"/>
              </a:rPr>
              <a:t>ure=results_main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Freeform 3"/>
          <p:cNvSpPr/>
          <p:nvPr/>
        </p:nvSpPr>
        <p:spPr>
          <a:xfrm>
            <a:off x="64007" y="69722"/>
            <a:ext cx="9013317" cy="6693440"/>
          </a:xfrm>
          <a:custGeom>
            <a:avLst/>
            <a:gdLst>
              <a:gd name="connsiteX0" fmla="*/ 0 w 9013317"/>
              <a:gd name="connsiteY0" fmla="*/ 329945 h 6693440"/>
              <a:gd name="connsiteX1" fmla="*/ 329920 w 9013317"/>
              <a:gd name="connsiteY1" fmla="*/ 0 h 6693440"/>
              <a:gd name="connsiteX2" fmla="*/ 329920 w 9013317"/>
              <a:gd name="connsiteY2" fmla="*/ 0 h 6693440"/>
              <a:gd name="connsiteX3" fmla="*/ 329920 w 9013317"/>
              <a:gd name="connsiteY3" fmla="*/ 0 h 6693440"/>
              <a:gd name="connsiteX4" fmla="*/ 8683498 w 9013317"/>
              <a:gd name="connsiteY4" fmla="*/ 0 h 6693440"/>
              <a:gd name="connsiteX5" fmla="*/ 8683498 w 9013317"/>
              <a:gd name="connsiteY5" fmla="*/ 0 h 6693440"/>
              <a:gd name="connsiteX6" fmla="*/ 9013317 w 9013317"/>
              <a:gd name="connsiteY6" fmla="*/ 329945 h 6693440"/>
              <a:gd name="connsiteX7" fmla="*/ 9013317 w 9013317"/>
              <a:gd name="connsiteY7" fmla="*/ 329945 h 6693440"/>
              <a:gd name="connsiteX8" fmla="*/ 9013317 w 9013317"/>
              <a:gd name="connsiteY8" fmla="*/ 329945 h 6693440"/>
              <a:gd name="connsiteX9" fmla="*/ 9013317 w 9013317"/>
              <a:gd name="connsiteY9" fmla="*/ 6363525 h 6693440"/>
              <a:gd name="connsiteX10" fmla="*/ 9013317 w 9013317"/>
              <a:gd name="connsiteY10" fmla="*/ 6363525 h 6693440"/>
              <a:gd name="connsiteX11" fmla="*/ 8683498 w 9013317"/>
              <a:gd name="connsiteY11" fmla="*/ 6693438 h 6693440"/>
              <a:gd name="connsiteX12" fmla="*/ 8683498 w 9013317"/>
              <a:gd name="connsiteY12" fmla="*/ 6693438 h 6693440"/>
              <a:gd name="connsiteX13" fmla="*/ 8683498 w 9013317"/>
              <a:gd name="connsiteY13" fmla="*/ 6693439 h 6693440"/>
              <a:gd name="connsiteX14" fmla="*/ 329920 w 9013317"/>
              <a:gd name="connsiteY14" fmla="*/ 6693439 h 6693440"/>
              <a:gd name="connsiteX15" fmla="*/ 329920 w 9013317"/>
              <a:gd name="connsiteY15" fmla="*/ 6693438 h 6693440"/>
              <a:gd name="connsiteX16" fmla="*/ 0 w 9013317"/>
              <a:gd name="connsiteY16" fmla="*/ 6363525 h 6693440"/>
              <a:gd name="connsiteX17" fmla="*/ 0 w 9013317"/>
              <a:gd name="connsiteY17" fmla="*/ 6363525 h 6693440"/>
              <a:gd name="connsiteX18" fmla="*/ 0 w 9013317"/>
              <a:gd name="connsiteY18" fmla="*/ 329945 h 669344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</a:cxnLst>
            <a:rect l="l" t="t" r="r" b="b"/>
            <a:pathLst>
              <a:path w="9013317" h="6693440">
                <a:moveTo>
                  <a:pt x="0" y="329945"/>
                </a:moveTo>
                <a:cubicBezTo>
                  <a:pt x="0" y="147701"/>
                  <a:pt x="147713" y="0"/>
                  <a:pt x="329920" y="0"/>
                </a:cubicBezTo>
                <a:cubicBezTo>
                  <a:pt x="329920" y="0"/>
                  <a:pt x="329920" y="0"/>
                  <a:pt x="329920" y="0"/>
                </a:cubicBezTo>
                <a:lnTo>
                  <a:pt x="329920" y="0"/>
                </a:lnTo>
                <a:lnTo>
                  <a:pt x="8683498" y="0"/>
                </a:lnTo>
                <a:lnTo>
                  <a:pt x="8683498" y="0"/>
                </a:lnTo>
                <a:cubicBezTo>
                  <a:pt x="8865615" y="0"/>
                  <a:pt x="9013317" y="147701"/>
                  <a:pt x="9013317" y="329945"/>
                </a:cubicBezTo>
                <a:cubicBezTo>
                  <a:pt x="9013317" y="329945"/>
                  <a:pt x="9013317" y="329945"/>
                  <a:pt x="9013317" y="329945"/>
                </a:cubicBezTo>
                <a:lnTo>
                  <a:pt x="9013317" y="329945"/>
                </a:lnTo>
                <a:lnTo>
                  <a:pt x="9013317" y="6363525"/>
                </a:lnTo>
                <a:lnTo>
                  <a:pt x="9013317" y="6363525"/>
                </a:lnTo>
                <a:cubicBezTo>
                  <a:pt x="9013317" y="6545732"/>
                  <a:pt x="8865615" y="6693438"/>
                  <a:pt x="8683498" y="6693438"/>
                </a:cubicBezTo>
                <a:cubicBezTo>
                  <a:pt x="8683498" y="6693438"/>
                  <a:pt x="8683498" y="6693438"/>
                  <a:pt x="8683498" y="6693438"/>
                </a:cubicBezTo>
                <a:lnTo>
                  <a:pt x="8683498" y="6693439"/>
                </a:lnTo>
                <a:lnTo>
                  <a:pt x="329920" y="6693439"/>
                </a:lnTo>
                <a:lnTo>
                  <a:pt x="329920" y="6693438"/>
                </a:lnTo>
                <a:cubicBezTo>
                  <a:pt x="147713" y="6693438"/>
                  <a:pt x="0" y="6545732"/>
                  <a:pt x="0" y="6363525"/>
                </a:cubicBezTo>
                <a:cubicBezTo>
                  <a:pt x="0" y="6363525"/>
                  <a:pt x="0" y="6363525"/>
                  <a:pt x="0" y="6363525"/>
                </a:cubicBezTo>
                <a:lnTo>
                  <a:pt x="0" y="329945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Freeform 3"/>
          <p:cNvSpPr/>
          <p:nvPr/>
        </p:nvSpPr>
        <p:spPr>
          <a:xfrm>
            <a:off x="57657" y="63372"/>
            <a:ext cx="9026017" cy="6706140"/>
          </a:xfrm>
          <a:custGeom>
            <a:avLst/>
            <a:gdLst>
              <a:gd name="connsiteX0" fmla="*/ 6350 w 9026017"/>
              <a:gd name="connsiteY0" fmla="*/ 336295 h 6706140"/>
              <a:gd name="connsiteX1" fmla="*/ 336270 w 9026017"/>
              <a:gd name="connsiteY1" fmla="*/ 6350 h 6706140"/>
              <a:gd name="connsiteX2" fmla="*/ 336270 w 9026017"/>
              <a:gd name="connsiteY2" fmla="*/ 6350 h 6706140"/>
              <a:gd name="connsiteX3" fmla="*/ 336270 w 9026017"/>
              <a:gd name="connsiteY3" fmla="*/ 6350 h 6706140"/>
              <a:gd name="connsiteX4" fmla="*/ 8689848 w 9026017"/>
              <a:gd name="connsiteY4" fmla="*/ 6350 h 6706140"/>
              <a:gd name="connsiteX5" fmla="*/ 8689848 w 9026017"/>
              <a:gd name="connsiteY5" fmla="*/ 6350 h 6706140"/>
              <a:gd name="connsiteX6" fmla="*/ 9019667 w 9026017"/>
              <a:gd name="connsiteY6" fmla="*/ 336295 h 6706140"/>
              <a:gd name="connsiteX7" fmla="*/ 9019667 w 9026017"/>
              <a:gd name="connsiteY7" fmla="*/ 336295 h 6706140"/>
              <a:gd name="connsiteX8" fmla="*/ 9019667 w 9026017"/>
              <a:gd name="connsiteY8" fmla="*/ 336295 h 6706140"/>
              <a:gd name="connsiteX9" fmla="*/ 9019667 w 9026017"/>
              <a:gd name="connsiteY9" fmla="*/ 6369875 h 6706140"/>
              <a:gd name="connsiteX10" fmla="*/ 9019667 w 9026017"/>
              <a:gd name="connsiteY10" fmla="*/ 6369875 h 6706140"/>
              <a:gd name="connsiteX11" fmla="*/ 8689848 w 9026017"/>
              <a:gd name="connsiteY11" fmla="*/ 6699788 h 6706140"/>
              <a:gd name="connsiteX12" fmla="*/ 8689848 w 9026017"/>
              <a:gd name="connsiteY12" fmla="*/ 6699788 h 6706140"/>
              <a:gd name="connsiteX13" fmla="*/ 8689848 w 9026017"/>
              <a:gd name="connsiteY13" fmla="*/ 6699789 h 6706140"/>
              <a:gd name="connsiteX14" fmla="*/ 336270 w 9026017"/>
              <a:gd name="connsiteY14" fmla="*/ 6699789 h 6706140"/>
              <a:gd name="connsiteX15" fmla="*/ 336270 w 9026017"/>
              <a:gd name="connsiteY15" fmla="*/ 6699788 h 6706140"/>
              <a:gd name="connsiteX16" fmla="*/ 6350 w 9026017"/>
              <a:gd name="connsiteY16" fmla="*/ 6369875 h 6706140"/>
              <a:gd name="connsiteX17" fmla="*/ 6350 w 9026017"/>
              <a:gd name="connsiteY17" fmla="*/ 6369875 h 6706140"/>
              <a:gd name="connsiteX18" fmla="*/ 6350 w 9026017"/>
              <a:gd name="connsiteY18" fmla="*/ 336295 h 670614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</a:cxnLst>
            <a:rect l="l" t="t" r="r" b="b"/>
            <a:pathLst>
              <a:path w="9026017" h="6706140">
                <a:moveTo>
                  <a:pt x="6350" y="336295"/>
                </a:moveTo>
                <a:cubicBezTo>
                  <a:pt x="6350" y="154051"/>
                  <a:pt x="154063" y="6350"/>
                  <a:pt x="336270" y="6350"/>
                </a:cubicBezTo>
                <a:cubicBezTo>
                  <a:pt x="336270" y="6350"/>
                  <a:pt x="336270" y="6350"/>
                  <a:pt x="336270" y="6350"/>
                </a:cubicBezTo>
                <a:lnTo>
                  <a:pt x="336270" y="6350"/>
                </a:lnTo>
                <a:lnTo>
                  <a:pt x="8689848" y="6350"/>
                </a:lnTo>
                <a:lnTo>
                  <a:pt x="8689848" y="6350"/>
                </a:lnTo>
                <a:cubicBezTo>
                  <a:pt x="8871965" y="6350"/>
                  <a:pt x="9019667" y="154051"/>
                  <a:pt x="9019667" y="336295"/>
                </a:cubicBezTo>
                <a:cubicBezTo>
                  <a:pt x="9019667" y="336295"/>
                  <a:pt x="9019667" y="336295"/>
                  <a:pt x="9019667" y="336295"/>
                </a:cubicBezTo>
                <a:lnTo>
                  <a:pt x="9019667" y="336295"/>
                </a:lnTo>
                <a:lnTo>
                  <a:pt x="9019667" y="6369875"/>
                </a:lnTo>
                <a:lnTo>
                  <a:pt x="9019667" y="6369875"/>
                </a:lnTo>
                <a:cubicBezTo>
                  <a:pt x="9019667" y="6552082"/>
                  <a:pt x="8871965" y="6699788"/>
                  <a:pt x="8689848" y="6699788"/>
                </a:cubicBezTo>
                <a:cubicBezTo>
                  <a:pt x="8689848" y="6699788"/>
                  <a:pt x="8689848" y="6699788"/>
                  <a:pt x="8689848" y="6699788"/>
                </a:cubicBezTo>
                <a:lnTo>
                  <a:pt x="8689848" y="6699789"/>
                </a:lnTo>
                <a:lnTo>
                  <a:pt x="336270" y="6699789"/>
                </a:lnTo>
                <a:lnTo>
                  <a:pt x="336270" y="6699788"/>
                </a:lnTo>
                <a:cubicBezTo>
                  <a:pt x="154063" y="6699788"/>
                  <a:pt x="6350" y="6552082"/>
                  <a:pt x="6350" y="6369875"/>
                </a:cubicBezTo>
                <a:cubicBezTo>
                  <a:pt x="6350" y="6369875"/>
                  <a:pt x="6350" y="6369875"/>
                  <a:pt x="6350" y="6369875"/>
                </a:cubicBezTo>
                <a:lnTo>
                  <a:pt x="6350" y="336295"/>
                </a:ln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TextBox 1"/>
          <p:cNvSpPr txBox="1"/>
          <p:nvPr/>
        </p:nvSpPr>
        <p:spPr>
          <a:xfrm>
            <a:off x="1003300" y="762000"/>
            <a:ext cx="7023100" cy="558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4400"/>
              </a:lnSpc>
              <a:tabLst/>
            </a:pPr>
            <a:r>
              <a:rPr lang="en-US" altLang="zh-CN" sz="4010" dirty="0" smtClean="0">
                <a:solidFill>
                  <a:srgbClr val="696464"/>
                </a:solidFill>
                <a:latin typeface="Franklin Gothic Book" pitchFamily="18" charset="0"/>
                <a:cs typeface="Franklin Gothic Book" pitchFamily="18" charset="0"/>
              </a:rPr>
              <a:t>Asking</a:t>
            </a:r>
            <a:r>
              <a:rPr lang="en-US" altLang="zh-CN" sz="401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4010" dirty="0" smtClean="0">
                <a:solidFill>
                  <a:srgbClr val="696464"/>
                </a:solidFill>
                <a:latin typeface="Franklin Gothic Book" pitchFamily="18" charset="0"/>
                <a:cs typeface="Franklin Gothic Book" pitchFamily="18" charset="0"/>
              </a:rPr>
              <a:t>someone</a:t>
            </a:r>
            <a:r>
              <a:rPr lang="en-US" altLang="zh-CN" sz="401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4010" dirty="0" smtClean="0">
                <a:solidFill>
                  <a:srgbClr val="696464"/>
                </a:solidFill>
                <a:latin typeface="Franklin Gothic Book" pitchFamily="18" charset="0"/>
                <a:cs typeface="Franklin Gothic Book" pitchFamily="18" charset="0"/>
              </a:rPr>
              <a:t>for</a:t>
            </a:r>
            <a:r>
              <a:rPr lang="en-US" altLang="zh-CN" sz="401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4010" dirty="0" smtClean="0">
                <a:solidFill>
                  <a:srgbClr val="696464"/>
                </a:solidFill>
                <a:latin typeface="Franklin Gothic Book" pitchFamily="18" charset="0"/>
                <a:cs typeface="Franklin Gothic Book" pitchFamily="18" charset="0"/>
              </a:rPr>
              <a:t>their</a:t>
            </a:r>
            <a:r>
              <a:rPr lang="en-US" altLang="zh-CN" sz="401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4010" dirty="0" smtClean="0">
                <a:solidFill>
                  <a:srgbClr val="696464"/>
                </a:solidFill>
                <a:latin typeface="Franklin Gothic Book" pitchFamily="18" charset="0"/>
                <a:cs typeface="Franklin Gothic Book" pitchFamily="18" charset="0"/>
              </a:rPr>
              <a:t>opinion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1003300" y="1511300"/>
            <a:ext cx="3213100" cy="368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900"/>
              </a:lnSpc>
              <a:tabLst/>
            </a:pPr>
            <a:r>
              <a:rPr lang="en-US" altLang="zh-CN" sz="2210" dirty="0" smtClean="0">
                <a:solidFill>
                  <a:srgbClr val="D34817"/>
                </a:solidFill>
                <a:latin typeface="Wingdings 2" pitchFamily="18" charset="0"/>
                <a:cs typeface="Wingdings 2" pitchFamily="18" charset="0"/>
              </a:rPr>
              <a:t>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What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do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you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think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of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…..?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1003300" y="2463800"/>
            <a:ext cx="3441700" cy="368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900"/>
              </a:lnSpc>
              <a:tabLst/>
            </a:pPr>
            <a:r>
              <a:rPr lang="en-US" altLang="zh-CN" sz="2210" dirty="0" smtClean="0">
                <a:solidFill>
                  <a:srgbClr val="D34817"/>
                </a:solidFill>
                <a:latin typeface="Wingdings 2" pitchFamily="18" charset="0"/>
                <a:cs typeface="Wingdings 2" pitchFamily="18" charset="0"/>
              </a:rPr>
              <a:t>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What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do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you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think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about….?</a:t>
            </a:r>
          </a:p>
        </p:txBody>
      </p:sp>
      <p:sp>
        <p:nvSpPr>
          <p:cNvPr id="9" name="TextBox 1"/>
          <p:cNvSpPr txBox="1"/>
          <p:nvPr/>
        </p:nvSpPr>
        <p:spPr>
          <a:xfrm>
            <a:off x="1003300" y="3403600"/>
            <a:ext cx="3149600" cy="368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900"/>
              </a:lnSpc>
              <a:tabLst/>
            </a:pPr>
            <a:r>
              <a:rPr lang="en-US" altLang="zh-CN" sz="2207" dirty="0" smtClean="0">
                <a:solidFill>
                  <a:srgbClr val="D34817"/>
                </a:solidFill>
                <a:latin typeface="Wingdings 2" pitchFamily="18" charset="0"/>
                <a:cs typeface="Wingdings 2" pitchFamily="18" charset="0"/>
              </a:rPr>
              <a:t></a:t>
            </a:r>
            <a:r>
              <a:rPr lang="en-US" altLang="zh-CN" sz="25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2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How</a:t>
            </a:r>
            <a:r>
              <a:rPr lang="en-US" altLang="zh-CN" sz="25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2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do</a:t>
            </a:r>
            <a:r>
              <a:rPr lang="en-US" altLang="zh-CN" sz="25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2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you</a:t>
            </a:r>
            <a:r>
              <a:rPr lang="en-US" altLang="zh-CN" sz="25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2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feel</a:t>
            </a:r>
            <a:r>
              <a:rPr lang="en-US" altLang="zh-CN" sz="25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2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about….?</a:t>
            </a:r>
          </a:p>
        </p:txBody>
      </p:sp>
      <p:sp>
        <p:nvSpPr>
          <p:cNvPr id="10" name="TextBox 1"/>
          <p:cNvSpPr txBox="1"/>
          <p:nvPr/>
        </p:nvSpPr>
        <p:spPr>
          <a:xfrm>
            <a:off x="1003300" y="3873500"/>
            <a:ext cx="3619500" cy="368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900"/>
              </a:lnSpc>
              <a:tabLst/>
            </a:pPr>
            <a:r>
              <a:rPr lang="en-US" altLang="zh-CN" sz="2594" b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Grammar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:-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ing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form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follows</a:t>
            </a:r>
          </a:p>
        </p:txBody>
      </p:sp>
      <p:sp>
        <p:nvSpPr>
          <p:cNvPr id="11" name="TextBox 1"/>
          <p:cNvSpPr txBox="1"/>
          <p:nvPr/>
        </p:nvSpPr>
        <p:spPr>
          <a:xfrm>
            <a:off x="1003300" y="4356100"/>
            <a:ext cx="4927600" cy="3683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900"/>
              </a:lnSpc>
              <a:tabLst/>
            </a:pP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What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do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you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think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about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FF0000"/>
                </a:solidFill>
                <a:latin typeface="Perpetua" pitchFamily="18" charset="0"/>
                <a:cs typeface="Perpetua" pitchFamily="18" charset="0"/>
              </a:rPr>
              <a:t>going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to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the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i="1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cinema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Freeform 3"/>
          <p:cNvSpPr/>
          <p:nvPr/>
        </p:nvSpPr>
        <p:spPr>
          <a:xfrm>
            <a:off x="0" y="0"/>
            <a:ext cx="9144000" cy="6858000"/>
          </a:xfrm>
          <a:custGeom>
            <a:avLst/>
            <a:gdLst>
              <a:gd name="connsiteX0" fmla="*/ 0 w 9144000"/>
              <a:gd name="connsiteY0" fmla="*/ 6858000 h 6858000"/>
              <a:gd name="connsiteX1" fmla="*/ 9144000 w 9144000"/>
              <a:gd name="connsiteY1" fmla="*/ 6858000 h 6858000"/>
              <a:gd name="connsiteX2" fmla="*/ 9144000 w 9144000"/>
              <a:gd name="connsiteY2" fmla="*/ 0 h 6858000"/>
              <a:gd name="connsiteX3" fmla="*/ 0 w 9144000"/>
              <a:gd name="connsiteY3" fmla="*/ 0 h 6858000"/>
              <a:gd name="connsiteX4" fmla="*/ 0 w 9144000"/>
              <a:gd name="connsiteY4" fmla="*/ 6858000 h 685800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</a:cxnLst>
            <a:rect l="l" t="t" r="r" b="b"/>
            <a:pathLst>
              <a:path w="9144000" h="6858000">
                <a:moveTo>
                  <a:pt x="0" y="6858000"/>
                </a:moveTo>
                <a:lnTo>
                  <a:pt x="9144000" y="6858000"/>
                </a:lnTo>
                <a:lnTo>
                  <a:pt x="9144000" y="0"/>
                </a:lnTo>
                <a:lnTo>
                  <a:pt x="0" y="0"/>
                </a:lnTo>
                <a:lnTo>
                  <a:pt x="0" y="6858000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Freeform 3"/>
          <p:cNvSpPr/>
          <p:nvPr/>
        </p:nvSpPr>
        <p:spPr>
          <a:xfrm>
            <a:off x="64007" y="69722"/>
            <a:ext cx="9013317" cy="6693440"/>
          </a:xfrm>
          <a:custGeom>
            <a:avLst/>
            <a:gdLst>
              <a:gd name="connsiteX0" fmla="*/ 0 w 9013317"/>
              <a:gd name="connsiteY0" fmla="*/ 329945 h 6693440"/>
              <a:gd name="connsiteX1" fmla="*/ 329920 w 9013317"/>
              <a:gd name="connsiteY1" fmla="*/ 0 h 6693440"/>
              <a:gd name="connsiteX2" fmla="*/ 329920 w 9013317"/>
              <a:gd name="connsiteY2" fmla="*/ 0 h 6693440"/>
              <a:gd name="connsiteX3" fmla="*/ 329920 w 9013317"/>
              <a:gd name="connsiteY3" fmla="*/ 0 h 6693440"/>
              <a:gd name="connsiteX4" fmla="*/ 8683498 w 9013317"/>
              <a:gd name="connsiteY4" fmla="*/ 0 h 6693440"/>
              <a:gd name="connsiteX5" fmla="*/ 8683498 w 9013317"/>
              <a:gd name="connsiteY5" fmla="*/ 0 h 6693440"/>
              <a:gd name="connsiteX6" fmla="*/ 9013317 w 9013317"/>
              <a:gd name="connsiteY6" fmla="*/ 329945 h 6693440"/>
              <a:gd name="connsiteX7" fmla="*/ 9013317 w 9013317"/>
              <a:gd name="connsiteY7" fmla="*/ 329945 h 6693440"/>
              <a:gd name="connsiteX8" fmla="*/ 9013317 w 9013317"/>
              <a:gd name="connsiteY8" fmla="*/ 329945 h 6693440"/>
              <a:gd name="connsiteX9" fmla="*/ 9013317 w 9013317"/>
              <a:gd name="connsiteY9" fmla="*/ 6363525 h 6693440"/>
              <a:gd name="connsiteX10" fmla="*/ 9013317 w 9013317"/>
              <a:gd name="connsiteY10" fmla="*/ 6363525 h 6693440"/>
              <a:gd name="connsiteX11" fmla="*/ 8683498 w 9013317"/>
              <a:gd name="connsiteY11" fmla="*/ 6693438 h 6693440"/>
              <a:gd name="connsiteX12" fmla="*/ 8683498 w 9013317"/>
              <a:gd name="connsiteY12" fmla="*/ 6693438 h 6693440"/>
              <a:gd name="connsiteX13" fmla="*/ 8683498 w 9013317"/>
              <a:gd name="connsiteY13" fmla="*/ 6693439 h 6693440"/>
              <a:gd name="connsiteX14" fmla="*/ 329920 w 9013317"/>
              <a:gd name="connsiteY14" fmla="*/ 6693439 h 6693440"/>
              <a:gd name="connsiteX15" fmla="*/ 329920 w 9013317"/>
              <a:gd name="connsiteY15" fmla="*/ 6693438 h 6693440"/>
              <a:gd name="connsiteX16" fmla="*/ 0 w 9013317"/>
              <a:gd name="connsiteY16" fmla="*/ 6363525 h 6693440"/>
              <a:gd name="connsiteX17" fmla="*/ 0 w 9013317"/>
              <a:gd name="connsiteY17" fmla="*/ 6363525 h 6693440"/>
              <a:gd name="connsiteX18" fmla="*/ 0 w 9013317"/>
              <a:gd name="connsiteY18" fmla="*/ 329945 h 669344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</a:cxnLst>
            <a:rect l="l" t="t" r="r" b="b"/>
            <a:pathLst>
              <a:path w="9013317" h="6693440">
                <a:moveTo>
                  <a:pt x="0" y="329945"/>
                </a:moveTo>
                <a:cubicBezTo>
                  <a:pt x="0" y="147701"/>
                  <a:pt x="147713" y="0"/>
                  <a:pt x="329920" y="0"/>
                </a:cubicBezTo>
                <a:cubicBezTo>
                  <a:pt x="329920" y="0"/>
                  <a:pt x="329920" y="0"/>
                  <a:pt x="329920" y="0"/>
                </a:cubicBezTo>
                <a:lnTo>
                  <a:pt x="329920" y="0"/>
                </a:lnTo>
                <a:lnTo>
                  <a:pt x="8683498" y="0"/>
                </a:lnTo>
                <a:lnTo>
                  <a:pt x="8683498" y="0"/>
                </a:lnTo>
                <a:cubicBezTo>
                  <a:pt x="8865615" y="0"/>
                  <a:pt x="9013317" y="147701"/>
                  <a:pt x="9013317" y="329945"/>
                </a:cubicBezTo>
                <a:cubicBezTo>
                  <a:pt x="9013317" y="329945"/>
                  <a:pt x="9013317" y="329945"/>
                  <a:pt x="9013317" y="329945"/>
                </a:cubicBezTo>
                <a:lnTo>
                  <a:pt x="9013317" y="329945"/>
                </a:lnTo>
                <a:lnTo>
                  <a:pt x="9013317" y="6363525"/>
                </a:lnTo>
                <a:lnTo>
                  <a:pt x="9013317" y="6363525"/>
                </a:lnTo>
                <a:cubicBezTo>
                  <a:pt x="9013317" y="6545732"/>
                  <a:pt x="8865615" y="6693438"/>
                  <a:pt x="8683498" y="6693438"/>
                </a:cubicBezTo>
                <a:cubicBezTo>
                  <a:pt x="8683498" y="6693438"/>
                  <a:pt x="8683498" y="6693438"/>
                  <a:pt x="8683498" y="6693438"/>
                </a:cubicBezTo>
                <a:lnTo>
                  <a:pt x="8683498" y="6693439"/>
                </a:lnTo>
                <a:lnTo>
                  <a:pt x="329920" y="6693439"/>
                </a:lnTo>
                <a:lnTo>
                  <a:pt x="329920" y="6693438"/>
                </a:lnTo>
                <a:cubicBezTo>
                  <a:pt x="147713" y="6693438"/>
                  <a:pt x="0" y="6545732"/>
                  <a:pt x="0" y="6363525"/>
                </a:cubicBezTo>
                <a:cubicBezTo>
                  <a:pt x="0" y="6363525"/>
                  <a:pt x="0" y="6363525"/>
                  <a:pt x="0" y="6363525"/>
                </a:cubicBezTo>
                <a:lnTo>
                  <a:pt x="0" y="329945"/>
                </a:lnTo>
              </a:path>
            </a:pathLst>
          </a:custGeom>
          <a:solidFill>
            <a:srgbClr val="FFFFFF">
              <a:alpha val="100000"/>
            </a:srgbClr>
          </a:solidFill>
          <a:ln w="12700">
            <a:solidFill>
              <a:srgbClr val="000000">
                <a:alpha val="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" name="Freeform 3"/>
          <p:cNvSpPr/>
          <p:nvPr/>
        </p:nvSpPr>
        <p:spPr>
          <a:xfrm>
            <a:off x="57657" y="63372"/>
            <a:ext cx="9026017" cy="6706140"/>
          </a:xfrm>
          <a:custGeom>
            <a:avLst/>
            <a:gdLst>
              <a:gd name="connsiteX0" fmla="*/ 6350 w 9026017"/>
              <a:gd name="connsiteY0" fmla="*/ 336295 h 6706140"/>
              <a:gd name="connsiteX1" fmla="*/ 336270 w 9026017"/>
              <a:gd name="connsiteY1" fmla="*/ 6350 h 6706140"/>
              <a:gd name="connsiteX2" fmla="*/ 336270 w 9026017"/>
              <a:gd name="connsiteY2" fmla="*/ 6350 h 6706140"/>
              <a:gd name="connsiteX3" fmla="*/ 336270 w 9026017"/>
              <a:gd name="connsiteY3" fmla="*/ 6350 h 6706140"/>
              <a:gd name="connsiteX4" fmla="*/ 8689848 w 9026017"/>
              <a:gd name="connsiteY4" fmla="*/ 6350 h 6706140"/>
              <a:gd name="connsiteX5" fmla="*/ 8689848 w 9026017"/>
              <a:gd name="connsiteY5" fmla="*/ 6350 h 6706140"/>
              <a:gd name="connsiteX6" fmla="*/ 9019667 w 9026017"/>
              <a:gd name="connsiteY6" fmla="*/ 336295 h 6706140"/>
              <a:gd name="connsiteX7" fmla="*/ 9019667 w 9026017"/>
              <a:gd name="connsiteY7" fmla="*/ 336295 h 6706140"/>
              <a:gd name="connsiteX8" fmla="*/ 9019667 w 9026017"/>
              <a:gd name="connsiteY8" fmla="*/ 336295 h 6706140"/>
              <a:gd name="connsiteX9" fmla="*/ 9019667 w 9026017"/>
              <a:gd name="connsiteY9" fmla="*/ 6369875 h 6706140"/>
              <a:gd name="connsiteX10" fmla="*/ 9019667 w 9026017"/>
              <a:gd name="connsiteY10" fmla="*/ 6369875 h 6706140"/>
              <a:gd name="connsiteX11" fmla="*/ 8689848 w 9026017"/>
              <a:gd name="connsiteY11" fmla="*/ 6699788 h 6706140"/>
              <a:gd name="connsiteX12" fmla="*/ 8689848 w 9026017"/>
              <a:gd name="connsiteY12" fmla="*/ 6699788 h 6706140"/>
              <a:gd name="connsiteX13" fmla="*/ 8689848 w 9026017"/>
              <a:gd name="connsiteY13" fmla="*/ 6699789 h 6706140"/>
              <a:gd name="connsiteX14" fmla="*/ 336270 w 9026017"/>
              <a:gd name="connsiteY14" fmla="*/ 6699789 h 6706140"/>
              <a:gd name="connsiteX15" fmla="*/ 336270 w 9026017"/>
              <a:gd name="connsiteY15" fmla="*/ 6699788 h 6706140"/>
              <a:gd name="connsiteX16" fmla="*/ 6350 w 9026017"/>
              <a:gd name="connsiteY16" fmla="*/ 6369875 h 6706140"/>
              <a:gd name="connsiteX17" fmla="*/ 6350 w 9026017"/>
              <a:gd name="connsiteY17" fmla="*/ 6369875 h 6706140"/>
              <a:gd name="connsiteX18" fmla="*/ 6350 w 9026017"/>
              <a:gd name="connsiteY18" fmla="*/ 336295 h 6706140"/>
            </a:gdLst>
            <a:ahLst/>
            <a:cxnLst>
              <a:cxn ang="0">
                <a:pos x="connsiteX0" y="connsiteY0"/>
              </a:cxn>
              <a:cxn ang="1">
                <a:pos x="connsiteX1" y="connsiteY1"/>
              </a:cxn>
              <a:cxn ang="2">
                <a:pos x="connsiteX2" y="connsiteY2"/>
              </a:cxn>
              <a:cxn ang="3">
                <a:pos x="connsiteX3" y="connsiteY3"/>
              </a:cxn>
              <a:cxn ang="4">
                <a:pos x="connsiteX4" y="connsiteY4"/>
              </a:cxn>
              <a:cxn ang="5">
                <a:pos x="connsiteX5" y="connsiteY5"/>
              </a:cxn>
              <a:cxn ang="6">
                <a:pos x="connsiteX6" y="connsiteY6"/>
              </a:cxn>
              <a:cxn ang="7">
                <a:pos x="connsiteX7" y="connsiteY7"/>
              </a:cxn>
              <a:cxn ang="8">
                <a:pos x="connsiteX8" y="connsiteY8"/>
              </a:cxn>
              <a:cxn ang="9">
                <a:pos x="connsiteX9" y="connsiteY9"/>
              </a:cxn>
              <a:cxn ang="10">
                <a:pos x="connsiteX10" y="connsiteY10"/>
              </a:cxn>
              <a:cxn ang="11">
                <a:pos x="connsiteX11" y="connsiteY11"/>
              </a:cxn>
              <a:cxn ang="12">
                <a:pos x="connsiteX12" y="connsiteY12"/>
              </a:cxn>
              <a:cxn ang="13">
                <a:pos x="connsiteX13" y="connsiteY13"/>
              </a:cxn>
              <a:cxn ang="14">
                <a:pos x="connsiteX14" y="connsiteY14"/>
              </a:cxn>
              <a:cxn ang="15">
                <a:pos x="connsiteX15" y="connsiteY15"/>
              </a:cxn>
              <a:cxn ang="16">
                <a:pos x="connsiteX16" y="connsiteY16"/>
              </a:cxn>
              <a:cxn ang="17">
                <a:pos x="connsiteX17" y="connsiteY17"/>
              </a:cxn>
              <a:cxn ang="18">
                <a:pos x="connsiteX18" y="connsiteY18"/>
              </a:cxn>
            </a:cxnLst>
            <a:rect l="l" t="t" r="r" b="b"/>
            <a:pathLst>
              <a:path w="9026017" h="6706140">
                <a:moveTo>
                  <a:pt x="6350" y="336295"/>
                </a:moveTo>
                <a:cubicBezTo>
                  <a:pt x="6350" y="154051"/>
                  <a:pt x="154063" y="6350"/>
                  <a:pt x="336270" y="6350"/>
                </a:cubicBezTo>
                <a:cubicBezTo>
                  <a:pt x="336270" y="6350"/>
                  <a:pt x="336270" y="6350"/>
                  <a:pt x="336270" y="6350"/>
                </a:cubicBezTo>
                <a:lnTo>
                  <a:pt x="336270" y="6350"/>
                </a:lnTo>
                <a:lnTo>
                  <a:pt x="8689848" y="6350"/>
                </a:lnTo>
                <a:lnTo>
                  <a:pt x="8689848" y="6350"/>
                </a:lnTo>
                <a:cubicBezTo>
                  <a:pt x="8871965" y="6350"/>
                  <a:pt x="9019667" y="154051"/>
                  <a:pt x="9019667" y="336295"/>
                </a:cubicBezTo>
                <a:cubicBezTo>
                  <a:pt x="9019667" y="336295"/>
                  <a:pt x="9019667" y="336295"/>
                  <a:pt x="9019667" y="336295"/>
                </a:cubicBezTo>
                <a:lnTo>
                  <a:pt x="9019667" y="336295"/>
                </a:lnTo>
                <a:lnTo>
                  <a:pt x="9019667" y="6369875"/>
                </a:lnTo>
                <a:lnTo>
                  <a:pt x="9019667" y="6369875"/>
                </a:lnTo>
                <a:cubicBezTo>
                  <a:pt x="9019667" y="6552082"/>
                  <a:pt x="8871965" y="6699788"/>
                  <a:pt x="8689848" y="6699788"/>
                </a:cubicBezTo>
                <a:cubicBezTo>
                  <a:pt x="8689848" y="6699788"/>
                  <a:pt x="8689848" y="6699788"/>
                  <a:pt x="8689848" y="6699788"/>
                </a:cubicBezTo>
                <a:lnTo>
                  <a:pt x="8689848" y="6699789"/>
                </a:lnTo>
                <a:lnTo>
                  <a:pt x="336270" y="6699789"/>
                </a:lnTo>
                <a:lnTo>
                  <a:pt x="336270" y="6699788"/>
                </a:lnTo>
                <a:cubicBezTo>
                  <a:pt x="154063" y="6699788"/>
                  <a:pt x="6350" y="6552082"/>
                  <a:pt x="6350" y="6369875"/>
                </a:cubicBezTo>
                <a:cubicBezTo>
                  <a:pt x="6350" y="6369875"/>
                  <a:pt x="6350" y="6369875"/>
                  <a:pt x="6350" y="6369875"/>
                </a:cubicBezTo>
                <a:lnTo>
                  <a:pt x="6350" y="336295"/>
                </a:lnTo>
              </a:path>
            </a:pathLst>
          </a:custGeom>
          <a:solidFill>
            <a:srgbClr val="000000">
              <a:alpha val="0"/>
            </a:srgbClr>
          </a:solidFill>
          <a:ln w="127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TextBox 1"/>
          <p:cNvSpPr txBox="1"/>
          <p:nvPr/>
        </p:nvSpPr>
        <p:spPr>
          <a:xfrm>
            <a:off x="1003300" y="762000"/>
            <a:ext cx="4749800" cy="5588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4400"/>
              </a:lnSpc>
              <a:tabLst/>
            </a:pPr>
            <a:r>
              <a:rPr lang="en-US" altLang="zh-CN" sz="4010" dirty="0" smtClean="0">
                <a:solidFill>
                  <a:srgbClr val="696464"/>
                </a:solidFill>
                <a:latin typeface="Franklin Gothic Book" pitchFamily="18" charset="0"/>
                <a:cs typeface="Franklin Gothic Book" pitchFamily="18" charset="0"/>
              </a:rPr>
              <a:t>Expressing</a:t>
            </a:r>
            <a:r>
              <a:rPr lang="en-US" altLang="zh-CN" sz="401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4010" dirty="0" smtClean="0">
                <a:solidFill>
                  <a:srgbClr val="696464"/>
                </a:solidFill>
                <a:latin typeface="Franklin Gothic Book" pitchFamily="18" charset="0"/>
                <a:cs typeface="Franklin Gothic Book" pitchFamily="18" charset="0"/>
              </a:rPr>
              <a:t>my</a:t>
            </a:r>
            <a:r>
              <a:rPr lang="en-US" altLang="zh-CN" sz="401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4010" dirty="0" smtClean="0">
                <a:solidFill>
                  <a:srgbClr val="696464"/>
                </a:solidFill>
                <a:latin typeface="Franklin Gothic Book" pitchFamily="18" charset="0"/>
                <a:cs typeface="Franklin Gothic Book" pitchFamily="18" charset="0"/>
              </a:rPr>
              <a:t>opinion</a:t>
            </a:r>
          </a:p>
        </p:txBody>
      </p:sp>
      <p:sp>
        <p:nvSpPr>
          <p:cNvPr id="7" name="TextBox 1"/>
          <p:cNvSpPr txBox="1"/>
          <p:nvPr/>
        </p:nvSpPr>
        <p:spPr>
          <a:xfrm>
            <a:off x="1003300" y="1536700"/>
            <a:ext cx="2565400" cy="8382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900"/>
              </a:lnSpc>
              <a:tabLst/>
            </a:pP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I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think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x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I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don´t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think</a:t>
            </a:r>
          </a:p>
          <a:p>
            <a:pPr>
              <a:lnSpc>
                <a:spcPts val="3700"/>
              </a:lnSpc>
              <a:tabLst/>
            </a:pPr>
            <a:r>
              <a:rPr lang="en-US" altLang="zh-CN" sz="2592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In</a:t>
            </a:r>
            <a:r>
              <a:rPr lang="en-US" altLang="zh-CN" sz="25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2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my</a:t>
            </a:r>
            <a:r>
              <a:rPr lang="en-US" altLang="zh-CN" sz="25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2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opinion</a:t>
            </a:r>
          </a:p>
        </p:txBody>
      </p:sp>
      <p:sp>
        <p:nvSpPr>
          <p:cNvPr id="8" name="TextBox 1"/>
          <p:cNvSpPr txBox="1"/>
          <p:nvPr/>
        </p:nvSpPr>
        <p:spPr>
          <a:xfrm>
            <a:off x="1003300" y="2514600"/>
            <a:ext cx="5486400" cy="1778000"/>
          </a:xfrm>
          <a:prstGeom prst="rect">
            <a:avLst/>
          </a:prstGeom>
          <a:noFill/>
        </p:spPr>
        <p:txBody>
          <a:bodyPr wrap="none" lIns="0" tIns="0" rIns="0" rtlCol="0">
            <a:spAutoFit/>
          </a:bodyPr>
          <a:lstStyle/>
          <a:p>
            <a:pPr>
              <a:lnSpc>
                <a:spcPts val="2900"/>
              </a:lnSpc>
              <a:tabLst/>
            </a:pP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I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agree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x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I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disagree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(I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strongly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agree/disagree)</a:t>
            </a:r>
          </a:p>
          <a:p>
            <a:pPr>
              <a:lnSpc>
                <a:spcPts val="3700"/>
              </a:lnSpc>
              <a:tabLst/>
            </a:pP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I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see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what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you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mean,but..</a:t>
            </a:r>
          </a:p>
          <a:p>
            <a:pPr>
              <a:lnSpc>
                <a:spcPts val="3700"/>
              </a:lnSpc>
              <a:tabLst/>
            </a:pPr>
            <a:r>
              <a:rPr lang="en-US" altLang="zh-CN" sz="2592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I</a:t>
            </a:r>
            <a:r>
              <a:rPr lang="en-US" altLang="zh-CN" sz="25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2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take</a:t>
            </a:r>
            <a:r>
              <a:rPr lang="en-US" altLang="zh-CN" sz="25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2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your</a:t>
            </a:r>
            <a:r>
              <a:rPr lang="en-US" altLang="zh-CN" sz="25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2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point,</a:t>
            </a:r>
            <a:r>
              <a:rPr lang="en-US" altLang="zh-CN" sz="2592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2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but..</a:t>
            </a:r>
          </a:p>
          <a:p>
            <a:pPr>
              <a:lnSpc>
                <a:spcPts val="3700"/>
              </a:lnSpc>
              <a:tabLst/>
            </a:pP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It´s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a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great</a:t>
            </a:r>
            <a:r>
              <a:rPr lang="en-US" altLang="zh-CN" sz="2594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altLang="zh-CN" sz="2594" dirty="0" smtClean="0">
                <a:solidFill>
                  <a:srgbClr val="000000"/>
                </a:solidFill>
                <a:latin typeface="Perpetua" pitchFamily="18" charset="0"/>
                <a:cs typeface="Perpetua" pitchFamily="18" charset="0"/>
              </a:rPr>
              <a:t>idea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Practise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pPr>
              <a:buNone/>
            </a:pPr>
            <a:r>
              <a:rPr lang="en-US" b="1" dirty="0" smtClean="0"/>
              <a:t>All the phrases describe opinions. Put them into the right column.</a:t>
            </a:r>
            <a:endParaRPr lang="cs-CZ" b="1" dirty="0" smtClean="0"/>
          </a:p>
          <a:p>
            <a:endParaRPr lang="cs-CZ" dirty="0" smtClean="0"/>
          </a:p>
          <a:p>
            <a:r>
              <a:rPr lang="cs-CZ" i="1" dirty="0" smtClean="0"/>
              <a:t>In my </a:t>
            </a:r>
            <a:r>
              <a:rPr lang="cs-CZ" i="1" dirty="0" err="1" smtClean="0"/>
              <a:t>opinion</a:t>
            </a:r>
            <a:r>
              <a:rPr lang="cs-CZ" i="1" dirty="0" smtClean="0"/>
              <a:t> </a:t>
            </a:r>
          </a:p>
          <a:p>
            <a:r>
              <a:rPr lang="cs-CZ" i="1" dirty="0" smtClean="0"/>
              <a:t>I </a:t>
            </a:r>
            <a:r>
              <a:rPr lang="cs-CZ" i="1" dirty="0" err="1" smtClean="0"/>
              <a:t>think</a:t>
            </a:r>
            <a:r>
              <a:rPr lang="cs-CZ" i="1" dirty="0" smtClean="0"/>
              <a:t> </a:t>
            </a:r>
          </a:p>
          <a:p>
            <a:r>
              <a:rPr lang="cs-CZ" i="1" dirty="0" err="1" smtClean="0"/>
              <a:t>Personally</a:t>
            </a:r>
            <a:r>
              <a:rPr lang="cs-CZ" i="1" dirty="0" smtClean="0"/>
              <a:t> </a:t>
            </a:r>
          </a:p>
          <a:p>
            <a:r>
              <a:rPr lang="cs-CZ" i="1" dirty="0" err="1" smtClean="0"/>
              <a:t>According</a:t>
            </a:r>
            <a:r>
              <a:rPr lang="cs-CZ" i="1" dirty="0" smtClean="0"/>
              <a:t> to </a:t>
            </a:r>
          </a:p>
          <a:p>
            <a:r>
              <a:rPr lang="cs-CZ" i="1" dirty="0" err="1" smtClean="0"/>
              <a:t>Maybe</a:t>
            </a:r>
            <a:r>
              <a:rPr lang="cs-CZ" i="1" dirty="0" smtClean="0"/>
              <a:t>, </a:t>
            </a:r>
            <a:r>
              <a:rPr lang="cs-CZ" i="1" dirty="0" err="1" smtClean="0"/>
              <a:t>but</a:t>
            </a:r>
            <a:r>
              <a:rPr lang="cs-CZ" i="1" dirty="0" smtClean="0"/>
              <a:t> don´t </a:t>
            </a:r>
            <a:r>
              <a:rPr lang="cs-CZ" i="1" dirty="0" err="1" smtClean="0"/>
              <a:t>forget</a:t>
            </a:r>
            <a:r>
              <a:rPr lang="cs-CZ" i="1" dirty="0" smtClean="0"/>
              <a:t> </a:t>
            </a:r>
          </a:p>
          <a:p>
            <a:r>
              <a:rPr lang="cs-CZ" i="1" dirty="0" err="1" smtClean="0"/>
              <a:t>That</a:t>
            </a:r>
            <a:r>
              <a:rPr lang="cs-CZ" i="1" dirty="0" smtClean="0"/>
              <a:t>´s </a:t>
            </a:r>
            <a:r>
              <a:rPr lang="cs-CZ" i="1" dirty="0" err="1" smtClean="0"/>
              <a:t>true</a:t>
            </a:r>
            <a:r>
              <a:rPr lang="cs-CZ" i="1" dirty="0" smtClean="0"/>
              <a:t> </a:t>
            </a:r>
          </a:p>
          <a:p>
            <a:r>
              <a:rPr lang="en-US" i="1" dirty="0" smtClean="0"/>
              <a:t>As far as I am concerned </a:t>
            </a:r>
          </a:p>
          <a:p>
            <a:r>
              <a:rPr lang="en-US" i="1" dirty="0" smtClean="0"/>
              <a:t>You could be right, but </a:t>
            </a:r>
            <a:r>
              <a:rPr lang="en-US" b="1" dirty="0" smtClean="0"/>
              <a:t>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895600" y="3200400"/>
          <a:ext cx="60198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6600"/>
                <a:gridCol w="2006600"/>
                <a:gridCol w="2006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agreeing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disagreeing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Giving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opinions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en-US" sz="4000" dirty="0" smtClean="0"/>
              <a:t>In groups, discuss and give your opinion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en-US" dirty="0" smtClean="0"/>
              <a:t>1.We should ban all the cigarette advertisements. </a:t>
            </a:r>
          </a:p>
          <a:p>
            <a:r>
              <a:rPr lang="en-US" dirty="0" smtClean="0"/>
              <a:t>2.Students should sit next to a different person each lesson. </a:t>
            </a:r>
          </a:p>
          <a:p>
            <a:r>
              <a:rPr lang="en-US" dirty="0" smtClean="0"/>
              <a:t>3.Lessons at school should be longer and the breaks shorter.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 smtClean="0"/>
              <a:t>Expressing</a:t>
            </a:r>
            <a:r>
              <a:rPr lang="cs-CZ" dirty="0" smtClean="0"/>
              <a:t> </a:t>
            </a:r>
            <a:r>
              <a:rPr lang="cs-CZ" dirty="0" err="1" smtClean="0"/>
              <a:t>strong</a:t>
            </a:r>
            <a:r>
              <a:rPr lang="cs-CZ" dirty="0" smtClean="0"/>
              <a:t> </a:t>
            </a:r>
            <a:r>
              <a:rPr lang="cs-CZ" dirty="0" err="1" smtClean="0"/>
              <a:t>opinions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en-US" dirty="0" smtClean="0"/>
              <a:t>Usage of the following adjectives </a:t>
            </a:r>
          </a:p>
          <a:p>
            <a:r>
              <a:rPr lang="cs-CZ" sz="2800" i="1" dirty="0" err="1" smtClean="0"/>
              <a:t>brilliant</a:t>
            </a:r>
            <a:r>
              <a:rPr lang="cs-CZ" sz="2800" i="1" dirty="0" smtClean="0"/>
              <a:t>, </a:t>
            </a:r>
            <a:r>
              <a:rPr lang="cs-CZ" sz="2800" i="1" dirty="0" err="1" smtClean="0"/>
              <a:t>disgusting</a:t>
            </a:r>
            <a:r>
              <a:rPr lang="cs-CZ" sz="2800" i="1" dirty="0" smtClean="0"/>
              <a:t>, </a:t>
            </a:r>
            <a:r>
              <a:rPr lang="cs-CZ" sz="2800" i="1" dirty="0" err="1" smtClean="0"/>
              <a:t>ridiculous</a:t>
            </a:r>
            <a:r>
              <a:rPr lang="cs-CZ" sz="2800" i="1" dirty="0" smtClean="0"/>
              <a:t>, </a:t>
            </a:r>
            <a:r>
              <a:rPr lang="cs-CZ" sz="2800" i="1" dirty="0" err="1" smtClean="0"/>
              <a:t>fantastic</a:t>
            </a:r>
            <a:r>
              <a:rPr lang="cs-CZ" sz="2800" i="1" dirty="0" smtClean="0"/>
              <a:t>, </a:t>
            </a:r>
            <a:r>
              <a:rPr lang="cs-CZ" sz="2800" i="1" dirty="0" err="1" smtClean="0"/>
              <a:t>absurd</a:t>
            </a:r>
            <a:r>
              <a:rPr lang="cs-CZ" sz="2800" i="1" dirty="0" smtClean="0"/>
              <a:t>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en-US" sz="2800" dirty="0" smtClean="0"/>
              <a:t>Ex: </a:t>
            </a:r>
            <a:r>
              <a:rPr lang="en-US" sz="2800" i="1" dirty="0" smtClean="0"/>
              <a:t>I think, it´s a brilliant idea! </a:t>
            </a:r>
          </a:p>
          <a:p>
            <a:pPr>
              <a:buNone/>
            </a:pPr>
            <a:r>
              <a:rPr lang="cs-CZ" sz="2800" i="1" dirty="0" smtClean="0"/>
              <a:t>	 </a:t>
            </a:r>
            <a:r>
              <a:rPr lang="en-US" sz="2800" i="1" dirty="0" smtClean="0"/>
              <a:t>The food was just disgusting</a:t>
            </a:r>
            <a:r>
              <a:rPr lang="en-US" i="1" dirty="0" smtClean="0"/>
              <a:t>!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23</TotalTime>
  <Words>426</Words>
  <Application>Microsoft Office PowerPoint</Application>
  <PresentationFormat>Předvádění na obrazovce (4:3)</PresentationFormat>
  <Paragraphs>84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Practise </vt:lpstr>
      <vt:lpstr> In groups, discuss and give your opinion </vt:lpstr>
      <vt:lpstr> Expressing strong opinions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Učitel</dc:creator>
  <cp:lastModifiedBy>Učitel</cp:lastModifiedBy>
  <cp:revision>8</cp:revision>
  <dcterms:created xsi:type="dcterms:W3CDTF">2006-08-16T00:00:00Z</dcterms:created>
  <dcterms:modified xsi:type="dcterms:W3CDTF">2014-02-16T18:32:10Z</dcterms:modified>
</cp:coreProperties>
</file>