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en.wikipedia.org/wiki/Natural_satellite" TargetMode="External"/><Relationship Id="rId4" Type="http://schemas.openxmlformats.org/officeDocument/2006/relationships/hyperlink" Target="http://en.wikipedia.org/wiki/Planetary_system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Freeform 3"/>
          <p:cNvSpPr/>
          <p:nvPr/>
        </p:nvSpPr>
        <p:spPr>
          <a:xfrm>
            <a:off x="1687576" y="4953000"/>
            <a:ext cx="7456423" cy="488188"/>
          </a:xfrm>
          <a:custGeom>
            <a:avLst/>
            <a:gdLst>
              <a:gd name="connsiteX0" fmla="*/ 7456423 w 7456423"/>
              <a:gd name="connsiteY0" fmla="*/ 0 h 488188"/>
              <a:gd name="connsiteX1" fmla="*/ 7456423 w 7456423"/>
              <a:gd name="connsiteY1" fmla="*/ 488188 h 488188"/>
              <a:gd name="connsiteX2" fmla="*/ 0 w 7456423"/>
              <a:gd name="connsiteY2" fmla="*/ 289940 h 488188"/>
              <a:gd name="connsiteX3" fmla="*/ 7456423 w 7456423"/>
              <a:gd name="connsiteY3" fmla="*/ 0 h 488188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</a:cxnLst>
            <a:rect l="l" t="t" r="r" b="b"/>
            <a:pathLst>
              <a:path w="7456423" h="488188">
                <a:moveTo>
                  <a:pt x="7456423" y="0"/>
                </a:moveTo>
                <a:lnTo>
                  <a:pt x="7456423" y="488188"/>
                </a:lnTo>
                <a:lnTo>
                  <a:pt x="0" y="289940"/>
                </a:lnTo>
                <a:lnTo>
                  <a:pt x="7456423" y="0"/>
                </a:lnTo>
              </a:path>
            </a:pathLst>
          </a:custGeom>
          <a:solidFill>
            <a:srgbClr val="D8EAF1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35443" y="5237734"/>
            <a:ext cx="9108557" cy="788670"/>
          </a:xfrm>
          <a:custGeom>
            <a:avLst/>
            <a:gdLst>
              <a:gd name="connsiteX0" fmla="*/ 0 w 9108557"/>
              <a:gd name="connsiteY0" fmla="*/ 0 h 788670"/>
              <a:gd name="connsiteX1" fmla="*/ 9108556 w 9108557"/>
              <a:gd name="connsiteY1" fmla="*/ 0 h 788670"/>
              <a:gd name="connsiteX2" fmla="*/ 9108556 w 9108557"/>
              <a:gd name="connsiteY2" fmla="*/ 788669 h 788670"/>
              <a:gd name="connsiteX3" fmla="*/ 75904 w 9108557"/>
              <a:gd name="connsiteY3" fmla="*/ 0 h 788670"/>
              <a:gd name="connsiteX4" fmla="*/ 0 w 9108557"/>
              <a:gd name="connsiteY4" fmla="*/ 0 h 78867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08557" h="788670">
                <a:moveTo>
                  <a:pt x="0" y="0"/>
                </a:moveTo>
                <a:lnTo>
                  <a:pt x="9108556" y="0"/>
                </a:lnTo>
                <a:lnTo>
                  <a:pt x="9108556" y="788669"/>
                </a:lnTo>
                <a:lnTo>
                  <a:pt x="75904" y="0"/>
                </a:lnTo>
                <a:lnTo>
                  <a:pt x="0" y="0"/>
                </a:lnTo>
              </a:path>
            </a:pathLst>
          </a:custGeom>
          <a:solidFill>
            <a:srgbClr val="000000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6700" y="317500"/>
            <a:ext cx="5765800" cy="825500"/>
          </a:xfrm>
          <a:prstGeom prst="rect">
            <a:avLst/>
          </a:prstGeom>
          <a:noFill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00300" y="1651000"/>
            <a:ext cx="6565900" cy="10033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768600"/>
            <a:ext cx="9144000" cy="408940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5573966"/>
            <a:ext cx="9144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778500"/>
            <a:ext cx="5346700" cy="1079500"/>
          </a:xfrm>
          <a:prstGeom prst="rect">
            <a:avLst/>
          </a:prstGeom>
          <a:noFill/>
        </p:spPr>
      </p:pic>
      <p:graphicFrame>
        <p:nvGraphicFramePr>
          <p:cNvPr id="3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0231041"/>
              </p:ext>
            </p:extLst>
          </p:nvPr>
        </p:nvGraphicFramePr>
        <p:xfrm>
          <a:off x="467537" y="188595"/>
          <a:ext cx="8425002" cy="6780733"/>
        </p:xfrm>
        <a:graphic>
          <a:graphicData uri="http://schemas.openxmlformats.org/drawingml/2006/table">
            <a:tbl>
              <a:tblPr/>
              <a:tblGrid>
                <a:gridCol w="3698824"/>
                <a:gridCol w="4726178"/>
              </a:tblGrid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 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projektu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mpd="sng">
                      <a:solidFill>
                        <a:srgbClr val="000000"/>
                      </a:solidFill>
                      <a:prstDash val="soli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mpd="sng">
                      <a:solidFill>
                        <a:srgbClr val="000000"/>
                      </a:solidFill>
                      <a:prstDash val="soli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CZ.1.07/1.5.00/34.0565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 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mpd="sng">
                      <a:solidFill>
                        <a:srgbClr val="000000"/>
                      </a:solidFill>
                      <a:prstDash val="soli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 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materiálu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VY_32_INOVACE_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135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_PHYSICALWORLD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641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Název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školy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Masarykova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střední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zemědělská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Vyšší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odborná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,Opava,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příspěvková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organizace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Autor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Mgr.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Kateřina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Slaninová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Průřezové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Planeta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země,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příroda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svět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kolem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nás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Tématický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celek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Anglický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jazyk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2482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Ročník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3.-4.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tvorby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28.10.2012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chemeClr val="bg1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103" dirty="0" smtClean="0">
                          <a:solidFill>
                            <a:schemeClr val="bg1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chemeClr val="bg1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dirty="0" smtClean="0">
                          <a:solidFill>
                            <a:schemeClr val="bg1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chemeClr val="bg1"/>
                          </a:solidFill>
                          <a:latin typeface="Calibri" pitchFamily="18" charset="0"/>
                          <a:cs typeface="Calibri" pitchFamily="18" charset="0"/>
                        </a:rPr>
                        <a:t>místo</a:t>
                      </a:r>
                      <a:r>
                        <a:rPr lang="cs-CZ" altLang="zh-CN" sz="1103" dirty="0" smtClean="0">
                          <a:solidFill>
                            <a:schemeClr val="bg1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chemeClr val="bg1"/>
                          </a:solidFill>
                          <a:latin typeface="Calibri" pitchFamily="18" charset="0"/>
                          <a:cs typeface="Calibri" pitchFamily="18" charset="0"/>
                        </a:rPr>
                        <a:t>ověření</a:t>
                      </a:r>
                      <a:endParaRPr lang="zh-CN" altLang="en-US" sz="1103" dirty="0" smtClean="0">
                        <a:solidFill>
                          <a:schemeClr val="bg1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altLang="zh-CN" sz="1103" kern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ea typeface="+mn-ea"/>
                          <a:cs typeface="Calibri" pitchFamily="18" charset="0"/>
                        </a:rPr>
                        <a:t>14. 02. 2013, 4. Ca</a:t>
                      </a:r>
                      <a:endParaRPr kumimoji="0" lang="zh-CN" altLang="en-US" sz="1103" kern="1200" dirty="0">
                        <a:solidFill>
                          <a:srgbClr val="000000"/>
                        </a:solidFill>
                        <a:latin typeface="Calibri" pitchFamily="18" charset="0"/>
                        <a:ea typeface="+mn-ea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Druh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učební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homateriálu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542541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Anotace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uvádí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znaky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planety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Země,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uvádí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novou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zásobu,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týkající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s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planeta,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vesmír,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přírodní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katastrofy,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oceány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apod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prezentaci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uvádí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mnoho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obrazového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materiálu,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který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doprovází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novou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slovní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z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ásobu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lepší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zapamatování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slovíček.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zaměřit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část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která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vyučujícího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právě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důležitá.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Součástí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videa,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první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ukazuje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fotografie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různých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přírodních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katastrof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s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lovní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zásobou.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Druhé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spíše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4.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ročníkům,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komentované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ukazuje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/>
                      </a:r>
                      <a:b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</a:b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10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nejhorších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katastrof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posledních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100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let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9061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Klíčová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Planeta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Země,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vesmír,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přírodní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katastrofy,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sluneční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systém,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physical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World,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space,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solarsystem,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naturaldisasters,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oceans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374914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Metodický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pokyn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Určeno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výkladu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hodiny.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Velmi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dobrá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obrazová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názornost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nové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zásoby.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Zaměření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planetu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Zemi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její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součásti.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Velmi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podrobně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zde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zpracovány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p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řírodní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katastrofy,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doporučujeme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nechat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studenty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nejprve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samotné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definovat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j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ednotlivé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katastrofy,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proč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vznikají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jestli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si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pamatují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poslední.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abší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studenty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připraveno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první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obrázky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různých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katastrof,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v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ideo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jednoduché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podtitulky.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Druhé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určeno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hlavně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maturantům,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s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výborným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komentářem.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Lze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rozkouskovat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pozastavovat,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diskutovat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ž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áky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tom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vidí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96709">
                <a:tc gridSpan="2"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Pokud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není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uvedeno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jinak,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použitý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vlastních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zdrojů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autora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mpd="sng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7" y="0"/>
            <a:ext cx="609600" cy="60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3505200" y="2203704"/>
            <a:ext cx="271271" cy="12191"/>
          </a:xfrm>
          <a:custGeom>
            <a:avLst/>
            <a:gdLst>
              <a:gd name="connsiteX0" fmla="*/ 0 w 271271"/>
              <a:gd name="connsiteY0" fmla="*/ 6095 h 12191"/>
              <a:gd name="connsiteX1" fmla="*/ 271271 w 271271"/>
              <a:gd name="connsiteY1" fmla="*/ 6095 h 12191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271271" h="12191">
                <a:moveTo>
                  <a:pt x="0" y="6095"/>
                </a:moveTo>
                <a:lnTo>
                  <a:pt x="271271" y="6095"/>
                </a:lnTo>
              </a:path>
            </a:pathLst>
          </a:custGeom>
          <a:ln w="0">
            <a:solidFill>
              <a:srgbClr val="FF8119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" y="342900"/>
            <a:ext cx="5181600" cy="876300"/>
          </a:xfrm>
          <a:prstGeom prst="rect">
            <a:avLst/>
          </a:prstGeom>
          <a:noFill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778500"/>
            <a:ext cx="5346700" cy="10795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47700" y="1917700"/>
            <a:ext cx="76073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2712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The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Solar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System</a:t>
            </a:r>
            <a:r>
              <a:rPr lang="en-US" altLang="zh-CN" sz="1800" dirty="0" smtClean="0">
                <a:solidFill>
                  <a:srgbClr val="FF8119"/>
                </a:solidFill>
                <a:latin typeface="Lucida Sans Unicode" pitchFamily="18" charset="0"/>
                <a:cs typeface="Lucida Sans Unicode" pitchFamily="18" charset="0"/>
              </a:rPr>
              <a:t>[a]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consists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of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the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u="sng" dirty="0" smtClean="0">
                <a:solidFill>
                  <a:srgbClr val="FF8119"/>
                </a:solidFill>
                <a:latin typeface="Lucida Sans Unicode" pitchFamily="18" charset="0"/>
                <a:cs typeface="Lucida Sans Unicode" pitchFamily="18" charset="0"/>
              </a:rPr>
              <a:t>Sun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and</a:t>
            </a:r>
            <a:r>
              <a:rPr lang="en-US" altLang="zh-CN" sz="271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2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its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914400" y="2336800"/>
            <a:ext cx="6515100" cy="850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2714" u="sng" dirty="0" smtClean="0">
                <a:solidFill>
                  <a:srgbClr val="FF8119"/>
                </a:solidFill>
                <a:latin typeface="Lucida Sans Unicode" pitchFamily="18" charset="0"/>
                <a:cs typeface="Lucida Sans Unicode" pitchFamily="18" charset="0"/>
                <a:hlinkClick r:id="rId4"/>
              </a:rPr>
              <a:t>planetary system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of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eight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u="sng" dirty="0" smtClean="0">
                <a:solidFill>
                  <a:srgbClr val="FF8119"/>
                </a:solidFill>
                <a:latin typeface="Lucida Sans Unicode" pitchFamily="18" charset="0"/>
                <a:cs typeface="Lucida Sans Unicode" pitchFamily="18" charset="0"/>
              </a:rPr>
              <a:t>planets</a:t>
            </a:r>
            <a:r>
              <a:rPr lang="en-US" altLang="zh-CN" sz="2714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,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their</a:t>
            </a:r>
          </a:p>
          <a:p>
            <a:pPr>
              <a:lnSpc>
                <a:spcPts val="3200"/>
              </a:lnSpc>
              <a:tabLst/>
            </a:pPr>
            <a:r>
              <a:rPr lang="en-US" altLang="zh-CN" sz="2714" u="sng" dirty="0" smtClean="0">
                <a:solidFill>
                  <a:srgbClr val="FF8119"/>
                </a:solidFill>
                <a:latin typeface="Lucida Sans Unicode" pitchFamily="18" charset="0"/>
                <a:cs typeface="Lucida Sans Unicode" pitchFamily="18" charset="0"/>
                <a:hlinkClick r:id="rId5"/>
              </a:rPr>
              <a:t>moons</a:t>
            </a:r>
            <a:r>
              <a:rPr lang="en-US" altLang="zh-CN" sz="2714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,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and</a:t>
            </a:r>
            <a:r>
              <a:rPr lang="en-US" altLang="zh-CN" sz="271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714" u="sng" dirty="0" smtClean="0">
                <a:solidFill>
                  <a:srgbClr val="FF8119"/>
                </a:solidFill>
                <a:latin typeface="Lucida Sans Unicode" pitchFamily="18" charset="0"/>
                <a:cs typeface="Lucida Sans Unicode" pitchFamily="18" charset="0"/>
              </a:rPr>
              <a:t>other non-stellar objects</a:t>
            </a:r>
            <a:r>
              <a:rPr lang="en-US" altLang="zh-CN" sz="2714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" y="342900"/>
            <a:ext cx="8255000" cy="52705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778500"/>
            <a:ext cx="5346700" cy="10795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701800" y="4000500"/>
            <a:ext cx="876300" cy="292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3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The</a:t>
            </a:r>
            <a:r>
              <a:rPr lang="en-US" altLang="zh-C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800" dirty="0" smtClean="0">
                <a:solidFill>
                  <a:srgbClr val="000000"/>
                </a:solidFill>
                <a:latin typeface="Lucida Sans Unicode" pitchFamily="18" charset="0"/>
                <a:cs typeface="Lucida Sans Unicode" pitchFamily="18" charset="0"/>
              </a:rPr>
              <a:t>Sun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" y="342900"/>
            <a:ext cx="7048500" cy="876300"/>
          </a:xfrm>
          <a:prstGeom prst="rect">
            <a:avLst/>
          </a:prstGeom>
          <a:noFill/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73200"/>
            <a:ext cx="6845300" cy="5384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62000" y="2196306"/>
            <a:ext cx="7620000" cy="386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228600"/>
            <a:ext cx="6096000" cy="1439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Rainforests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Lakes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ranges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Deserts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Seas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8600"/>
            <a:ext cx="6324600" cy="8029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Earthquakes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Hurricanes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Tornadoes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Floods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Volcanic</a:t>
            </a:r>
            <a:r>
              <a:rPr lang="cs-CZ" dirty="0" smtClean="0"/>
              <a:t> </a:t>
            </a:r>
            <a:r>
              <a:rPr lang="cs-CZ" dirty="0" err="1" smtClean="0"/>
              <a:t>eruptions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Droughts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Tsunamis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Fires</a:t>
            </a:r>
            <a:r>
              <a:rPr lang="cs-CZ" dirty="0" smtClean="0"/>
              <a:t> </a:t>
            </a:r>
          </a:p>
          <a:p>
            <a:r>
              <a:rPr lang="en-US" b="1" dirty="0" smtClean="0"/>
              <a:t>A video of natural disasters: </a:t>
            </a:r>
            <a:r>
              <a:rPr lang="en-US" dirty="0" smtClean="0"/>
              <a:t>http://www.youtube.com/watch?v=_smJ13x90oM </a:t>
            </a:r>
          </a:p>
          <a:p>
            <a:r>
              <a:rPr lang="en-US" b="1" dirty="0" smtClean="0"/>
              <a:t>A video of natural disaster of the last 100 years with commentary: </a:t>
            </a:r>
            <a:r>
              <a:rPr lang="en-US" dirty="0" smtClean="0"/>
              <a:t>http://www.youtube.com/watch?v=fW2qCK0I6cw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8600"/>
            <a:ext cx="5353047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1600200"/>
            <a:ext cx="5334000" cy="5000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" y="228600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Shaking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ground</a:t>
            </a:r>
            <a:r>
              <a:rPr lang="cs-CZ" dirty="0" smtClean="0"/>
              <a:t> </a:t>
            </a:r>
            <a:r>
              <a:rPr lang="cs-CZ" dirty="0" err="1" smtClean="0"/>
              <a:t>ruptures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Fires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Tsunamis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Landslides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avalanches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Floods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en-US" i="1" dirty="0" smtClean="0"/>
              <a:t>List of earthquakes in 2012: </a:t>
            </a:r>
          </a:p>
          <a:p>
            <a:pPr>
              <a:buNone/>
            </a:pPr>
            <a:r>
              <a:rPr lang="cs-CZ" dirty="0" smtClean="0"/>
              <a:t>http://en.wikipedia.org/wiki/List_of_21st-century_earthquakes#2012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8600"/>
            <a:ext cx="6192825" cy="814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048000" y="3124200"/>
            <a:ext cx="5281808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304800"/>
            <a:ext cx="2747962" cy="1033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838200" y="1524001"/>
            <a:ext cx="601980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en-US" sz="2800" dirty="0" smtClean="0"/>
              <a:t>A flood is an overflow of water that submerges or "drowns" land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867400" y="2133600"/>
            <a:ext cx="2926291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228600"/>
            <a:ext cx="3390900" cy="978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400" y="1600200"/>
            <a:ext cx="510540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en-US" sz="2400" dirty="0" smtClean="0"/>
              <a:t>A drought is an extended period of months or years when a region notes a deficiency in its water supply whether surface or underground water.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4563" y="1828801"/>
            <a:ext cx="39624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" y="228600"/>
            <a:ext cx="5638800" cy="911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04800" y="2551836"/>
            <a:ext cx="4343400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en-US" sz="2400" dirty="0" smtClean="0"/>
              <a:t>During a volcanic eruption, lava, </a:t>
            </a:r>
            <a:r>
              <a:rPr lang="en-US" sz="2400" dirty="0" err="1" smtClean="0"/>
              <a:t>tephra</a:t>
            </a:r>
            <a:r>
              <a:rPr lang="en-US" sz="2400" dirty="0" smtClean="0"/>
              <a:t> (ash, </a:t>
            </a:r>
            <a:r>
              <a:rPr lang="en-US" sz="2400" dirty="0" err="1" smtClean="0"/>
              <a:t>lapilli</a:t>
            </a:r>
            <a:r>
              <a:rPr lang="en-US" sz="2400" dirty="0" smtClean="0"/>
              <a:t>, volcanic bombs and blocks), and various gases are expelled from a volcanic vent or fissure.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SCHMITT, Harrison. www.</a:t>
            </a:r>
            <a:r>
              <a:rPr lang="cs-CZ" dirty="0" err="1" smtClean="0"/>
              <a:t>nasa.gov</a:t>
            </a:r>
            <a:r>
              <a:rPr lang="cs-CZ" dirty="0" smtClean="0"/>
              <a:t> [online]. [cit. 5.1.2013]. Dostupný na WWW: http://www.</a:t>
            </a:r>
            <a:r>
              <a:rPr lang="cs-CZ" dirty="0" err="1" smtClean="0"/>
              <a:t>nasa.gov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content</a:t>
            </a:r>
            <a:r>
              <a:rPr lang="cs-CZ" dirty="0" smtClean="0"/>
              <a:t>/115334main_image_feature_329_</a:t>
            </a:r>
            <a:r>
              <a:rPr lang="cs-CZ" dirty="0" err="1" smtClean="0"/>
              <a:t>ys</a:t>
            </a:r>
            <a:r>
              <a:rPr lang="cs-CZ" dirty="0" smtClean="0"/>
              <a:t>_</a:t>
            </a:r>
            <a:r>
              <a:rPr lang="cs-CZ" dirty="0" err="1" smtClean="0"/>
              <a:t>full.jpg</a:t>
            </a:r>
            <a:r>
              <a:rPr lang="cs-CZ" dirty="0" smtClean="0"/>
              <a:t> </a:t>
            </a:r>
          </a:p>
          <a:p>
            <a:r>
              <a:rPr lang="cs-CZ" dirty="0" smtClean="0"/>
              <a:t>KORNMESSER, Martin. www.</a:t>
            </a:r>
            <a:r>
              <a:rPr lang="cs-CZ" dirty="0" err="1" smtClean="0"/>
              <a:t>nasa.gov</a:t>
            </a:r>
            <a:r>
              <a:rPr lang="cs-CZ" dirty="0" smtClean="0"/>
              <a:t> [online]. [cit. 5.1.2013]. Dostupný na WWW: : http://sse.jpl.nasa.gov/planets/index.cfm </a:t>
            </a:r>
          </a:p>
          <a:p>
            <a:r>
              <a:rPr lang="en-US" dirty="0" smtClean="0"/>
              <a:t>BAKER, Sean. www.cipotato.org [online]. [cit. 5.1.2013].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http://www.cipotato.org/DIVA/data/misc/world_adm0.zip </a:t>
            </a:r>
          </a:p>
          <a:p>
            <a:r>
              <a:rPr lang="cs-CZ" dirty="0" smtClean="0"/>
              <a:t>COVARRUBIAS, Alex. www.</a:t>
            </a:r>
            <a:r>
              <a:rPr lang="cs-CZ" dirty="0" err="1" smtClean="0"/>
              <a:t>wikipedia.org</a:t>
            </a:r>
            <a:r>
              <a:rPr lang="cs-CZ" dirty="0" smtClean="0"/>
              <a:t> [online]. [cit. 5.1.2013]. Dostupný na WWW: http://en.wikipedia.org/wiki/File:Continental_models-Australia.gif </a:t>
            </a:r>
          </a:p>
          <a:p>
            <a:r>
              <a:rPr lang="nl-NL" dirty="0" smtClean="0"/>
              <a:t>VAN DE SANDE, Alexander. www.wikipedia.org [online]. [cit. 5.1.2013]. Dostupný na WWW: http://en.wikipedia.org/wiki/File:World_ocean_map.gif </a:t>
            </a:r>
          </a:p>
          <a:p>
            <a:r>
              <a:rPr lang="cs-CZ" dirty="0" smtClean="0"/>
              <a:t>USGS. www.</a:t>
            </a:r>
            <a:r>
              <a:rPr lang="cs-CZ" dirty="0" err="1" smtClean="0"/>
              <a:t>wikipedia.org</a:t>
            </a:r>
            <a:r>
              <a:rPr lang="cs-CZ" dirty="0" smtClean="0"/>
              <a:t> [online]. [cit. 5.1.2013]. Dostupný na WWW: http://en.wikipedia.org/wiki/File:2012eartquakeincostarica.jpg </a:t>
            </a:r>
          </a:p>
          <a:p>
            <a:r>
              <a:rPr lang="cs-CZ" dirty="0" smtClean="0"/>
              <a:t>SCHMALTZ, </a:t>
            </a:r>
            <a:r>
              <a:rPr lang="cs-CZ" dirty="0" err="1" smtClean="0"/>
              <a:t>Jeff</a:t>
            </a:r>
            <a:r>
              <a:rPr lang="cs-CZ" dirty="0" smtClean="0"/>
              <a:t>. www.</a:t>
            </a:r>
            <a:r>
              <a:rPr lang="cs-CZ" dirty="0" err="1" smtClean="0"/>
              <a:t>nasa.gov</a:t>
            </a:r>
            <a:r>
              <a:rPr lang="cs-CZ" dirty="0" smtClean="0"/>
              <a:t> [online]. [cit. 5.1.2013]. Dostupný na WWW: http://visibleearth.nasa.gov/view_rec.php?id=7938 </a:t>
            </a:r>
          </a:p>
          <a:p>
            <a:r>
              <a:rPr lang="cs-CZ" dirty="0" smtClean="0"/>
              <a:t>KING, </a:t>
            </a:r>
            <a:r>
              <a:rPr lang="cs-CZ" dirty="0" err="1" smtClean="0"/>
              <a:t>Timoty</a:t>
            </a:r>
            <a:r>
              <a:rPr lang="cs-CZ" dirty="0" smtClean="0"/>
              <a:t>. www.</a:t>
            </a:r>
            <a:r>
              <a:rPr lang="cs-CZ" dirty="0" err="1" smtClean="0"/>
              <a:t>flickr.com</a:t>
            </a:r>
            <a:r>
              <a:rPr lang="cs-CZ" dirty="0" smtClean="0"/>
              <a:t> [online]. [cit. 5.1.2013]. Dostupný na WWW: http://www.</a:t>
            </a:r>
            <a:r>
              <a:rPr lang="cs-CZ" dirty="0" err="1" smtClean="0"/>
              <a:t>flickr.com</a:t>
            </a:r>
            <a:r>
              <a:rPr lang="cs-CZ" dirty="0" smtClean="0"/>
              <a:t>/</a:t>
            </a:r>
            <a:r>
              <a:rPr lang="cs-CZ" dirty="0" err="1" smtClean="0"/>
              <a:t>photos</a:t>
            </a:r>
            <a:r>
              <a:rPr lang="cs-CZ" dirty="0" smtClean="0"/>
              <a:t>/kingbob86/5341730273 </a:t>
            </a:r>
          </a:p>
          <a:p>
            <a:r>
              <a:rPr lang="pt-BR" dirty="0" smtClean="0"/>
              <a:t>CASTELAZO, Tomas. www.enwikipedia.org [online]. [cit. 5.1.2013]. Dostupný na WWW: http://en.wikipedia.org/wiki/File:Drought.jpg </a:t>
            </a:r>
          </a:p>
          <a:p>
            <a:r>
              <a:rPr lang="cs-CZ" dirty="0" smtClean="0"/>
              <a:t>SEMHUR. www.</a:t>
            </a:r>
            <a:r>
              <a:rPr lang="cs-CZ" dirty="0" err="1" smtClean="0"/>
              <a:t>enwikipedia.org</a:t>
            </a:r>
            <a:r>
              <a:rPr lang="cs-CZ" dirty="0" smtClean="0"/>
              <a:t> [online]. [cit. 5.1.2013]. Dostupný na WWW: http://en.wikipedia.org/wiki/File:Strombolian_Eruption-numbers.svg 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304800"/>
            <a:ext cx="3109912" cy="93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</TotalTime>
  <Words>650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Učitel</dc:creator>
  <cp:lastModifiedBy>Učitel</cp:lastModifiedBy>
  <cp:revision>10</cp:revision>
  <dcterms:created xsi:type="dcterms:W3CDTF">2006-08-16T00:00:00Z</dcterms:created>
  <dcterms:modified xsi:type="dcterms:W3CDTF">2014-02-16T18:34:11Z</dcterms:modified>
</cp:coreProperties>
</file>