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60" r:id="rId5"/>
    <p:sldId id="258" r:id="rId6"/>
    <p:sldId id="261" r:id="rId7"/>
    <p:sldId id="262" r:id="rId8"/>
    <p:sldId id="263" r:id="rId9"/>
    <p:sldId id="264" r:id="rId10"/>
    <p:sldId id="269" r:id="rId11"/>
    <p:sldId id="270" r:id="rId12"/>
    <p:sldId id="265" r:id="rId13"/>
    <p:sldId id="266" r:id="rId14"/>
    <p:sldId id="267" r:id="rId15"/>
    <p:sldId id="272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548" autoAdjust="0"/>
  </p:normalViewPr>
  <p:slideViewPr>
    <p:cSldViewPr>
      <p:cViewPr varScale="1">
        <p:scale>
          <a:sx n="80" d="100"/>
          <a:sy n="80" d="100"/>
        </p:scale>
        <p:origin x="-10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CD392-965E-4878-A033-60435A2A2A6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5848CA-7EC4-41A1-A821-F9C14A4BF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q5rpt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inyurl.com/om8lvoa" TargetMode="External"/><Relationship Id="rId2" Type="http://schemas.openxmlformats.org/officeDocument/2006/relationships/hyperlink" Target="http://www.ceskatelevize.cz/porady/1073451124-nemaluji-sve-obrazy-davim-portret-malire-mikulase-medka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o5pm2w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njx4kfr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67544" y="2492896"/>
          <a:ext cx="8137525" cy="4032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6085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Gymnázium</a:t>
                      </a:r>
                      <a:r>
                        <a:rPr lang="cs-CZ" sz="2000" baseline="0" dirty="0" smtClean="0"/>
                        <a:t> Lovosice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7731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_12_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Informel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i="0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2000" b="1" i="0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i="0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26.2.2014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err="1" smtClean="0">
                <a:solidFill>
                  <a:schemeClr val="accent1">
                    <a:lumMod val="75000"/>
                  </a:schemeClr>
                </a:solidFill>
                <a:latin typeface="Albertus Extra Bold" pitchFamily="34" charset="0"/>
              </a:rPr>
              <a:t>Informel</a:t>
            </a:r>
            <a:endParaRPr lang="cs-CZ" sz="6600" dirty="0">
              <a:solidFill>
                <a:schemeClr val="accent1">
                  <a:lumMod val="75000"/>
                </a:schemeClr>
              </a:solidFill>
              <a:latin typeface="Albertus Extra Bold" pitchFamily="34" charset="0"/>
            </a:endParaRPr>
          </a:p>
        </p:txBody>
      </p:sp>
      <p:pic>
        <p:nvPicPr>
          <p:cNvPr id="1026" name="Picture 2" descr="E:\DCIM\Camera\2014-03-09 21.21.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10000" contrast="40000"/>
          </a:blip>
          <a:srcRect l="16589" t="2223" r="8236" b="8681"/>
          <a:stretch>
            <a:fillRect/>
          </a:stretch>
        </p:blipFill>
        <p:spPr bwMode="auto">
          <a:xfrm>
            <a:off x="1691680" y="1700808"/>
            <a:ext cx="5616624" cy="47525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lbertus Medium" pitchFamily="34" charset="0"/>
              </a:rPr>
              <a:t>Hlavním účelem materiálu je </a:t>
            </a:r>
            <a:r>
              <a:rPr lang="cs-CZ" b="1" dirty="0" smtClean="0">
                <a:latin typeface="Albertus Medium" pitchFamily="34" charset="0"/>
              </a:rPr>
              <a:t>motivace žáka k vlastní výtvarné činnosti na základě inspirace </a:t>
            </a:r>
            <a:r>
              <a:rPr lang="cs-CZ" b="1" dirty="0" err="1" smtClean="0">
                <a:latin typeface="Albertus Medium" pitchFamily="34" charset="0"/>
              </a:rPr>
              <a:t>informelem</a:t>
            </a:r>
            <a:r>
              <a:rPr lang="cs-CZ" b="1" dirty="0" smtClean="0">
                <a:latin typeface="Albertus Medium" pitchFamily="34" charset="0"/>
              </a:rPr>
              <a:t>.</a:t>
            </a:r>
            <a:endParaRPr lang="cs-CZ" dirty="0" smtClean="0">
              <a:latin typeface="Albertus Medium" pitchFamily="34" charset="0"/>
            </a:endParaRPr>
          </a:p>
          <a:p>
            <a:r>
              <a:rPr lang="cs-CZ" dirty="0" smtClean="0">
                <a:latin typeface="Albertus Medium" pitchFamily="34" charset="0"/>
              </a:rPr>
              <a:t>Může sloužit také jako osnova výkladu učitele, případně podklad k tvorbě zápisků žáka.</a:t>
            </a:r>
          </a:p>
          <a:p>
            <a:r>
              <a:rPr lang="cs-CZ" smtClean="0">
                <a:latin typeface="Albertus Medium" pitchFamily="34" charset="0"/>
              </a:rPr>
              <a:t>Podporuje </a:t>
            </a:r>
            <a:r>
              <a:rPr lang="cs-CZ" dirty="0" smtClean="0">
                <a:latin typeface="Albertus Medium" pitchFamily="34" charset="0"/>
              </a:rPr>
              <a:t>mezipředmětové vztahy (výtvarná výchova, český jazyk a literatura).</a:t>
            </a:r>
          </a:p>
          <a:p>
            <a:r>
              <a:rPr lang="cs-CZ" dirty="0" smtClean="0">
                <a:latin typeface="Albertus Medium" pitchFamily="34" charset="0"/>
              </a:rPr>
              <a:t>Rozvíjí znalosti z dějin umění na základě prožitku a vlastní tvorby.</a:t>
            </a:r>
          </a:p>
          <a:p>
            <a:r>
              <a:rPr lang="cs-CZ" dirty="0" smtClean="0">
                <a:latin typeface="Albertus Medium" pitchFamily="34" charset="0"/>
              </a:rPr>
              <a:t>Je primárně určen pro předmět výtvarná výchova v druhém ročníku a sextě.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Z historie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lbertus Medium" pitchFamily="34" charset="0"/>
              </a:rPr>
              <a:t>Spontánně vznikající abstraktní malba</a:t>
            </a:r>
          </a:p>
          <a:p>
            <a:r>
              <a:rPr lang="cs-CZ" dirty="0" smtClean="0">
                <a:latin typeface="Albertus Medium" pitchFamily="34" charset="0"/>
              </a:rPr>
              <a:t>Pojem, jímž v roce 1950 označil </a:t>
            </a:r>
            <a:r>
              <a:rPr lang="cs-CZ" dirty="0" err="1" smtClean="0">
                <a:latin typeface="Albertus Medium" pitchFamily="34" charset="0"/>
              </a:rPr>
              <a:t>Michel</a:t>
            </a:r>
            <a:r>
              <a:rPr lang="cs-CZ" dirty="0" smtClean="0">
                <a:latin typeface="Albertus Medium" pitchFamily="34" charset="0"/>
              </a:rPr>
              <a:t> </a:t>
            </a:r>
            <a:r>
              <a:rPr lang="cs-CZ" dirty="0" err="1" smtClean="0">
                <a:latin typeface="Albertus Medium" pitchFamily="34" charset="0"/>
              </a:rPr>
              <a:t>Tapié</a:t>
            </a:r>
            <a:r>
              <a:rPr lang="cs-CZ" dirty="0" smtClean="0">
                <a:latin typeface="Albertus Medium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abstraktní malbu, která vzniká zcela spontánně a bez kompozičních zásad</a:t>
            </a:r>
          </a:p>
          <a:p>
            <a:r>
              <a:rPr lang="cs-CZ" dirty="0" smtClean="0">
                <a:latin typeface="Albertus Medium" pitchFamily="34" charset="0"/>
              </a:rPr>
              <a:t>Existuje asi od </a:t>
            </a:r>
            <a:r>
              <a:rPr lang="cs-CZ" dirty="0" err="1" smtClean="0">
                <a:latin typeface="Albertus Medium" pitchFamily="34" charset="0"/>
              </a:rPr>
              <a:t>r.1945</a:t>
            </a:r>
            <a:r>
              <a:rPr lang="cs-CZ" dirty="0" smtClean="0">
                <a:latin typeface="Albertus Medium" pitchFamily="34" charset="0"/>
              </a:rPr>
              <a:t> –1946 především ve Francii</a:t>
            </a:r>
          </a:p>
          <a:p>
            <a:r>
              <a:rPr lang="cs-CZ" dirty="0" smtClean="0">
                <a:latin typeface="Albertus Medium" pitchFamily="34" charset="0"/>
              </a:rPr>
              <a:t>Časově se překrývá s </a:t>
            </a:r>
            <a:r>
              <a:rPr lang="cs-CZ" b="1" dirty="0" smtClean="0">
                <a:latin typeface="Albertus Medium" pitchFamily="34" charset="0"/>
              </a:rPr>
              <a:t>abstraktním expresionismem, akční malbou, lyrickou abstrakcí a </a:t>
            </a:r>
            <a:r>
              <a:rPr lang="cs-CZ" b="1" dirty="0" err="1" smtClean="0">
                <a:latin typeface="Albertus Medium" pitchFamily="34" charset="0"/>
              </a:rPr>
              <a:t>tašismem</a:t>
            </a:r>
            <a:endParaRPr lang="cs-CZ" b="1" dirty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Informel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latin typeface="Albertus Medium" pitchFamily="34" charset="0"/>
              </a:rPr>
              <a:t>vyjadřuje spontánnost projevu a svobodu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Albertus Medium" pitchFamily="34" charset="0"/>
              </a:rPr>
              <a:t>zkratka pro Ne-formální, případně Ne-formové umění</a:t>
            </a:r>
          </a:p>
          <a:p>
            <a:r>
              <a:rPr lang="cs-CZ" sz="2400" dirty="0" smtClean="0">
                <a:latin typeface="Albertus Medium" pitchFamily="34" charset="0"/>
              </a:rPr>
              <a:t>silné vrstvy barev často doplněny materiály doposud vnímanými jako nevýtvarné: štěrk, písek, sádra</a:t>
            </a:r>
          </a:p>
          <a:p>
            <a:r>
              <a:rPr lang="cs-CZ" sz="2400" dirty="0" smtClean="0">
                <a:latin typeface="Albertus Medium" pitchFamily="34" charset="0"/>
              </a:rPr>
              <a:t>Díky prolínání vrstev vzniká na obrazech často dojem hloubky</a:t>
            </a:r>
          </a:p>
          <a:p>
            <a:r>
              <a:rPr lang="cs-CZ" sz="2400" dirty="0" smtClean="0">
                <a:latin typeface="Albertus Medium" pitchFamily="34" charset="0"/>
              </a:rPr>
              <a:t>Kompozičně pracuje s nejjednoduššími abstraktními tvary (čtverec, čára), které expresivně dotváří</a:t>
            </a:r>
          </a:p>
          <a:p>
            <a:r>
              <a:rPr lang="cs-CZ" sz="2400" dirty="0" err="1" smtClean="0">
                <a:latin typeface="Albertus Medium" pitchFamily="34" charset="0"/>
              </a:rPr>
              <a:t>Informel</a:t>
            </a:r>
            <a:r>
              <a:rPr lang="cs-CZ" sz="2400" dirty="0" smtClean="0">
                <a:latin typeface="Albertus Medium" pitchFamily="34" charset="0"/>
              </a:rPr>
              <a:t> je spojován s uměním </a:t>
            </a:r>
            <a:r>
              <a:rPr lang="cs-CZ" sz="2400" b="1" dirty="0" err="1" smtClean="0">
                <a:latin typeface="Albertus Medium" pitchFamily="34" charset="0"/>
              </a:rPr>
              <a:t>Art</a:t>
            </a:r>
            <a:r>
              <a:rPr lang="cs-CZ" sz="2400" b="1" dirty="0" smtClean="0">
                <a:latin typeface="Albertus Medium" pitchFamily="34" charset="0"/>
              </a:rPr>
              <a:t> </a:t>
            </a:r>
            <a:r>
              <a:rPr lang="cs-CZ" sz="2400" b="1" dirty="0" err="1" smtClean="0">
                <a:latin typeface="Albertus Medium" pitchFamily="34" charset="0"/>
              </a:rPr>
              <a:t>Brut</a:t>
            </a:r>
            <a:r>
              <a:rPr lang="cs-CZ" sz="2400" dirty="0" smtClean="0">
                <a:latin typeface="Albertus Medium" pitchFamily="34" charset="0"/>
              </a:rPr>
              <a:t>, což je umění v surovém stavu - inspirací tohoto umění je kresba a malba dětí či duševně nemocných</a:t>
            </a:r>
          </a:p>
          <a:p>
            <a:r>
              <a:rPr lang="cs-CZ" sz="2400" dirty="0" smtClean="0">
                <a:latin typeface="Albertus Medium" pitchFamily="34" charset="0"/>
              </a:rPr>
              <a:t>V Čechách je za blízkou </a:t>
            </a:r>
            <a:r>
              <a:rPr lang="cs-CZ" sz="2400" dirty="0" err="1" smtClean="0">
                <a:latin typeface="Albertus Medium" pitchFamily="34" charset="0"/>
              </a:rPr>
              <a:t>Informelu</a:t>
            </a:r>
            <a:r>
              <a:rPr lang="cs-CZ" sz="2400" dirty="0" smtClean="0">
                <a:latin typeface="Albertus Medium" pitchFamily="34" charset="0"/>
              </a:rPr>
              <a:t> pokládána například zralá tvorba malíře </a:t>
            </a:r>
            <a:r>
              <a:rPr lang="cs-CZ" sz="2400" b="1" dirty="0" smtClean="0">
                <a:solidFill>
                  <a:srgbClr val="002060"/>
                </a:solidFill>
                <a:latin typeface="Albertus Medium" pitchFamily="34" charset="0"/>
              </a:rPr>
              <a:t>Mikuláše Medka</a:t>
            </a:r>
            <a:r>
              <a:rPr lang="cs-CZ" sz="2400" dirty="0" smtClean="0">
                <a:solidFill>
                  <a:srgbClr val="002060"/>
                </a:solidFill>
                <a:latin typeface="Albertus Medium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Hlavní představitelé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900" dirty="0" err="1" smtClean="0">
                <a:solidFill>
                  <a:srgbClr val="002060"/>
                </a:solidFill>
                <a:latin typeface="Albertus Extra Bold" pitchFamily="34" charset="0"/>
              </a:rPr>
              <a:t>Wols</a:t>
            </a:r>
            <a:r>
              <a:rPr lang="cs-CZ" sz="3900" dirty="0" smtClean="0">
                <a:solidFill>
                  <a:srgbClr val="002060"/>
                </a:solidFill>
                <a:latin typeface="Albertus Extra Bold" pitchFamily="34" charset="0"/>
              </a:rPr>
              <a:t> –</a:t>
            </a:r>
          </a:p>
          <a:p>
            <a:pPr>
              <a:buNone/>
            </a:pPr>
            <a:r>
              <a:rPr lang="cs-CZ" sz="3900" dirty="0" smtClean="0">
                <a:solidFill>
                  <a:srgbClr val="002060"/>
                </a:solidFill>
                <a:latin typeface="Albertus Extra Bold" pitchFamily="34" charset="0"/>
              </a:rPr>
              <a:t>	 </a:t>
            </a:r>
            <a:r>
              <a:rPr lang="cs-CZ" sz="3900" b="1" dirty="0" smtClean="0">
                <a:solidFill>
                  <a:srgbClr val="002060"/>
                </a:solidFill>
                <a:latin typeface="Albertus Extra Bold" pitchFamily="34" charset="0"/>
              </a:rPr>
              <a:t>Alfred Otto Wolfgang Schulze</a:t>
            </a:r>
            <a:r>
              <a:rPr lang="cs-CZ" sz="3900" dirty="0" smtClean="0"/>
              <a:t> </a:t>
            </a:r>
          </a:p>
          <a:p>
            <a:r>
              <a:rPr lang="cs-CZ" dirty="0" smtClean="0">
                <a:latin typeface="Albertus Medium" pitchFamily="34" charset="0"/>
              </a:rPr>
              <a:t>27. května 1913 v Berlíně - </a:t>
            </a:r>
            <a:r>
              <a:rPr lang="cs-CZ" dirty="0" err="1" smtClean="0">
                <a:latin typeface="Albertus Medium" pitchFamily="34" charset="0"/>
              </a:rPr>
              <a:t>1.září</a:t>
            </a:r>
            <a:r>
              <a:rPr lang="cs-CZ" dirty="0" smtClean="0">
                <a:latin typeface="Albertus Medium" pitchFamily="34" charset="0"/>
              </a:rPr>
              <a:t> 1951 Paříž</a:t>
            </a:r>
          </a:p>
          <a:p>
            <a:pPr>
              <a:buNone/>
            </a:pPr>
            <a:r>
              <a:rPr lang="cs-CZ" dirty="0" smtClean="0">
                <a:latin typeface="Albertus Medium" pitchFamily="34" charset="0"/>
              </a:rPr>
              <a:t>	německý malíř a fotograf žijící ve Francii. </a:t>
            </a:r>
          </a:p>
          <a:p>
            <a:r>
              <a:rPr lang="cs-CZ" dirty="0" smtClean="0">
                <a:latin typeface="Albertus Medium" pitchFamily="34" charset="0"/>
              </a:rPr>
              <a:t>Po roce 1946 se </a:t>
            </a:r>
            <a:r>
              <a:rPr lang="cs-CZ" dirty="0" err="1" smtClean="0">
                <a:latin typeface="Albertus Medium" pitchFamily="34" charset="0"/>
              </a:rPr>
              <a:t>Wols</a:t>
            </a:r>
            <a:r>
              <a:rPr lang="cs-CZ" dirty="0" smtClean="0">
                <a:latin typeface="Albertus Medium" pitchFamily="34" charset="0"/>
              </a:rPr>
              <a:t> začal věnovat </a:t>
            </a:r>
            <a:r>
              <a:rPr lang="cs-CZ" b="1" dirty="0" err="1" smtClean="0">
                <a:solidFill>
                  <a:srgbClr val="002060"/>
                </a:solidFill>
                <a:latin typeface="Albertus Medium" pitchFamily="34" charset="0"/>
              </a:rPr>
              <a:t>informelu</a:t>
            </a:r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.</a:t>
            </a:r>
            <a:r>
              <a:rPr lang="cs-CZ" dirty="0" smtClean="0">
                <a:latin typeface="Albertus Medium" pitchFamily="34" charset="0"/>
              </a:rPr>
              <a:t> Obrazy byly tvořeny </a:t>
            </a:r>
            <a:r>
              <a:rPr lang="cs-CZ" b="1" dirty="0" smtClean="0">
                <a:latin typeface="Albertus Medium" pitchFamily="34" charset="0"/>
              </a:rPr>
              <a:t>prudkými tahy štětcem, nemíchanými barvami, rytinami a škrábanci</a:t>
            </a:r>
            <a:r>
              <a:rPr lang="cs-CZ" dirty="0" smtClean="0">
                <a:latin typeface="Albertus Medium" pitchFamily="34" charset="0"/>
              </a:rPr>
              <a:t>. Působily dojmem </a:t>
            </a:r>
            <a:r>
              <a:rPr lang="cs-CZ" b="1" dirty="0" smtClean="0">
                <a:latin typeface="Albertus Medium" pitchFamily="34" charset="0"/>
              </a:rPr>
              <a:t>neklidu a dynamiky</a:t>
            </a:r>
            <a:r>
              <a:rPr lang="cs-CZ" dirty="0" smtClean="0">
                <a:latin typeface="Albertus Medium" pitchFamily="34" charset="0"/>
              </a:rPr>
              <a:t>.</a:t>
            </a:r>
          </a:p>
          <a:p>
            <a:r>
              <a:rPr lang="cs-CZ" dirty="0" smtClean="0">
                <a:latin typeface="Albertus Medium" pitchFamily="34" charset="0"/>
              </a:rPr>
              <a:t>Inspiroval se nejen ve světě lidí, ale podněty pro svoji tvorbu hledal i v přírodě.</a:t>
            </a:r>
          </a:p>
          <a:p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q5rptdf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Mikuláš Medek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Albertus Medium" pitchFamily="34" charset="0"/>
              </a:rPr>
              <a:t>3. listopadu 1926  Praha – 23. srpna 1974 Praha - český malíř</a:t>
            </a:r>
          </a:p>
          <a:p>
            <a:r>
              <a:rPr lang="cs-CZ" sz="2400" b="1" dirty="0" smtClean="0">
                <a:latin typeface="Albertus Medium" pitchFamily="34" charset="0"/>
              </a:rPr>
              <a:t>Vnuk impresionisty </a:t>
            </a:r>
            <a:r>
              <a:rPr lang="cs-CZ" sz="2400" b="1" dirty="0" smtClean="0">
                <a:solidFill>
                  <a:srgbClr val="002060"/>
                </a:solidFill>
                <a:latin typeface="Albertus Medium" pitchFamily="34" charset="0"/>
              </a:rPr>
              <a:t>Antonína Slavíčka</a:t>
            </a:r>
            <a:r>
              <a:rPr lang="cs-CZ" sz="2400" b="1" dirty="0" smtClean="0">
                <a:latin typeface="Albertus Medium" pitchFamily="34" charset="0"/>
              </a:rPr>
              <a:t>, syn generála a spisovatele Rudolfa Medka a bratr Ivana Medka</a:t>
            </a:r>
          </a:p>
          <a:p>
            <a:r>
              <a:rPr lang="cs-CZ" sz="2400" dirty="0" smtClean="0">
                <a:latin typeface="Albertus Medium" pitchFamily="34" charset="0"/>
              </a:rPr>
              <a:t>Osvědčil svou uměleckou nezávislost a duchovní rozměry i v době vlády totalitního režimu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Albertus Medium" pitchFamily="34" charset="0"/>
              </a:rPr>
              <a:t>Emotivní vyjádření intenzivního prožitku mystického charakteru </a:t>
            </a:r>
          </a:p>
          <a:p>
            <a:r>
              <a:rPr lang="cs-CZ" sz="2400" dirty="0" smtClean="0">
                <a:latin typeface="Albertus Medium" pitchFamily="34" charset="0"/>
              </a:rPr>
              <a:t>zvláštní obrazové metafory existence člověka v jejím tragickém, bolestném a tajuplném rozměru, obsahová závažnost</a:t>
            </a:r>
          </a:p>
          <a:p>
            <a:r>
              <a:rPr lang="cs-CZ" sz="2400" b="1" dirty="0" smtClean="0">
                <a:latin typeface="Albertus Medium" pitchFamily="34" charset="0"/>
              </a:rPr>
              <a:t>Jeden z nejvýznamnějších a nejoriginálnějších umělců nejen českého, ale i světového malířství druhé poloviny 20. století</a:t>
            </a:r>
          </a:p>
          <a:p>
            <a:r>
              <a:rPr lang="cs-CZ" sz="2400" b="1" dirty="0" smtClean="0">
                <a:latin typeface="Albertus Medium" pitchFamily="34" charset="0"/>
                <a:hlinkClick r:id="rId2"/>
              </a:rPr>
              <a:t>http://www.</a:t>
            </a:r>
            <a:r>
              <a:rPr lang="cs-CZ" sz="2400" b="1" dirty="0" err="1" smtClean="0">
                <a:latin typeface="Albertus Medium" pitchFamily="34" charset="0"/>
                <a:hlinkClick r:id="rId2"/>
              </a:rPr>
              <a:t>ceskatelevize.cz</a:t>
            </a:r>
            <a:r>
              <a:rPr lang="cs-CZ" sz="2400" b="1" dirty="0" smtClean="0">
                <a:latin typeface="Albertus Medium" pitchFamily="34" charset="0"/>
                <a:hlinkClick r:id="rId2"/>
              </a:rPr>
              <a:t>/porady/1073451124-nemaluji-</a:t>
            </a:r>
            <a:r>
              <a:rPr lang="cs-CZ" sz="2400" b="1" dirty="0" err="1" smtClean="0">
                <a:latin typeface="Albertus Medium" pitchFamily="34" charset="0"/>
                <a:hlinkClick r:id="rId2"/>
              </a:rPr>
              <a:t>sve</a:t>
            </a:r>
            <a:r>
              <a:rPr lang="cs-CZ" sz="2400" b="1" dirty="0" smtClean="0">
                <a:latin typeface="Albertus Medium" pitchFamily="34" charset="0"/>
                <a:hlinkClick r:id="rId2"/>
              </a:rPr>
              <a:t>-obrazy-</a:t>
            </a:r>
            <a:r>
              <a:rPr lang="cs-CZ" sz="2400" b="1" dirty="0" err="1" smtClean="0">
                <a:latin typeface="Albertus Medium" pitchFamily="34" charset="0"/>
                <a:hlinkClick r:id="rId2"/>
              </a:rPr>
              <a:t>davim</a:t>
            </a:r>
            <a:r>
              <a:rPr lang="cs-CZ" sz="2400" b="1" dirty="0" smtClean="0">
                <a:latin typeface="Albertus Medium" pitchFamily="34" charset="0"/>
                <a:hlinkClick r:id="rId2"/>
              </a:rPr>
              <a:t>-</a:t>
            </a:r>
            <a:r>
              <a:rPr lang="cs-CZ" sz="2400" b="1" dirty="0" err="1" smtClean="0">
                <a:latin typeface="Albertus Medium" pitchFamily="34" charset="0"/>
                <a:hlinkClick r:id="rId2"/>
              </a:rPr>
              <a:t>portret</a:t>
            </a:r>
            <a:r>
              <a:rPr lang="cs-CZ" sz="2400" b="1" dirty="0" smtClean="0">
                <a:latin typeface="Albertus Medium" pitchFamily="34" charset="0"/>
                <a:hlinkClick r:id="rId2"/>
              </a:rPr>
              <a:t>-</a:t>
            </a:r>
            <a:r>
              <a:rPr lang="cs-CZ" sz="2400" b="1" dirty="0" err="1" smtClean="0">
                <a:latin typeface="Albertus Medium" pitchFamily="34" charset="0"/>
                <a:hlinkClick r:id="rId2"/>
              </a:rPr>
              <a:t>malire</a:t>
            </a:r>
            <a:r>
              <a:rPr lang="cs-CZ" sz="2400" b="1" dirty="0" smtClean="0">
                <a:latin typeface="Albertus Medium" pitchFamily="34" charset="0"/>
                <a:hlinkClick r:id="rId2"/>
              </a:rPr>
              <a:t>-</a:t>
            </a:r>
            <a:r>
              <a:rPr lang="cs-CZ" sz="2400" b="1" dirty="0" err="1" smtClean="0">
                <a:latin typeface="Albertus Medium" pitchFamily="34" charset="0"/>
                <a:hlinkClick r:id="rId2"/>
              </a:rPr>
              <a:t>mikulase</a:t>
            </a:r>
            <a:r>
              <a:rPr lang="cs-CZ" sz="2400" b="1" dirty="0" smtClean="0">
                <a:latin typeface="Albertus Medium" pitchFamily="34" charset="0"/>
                <a:hlinkClick r:id="rId2"/>
              </a:rPr>
              <a:t>-</a:t>
            </a:r>
            <a:r>
              <a:rPr lang="cs-CZ" sz="2400" b="1" dirty="0" err="1" smtClean="0">
                <a:latin typeface="Albertus Medium" pitchFamily="34" charset="0"/>
                <a:hlinkClick r:id="rId2"/>
              </a:rPr>
              <a:t>medka</a:t>
            </a:r>
            <a:r>
              <a:rPr lang="cs-CZ" sz="2400" b="1" dirty="0" smtClean="0">
                <a:latin typeface="Albertus Medium" pitchFamily="34" charset="0"/>
                <a:hlinkClick r:id="rId2"/>
              </a:rPr>
              <a:t>/</a:t>
            </a:r>
            <a:r>
              <a:rPr lang="cs-CZ" sz="2400" b="1" dirty="0" smtClean="0">
                <a:latin typeface="Albertus Medium" pitchFamily="34" charset="0"/>
              </a:rPr>
              <a:t> video </a:t>
            </a:r>
          </a:p>
          <a:p>
            <a:r>
              <a:rPr lang="cs-CZ" sz="2400" b="1" dirty="0" smtClean="0">
                <a:latin typeface="Albertus Medium" pitchFamily="34" charset="0"/>
                <a:hlinkClick r:id="rId3"/>
              </a:rPr>
              <a:t>http://</a:t>
            </a:r>
            <a:r>
              <a:rPr lang="cs-CZ" sz="2400" b="1" dirty="0" err="1" smtClean="0">
                <a:latin typeface="Albertus Medium" pitchFamily="34" charset="0"/>
                <a:hlinkClick r:id="rId3"/>
              </a:rPr>
              <a:t>tinyurl.com</a:t>
            </a:r>
            <a:r>
              <a:rPr lang="cs-CZ" sz="2400" b="1" dirty="0" smtClean="0">
                <a:latin typeface="Albertus Medium" pitchFamily="34" charset="0"/>
                <a:hlinkClick r:id="rId3"/>
              </a:rPr>
              <a:t>/</a:t>
            </a:r>
            <a:r>
              <a:rPr lang="cs-CZ" sz="2400" b="1" dirty="0" err="1" smtClean="0">
                <a:latin typeface="Albertus Medium" pitchFamily="34" charset="0"/>
                <a:hlinkClick r:id="rId3"/>
              </a:rPr>
              <a:t>om8lvoa</a:t>
            </a:r>
            <a:r>
              <a:rPr lang="cs-CZ" sz="2400" dirty="0" smtClean="0">
                <a:latin typeface="Albertus Medium" pitchFamily="34" charset="0"/>
              </a:rPr>
              <a:t/>
            </a:r>
            <a:br>
              <a:rPr lang="cs-CZ" sz="2400" dirty="0" smtClean="0">
                <a:latin typeface="Albertus Medium" pitchFamily="34" charset="0"/>
              </a:rPr>
            </a:br>
            <a:endParaRPr lang="cs-CZ" sz="2400" b="1" dirty="0" smtClean="0">
              <a:latin typeface="Albertus Medium" pitchFamily="34" charset="0"/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Vladimír </a:t>
            </a:r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Boudník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51723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>
              <a:latin typeface="Albertus Extra Bold" pitchFamily="34" charset="0"/>
            </a:endParaRPr>
          </a:p>
          <a:p>
            <a:r>
              <a:rPr lang="cs-CZ" sz="8800" dirty="0" smtClean="0">
                <a:latin typeface="Albertus Medium" pitchFamily="34" charset="0"/>
              </a:rPr>
              <a:t>17.3.1924 – 5. 12. 1968 - český grafik a malíř, představitel </a:t>
            </a:r>
            <a:r>
              <a:rPr lang="cs-CZ" sz="9600" b="1" dirty="0" smtClean="0">
                <a:solidFill>
                  <a:srgbClr val="002060"/>
                </a:solidFill>
                <a:latin typeface="Albertus Medium" pitchFamily="34" charset="0"/>
              </a:rPr>
              <a:t>aktivní a strukturální grafiky</a:t>
            </a:r>
          </a:p>
          <a:p>
            <a:r>
              <a:rPr lang="cs-CZ" sz="8800" dirty="0" smtClean="0">
                <a:latin typeface="Albertus Medium" pitchFamily="34" charset="0"/>
              </a:rPr>
              <a:t> Založil vlastní umělecký směr, tzv. </a:t>
            </a:r>
            <a:r>
              <a:rPr lang="cs-CZ" sz="11200" b="1" dirty="0" err="1" smtClean="0">
                <a:solidFill>
                  <a:srgbClr val="002060"/>
                </a:solidFill>
                <a:latin typeface="Albertus Medium" pitchFamily="34" charset="0"/>
              </a:rPr>
              <a:t>explosionalismus</a:t>
            </a:r>
            <a:r>
              <a:rPr lang="cs-CZ" sz="11200" dirty="0" smtClean="0">
                <a:solidFill>
                  <a:srgbClr val="002060"/>
                </a:solidFill>
                <a:latin typeface="Albertus Medium" pitchFamily="34" charset="0"/>
              </a:rPr>
              <a:t> - </a:t>
            </a:r>
            <a:r>
              <a:rPr lang="cs-CZ" sz="8800" dirty="0" smtClean="0">
                <a:latin typeface="Albertus Medium" pitchFamily="34" charset="0"/>
              </a:rPr>
              <a:t>Odstřižky plechu, zlomené pilníky, matky, šrouby, raznice či kusy litiny, odpadlé při zpracování kovu, </a:t>
            </a:r>
            <a:r>
              <a:rPr lang="cs-CZ" sz="8800" dirty="0" err="1" smtClean="0">
                <a:latin typeface="Albertus Medium" pitchFamily="34" charset="0"/>
              </a:rPr>
              <a:t>vlisovával</a:t>
            </a:r>
            <a:r>
              <a:rPr lang="cs-CZ" sz="8800" dirty="0" smtClean="0">
                <a:latin typeface="Albertus Medium" pitchFamily="34" charset="0"/>
              </a:rPr>
              <a:t> a vtloukal do plechových plátů, které pak propaloval autogenem, škrábal do nich důlčíkem a rydlem a tloukl do nich kladivem. Z takto vzniklých matric pak tiskl své grafické abstrakce, které dotvářel ještě poté, co vyšly z tiskařského lisu.</a:t>
            </a:r>
          </a:p>
          <a:p>
            <a:r>
              <a:rPr lang="cs-CZ" sz="8800" dirty="0" smtClean="0">
                <a:latin typeface="Albertus Medium" pitchFamily="34" charset="0"/>
              </a:rPr>
              <a:t>Podobně nezvyklou a originální technikou jsou i </a:t>
            </a:r>
            <a:r>
              <a:rPr lang="cs-CZ" sz="8800" b="1" dirty="0" smtClean="0">
                <a:solidFill>
                  <a:srgbClr val="002060"/>
                </a:solidFill>
                <a:latin typeface="Albertus Medium" pitchFamily="34" charset="0"/>
              </a:rPr>
              <a:t>magnetické grafiky</a:t>
            </a:r>
            <a:r>
              <a:rPr lang="cs-CZ" sz="8800" dirty="0" smtClean="0">
                <a:solidFill>
                  <a:srgbClr val="002060"/>
                </a:solidFill>
                <a:latin typeface="Albertus Medium" pitchFamily="34" charset="0"/>
              </a:rPr>
              <a:t>. </a:t>
            </a:r>
            <a:r>
              <a:rPr lang="cs-CZ" sz="8800" dirty="0" smtClean="0">
                <a:latin typeface="Albertus Medium" pitchFamily="34" charset="0"/>
              </a:rPr>
              <a:t>Na pláty železného plechu, podložené magnetem, uspořádal do vějířů magnetických siločar kovové piliny, které pak fixoval lakem, vtíral do nich barvu a tiskl listy.</a:t>
            </a:r>
          </a:p>
          <a:p>
            <a:r>
              <a:rPr lang="cs-CZ" sz="8800" dirty="0" smtClean="0">
                <a:latin typeface="Albertus Medium" pitchFamily="34" charset="0"/>
              </a:rPr>
              <a:t>Ve </a:t>
            </a:r>
            <a:r>
              <a:rPr lang="cs-CZ" sz="8800" dirty="0" smtClean="0">
                <a:solidFill>
                  <a:srgbClr val="002060"/>
                </a:solidFill>
                <a:latin typeface="Albertus Medium" pitchFamily="34" charset="0"/>
              </a:rPr>
              <a:t>strukturální grafice</a:t>
            </a:r>
            <a:r>
              <a:rPr lang="cs-CZ" sz="8800" dirty="0" smtClean="0">
                <a:latin typeface="Albertus Medium" pitchFamily="34" charset="0"/>
              </a:rPr>
              <a:t> stejným způsobem používal písek, odstřižky provázků či kousky textilu.</a:t>
            </a:r>
          </a:p>
          <a:p>
            <a:r>
              <a:rPr lang="cs-CZ" sz="8800" dirty="0" err="1" smtClean="0">
                <a:latin typeface="Albertus Medium" pitchFamily="34" charset="0"/>
              </a:rPr>
              <a:t>Boudníkovým</a:t>
            </a:r>
            <a:r>
              <a:rPr lang="cs-CZ" sz="8800" dirty="0" smtClean="0">
                <a:latin typeface="Albertus Medium" pitchFamily="34" charset="0"/>
              </a:rPr>
              <a:t> blízkým přítelem byl spisovatel </a:t>
            </a:r>
            <a:r>
              <a:rPr lang="cs-CZ" sz="9600" dirty="0" smtClean="0">
                <a:solidFill>
                  <a:srgbClr val="002060"/>
                </a:solidFill>
                <a:latin typeface="Albertus Medium" pitchFamily="34" charset="0"/>
              </a:rPr>
              <a:t>Bohumil Hrabal</a:t>
            </a:r>
          </a:p>
          <a:p>
            <a:pPr>
              <a:buNone/>
            </a:pPr>
            <a:r>
              <a:rPr lang="cs-CZ" sz="8800" b="1" dirty="0" smtClean="0">
                <a:hlinkClick r:id="rId2"/>
              </a:rPr>
              <a:t>http://</a:t>
            </a:r>
            <a:r>
              <a:rPr lang="cs-CZ" sz="8800" b="1" dirty="0" err="1" smtClean="0">
                <a:hlinkClick r:id="rId2"/>
              </a:rPr>
              <a:t>tinyurl.com</a:t>
            </a:r>
            <a:r>
              <a:rPr lang="cs-CZ" sz="8800" b="1" dirty="0" smtClean="0">
                <a:hlinkClick r:id="rId2"/>
              </a:rPr>
              <a:t>/</a:t>
            </a:r>
            <a:r>
              <a:rPr lang="cs-CZ" sz="8800" b="1" dirty="0" err="1" smtClean="0">
                <a:hlinkClick r:id="rId2"/>
              </a:rPr>
              <a:t>o5pm2wu</a:t>
            </a:r>
            <a:endParaRPr lang="cs-CZ" sz="8800" b="1" dirty="0" smtClean="0"/>
          </a:p>
          <a:p>
            <a:endParaRPr lang="cs-CZ" sz="8800" dirty="0" smtClean="0"/>
          </a:p>
          <a:p>
            <a:pPr>
              <a:buNone/>
            </a:pPr>
            <a:r>
              <a:rPr lang="cs-CZ" sz="8800" dirty="0" smtClean="0"/>
              <a:t/>
            </a:r>
            <a:br>
              <a:rPr lang="cs-CZ" sz="8800" dirty="0" smtClean="0"/>
            </a:br>
            <a:endParaRPr lang="cs-CZ" sz="8800" dirty="0" smtClean="0"/>
          </a:p>
          <a:p>
            <a:r>
              <a:rPr lang="cs-CZ" sz="8800" dirty="0" smtClean="0"/>
              <a:t/>
            </a:r>
            <a:br>
              <a:rPr lang="cs-CZ" sz="8800" dirty="0" smtClean="0"/>
            </a:b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Josef </a:t>
            </a:r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Istler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lbertus Medium" pitchFamily="34" charset="0"/>
              </a:rPr>
              <a:t>Významný český malíř, grafik a fotograf</a:t>
            </a:r>
          </a:p>
          <a:p>
            <a:r>
              <a:rPr lang="cs-CZ" dirty="0" err="1" smtClean="0">
                <a:latin typeface="Albertus Medium" pitchFamily="34" charset="0"/>
              </a:rPr>
              <a:t>13.listopadu</a:t>
            </a:r>
            <a:r>
              <a:rPr lang="cs-CZ" dirty="0" smtClean="0">
                <a:latin typeface="Albertus Medium" pitchFamily="34" charset="0"/>
              </a:rPr>
              <a:t> 1919 – </a:t>
            </a:r>
            <a:r>
              <a:rPr lang="cs-CZ" dirty="0" err="1" smtClean="0">
                <a:latin typeface="Albertus Medium" pitchFamily="34" charset="0"/>
              </a:rPr>
              <a:t>19.června</a:t>
            </a:r>
            <a:r>
              <a:rPr lang="cs-CZ" dirty="0" smtClean="0">
                <a:latin typeface="Albertus Medium" pitchFamily="34" charset="0"/>
              </a:rPr>
              <a:t> 2000</a:t>
            </a:r>
          </a:p>
          <a:p>
            <a:r>
              <a:rPr lang="cs-CZ" dirty="0" smtClean="0">
                <a:latin typeface="Albertus Medium" pitchFamily="34" charset="0"/>
              </a:rPr>
              <a:t>Je řazen mezi nejvýznamnější české a evropské představitele surrealismu a </a:t>
            </a:r>
            <a:r>
              <a:rPr lang="cs-CZ" dirty="0" err="1" smtClean="0">
                <a:latin typeface="Albertus Medium" pitchFamily="34" charset="0"/>
              </a:rPr>
              <a:t>informelu</a:t>
            </a:r>
            <a:endParaRPr lang="cs-CZ" dirty="0" smtClean="0">
              <a:latin typeface="Albertus Medium" pitchFamily="34" charset="0"/>
            </a:endParaRPr>
          </a:p>
          <a:p>
            <a:r>
              <a:rPr lang="cs-CZ" dirty="0" smtClean="0">
                <a:latin typeface="Albertus Medium" pitchFamily="34" charset="0"/>
              </a:rPr>
              <a:t>Jeho tvorbu výrazně ovlivnilo také přátelství s </a:t>
            </a:r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Karlem </a:t>
            </a:r>
            <a:r>
              <a:rPr lang="cs-CZ" dirty="0" err="1" smtClean="0">
                <a:solidFill>
                  <a:srgbClr val="002060"/>
                </a:solidFill>
                <a:latin typeface="Albertus Medium" pitchFamily="34" charset="0"/>
              </a:rPr>
              <a:t>Teigem</a:t>
            </a:r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 a </a:t>
            </a:r>
            <a:r>
              <a:rPr lang="cs-CZ" dirty="0" err="1" smtClean="0">
                <a:solidFill>
                  <a:srgbClr val="002060"/>
                </a:solidFill>
                <a:latin typeface="Albertus Medium" pitchFamily="34" charset="0"/>
              </a:rPr>
              <a:t>Toyen</a:t>
            </a:r>
            <a:endParaRPr lang="cs-CZ" dirty="0" smtClean="0">
              <a:solidFill>
                <a:srgbClr val="002060"/>
              </a:solidFill>
              <a:latin typeface="Albertus Medium" pitchFamily="34" charset="0"/>
            </a:endParaRPr>
          </a:p>
          <a:p>
            <a:r>
              <a:rPr lang="cs-CZ" dirty="0" smtClean="0">
                <a:latin typeface="Albertus Medium" pitchFamily="34" charset="0"/>
              </a:rPr>
              <a:t>spoluzakladatel surrealistické </a:t>
            </a:r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skupiny </a:t>
            </a:r>
            <a:r>
              <a:rPr lang="cs-CZ" dirty="0" err="1" smtClean="0">
                <a:solidFill>
                  <a:srgbClr val="002060"/>
                </a:solidFill>
                <a:latin typeface="Albertus Medium" pitchFamily="34" charset="0"/>
              </a:rPr>
              <a:t>Ra</a:t>
            </a:r>
            <a:endParaRPr lang="cs-CZ" dirty="0" smtClean="0">
              <a:solidFill>
                <a:srgbClr val="002060"/>
              </a:solidFill>
              <a:latin typeface="Albertus Medium" pitchFamily="34" charset="0"/>
            </a:endParaRPr>
          </a:p>
          <a:p>
            <a:r>
              <a:rPr lang="cs-CZ" b="1" dirty="0" smtClean="0">
                <a:latin typeface="Albertus Medium" pitchFamily="34" charset="0"/>
                <a:hlinkClick r:id="rId2"/>
              </a:rPr>
              <a:t>http://</a:t>
            </a:r>
            <a:r>
              <a:rPr lang="cs-CZ" b="1" dirty="0" err="1" smtClean="0">
                <a:latin typeface="Albertus Medium" pitchFamily="34" charset="0"/>
                <a:hlinkClick r:id="rId2"/>
              </a:rPr>
              <a:t>tinyurl.com</a:t>
            </a:r>
            <a:r>
              <a:rPr lang="cs-CZ" b="1" dirty="0" smtClean="0">
                <a:latin typeface="Albertus Medium" pitchFamily="34" charset="0"/>
                <a:hlinkClick r:id="rId2"/>
              </a:rPr>
              <a:t>/</a:t>
            </a:r>
            <a:r>
              <a:rPr lang="cs-CZ" b="1" dirty="0" err="1" smtClean="0">
                <a:latin typeface="Albertus Medium" pitchFamily="34" charset="0"/>
                <a:hlinkClick r:id="rId2"/>
              </a:rPr>
              <a:t>njx4kfr</a:t>
            </a:r>
            <a:endParaRPr lang="cs-CZ" b="1" dirty="0" smtClean="0">
              <a:latin typeface="Albertus Medium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Inspirace pro tebe: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lbertus Medium" pitchFamily="34" charset="0"/>
              </a:rPr>
              <a:t>Připrav si:</a:t>
            </a:r>
          </a:p>
          <a:p>
            <a:r>
              <a:rPr lang="cs-CZ" dirty="0" smtClean="0">
                <a:latin typeface="Albertus Medium" pitchFamily="34" charset="0"/>
              </a:rPr>
              <a:t>Karton nebo čtvrtku</a:t>
            </a:r>
          </a:p>
          <a:p>
            <a:r>
              <a:rPr lang="cs-CZ" dirty="0" smtClean="0">
                <a:latin typeface="Albertus Medium" pitchFamily="34" charset="0"/>
              </a:rPr>
              <a:t>Temperové nebo akrylové barvy</a:t>
            </a:r>
          </a:p>
          <a:p>
            <a:r>
              <a:rPr lang="cs-CZ" dirty="0" smtClean="0">
                <a:latin typeface="Albertus Medium" pitchFamily="34" charset="0"/>
              </a:rPr>
              <a:t>Sádru, písek, lepidlo Herkules</a:t>
            </a:r>
          </a:p>
          <a:p>
            <a:r>
              <a:rPr lang="cs-CZ" dirty="0" smtClean="0">
                <a:latin typeface="Albertus Medium" pitchFamily="34" charset="0"/>
              </a:rPr>
              <a:t>Štětce</a:t>
            </a:r>
          </a:p>
          <a:p>
            <a:r>
              <a:rPr lang="cs-CZ" dirty="0" smtClean="0">
                <a:latin typeface="Albertus Medium" pitchFamily="34" charset="0"/>
              </a:rPr>
              <a:t>Kulatý nůž a vidličku nebo malířskou špachtli</a:t>
            </a:r>
          </a:p>
          <a:p>
            <a:r>
              <a:rPr lang="cs-CZ" dirty="0" smtClean="0">
                <a:latin typeface="Albertus Medium" pitchFamily="34" charset="0"/>
              </a:rPr>
              <a:t>Nádobu na rozmíchání sádry (např. ustřiženou </a:t>
            </a:r>
            <a:r>
              <a:rPr lang="cs-CZ" dirty="0" err="1" smtClean="0">
                <a:latin typeface="Albertus Medium" pitchFamily="34" charset="0"/>
              </a:rPr>
              <a:t>PET</a:t>
            </a:r>
            <a:r>
              <a:rPr lang="cs-CZ" dirty="0" smtClean="0">
                <a:latin typeface="Albertus Medium" pitchFamily="34" charset="0"/>
              </a:rPr>
              <a:t> láhev) a dřívko</a:t>
            </a:r>
            <a:endParaRPr lang="cs-CZ" dirty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Pracovní postup: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lbertus Medium" pitchFamily="34" charset="0"/>
              </a:rPr>
              <a:t>Na připravený karton proveďte podmalbu akrylovou barvou</a:t>
            </a:r>
          </a:p>
          <a:p>
            <a:r>
              <a:rPr lang="cs-CZ" dirty="0" smtClean="0">
                <a:latin typeface="Albertus Medium" pitchFamily="34" charset="0"/>
              </a:rPr>
              <a:t>Rozmíchejte sádru ve vodě</a:t>
            </a:r>
          </a:p>
          <a:p>
            <a:r>
              <a:rPr lang="cs-CZ" dirty="0" smtClean="0">
                <a:latin typeface="Albertus Medium" pitchFamily="34" charset="0"/>
              </a:rPr>
              <a:t>Připravenou směs nanášejte kulatým nožem nebo špachtlí na podklad</a:t>
            </a:r>
          </a:p>
          <a:p>
            <a:r>
              <a:rPr lang="cs-CZ" dirty="0" smtClean="0">
                <a:latin typeface="Albertus Medium" pitchFamily="34" charset="0"/>
              </a:rPr>
              <a:t>Do ještě neztuhlé sádry můžete nanášet barvu</a:t>
            </a:r>
          </a:p>
          <a:p>
            <a:r>
              <a:rPr lang="cs-CZ" dirty="0" smtClean="0">
                <a:latin typeface="Albertus Medium" pitchFamily="34" charset="0"/>
              </a:rPr>
              <a:t>Na podklad lze také nanést lepidlo Herkules, posypat dílo pískem v vnášet do této hmoty barvy</a:t>
            </a:r>
          </a:p>
          <a:p>
            <a:r>
              <a:rPr lang="cs-CZ" dirty="0" smtClean="0">
                <a:latin typeface="Albertus Medium" pitchFamily="34" charset="0"/>
              </a:rPr>
              <a:t>Do malby můžete zasahovat vidličkou, nožem či násadou štětce</a:t>
            </a:r>
          </a:p>
          <a:p>
            <a:r>
              <a:rPr lang="cs-CZ" dirty="0" smtClean="0">
                <a:latin typeface="Albertus Medium" pitchFamily="34" charset="0"/>
              </a:rPr>
              <a:t>Na závěr se můžete pokusit o společnou interpretaci svých děl a vystavit je</a:t>
            </a:r>
            <a:endParaRPr lang="cs-CZ" dirty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bertus Medium" pitchFamily="34" charset="0"/>
              </a:rPr>
              <a:t>Láska v mracích</a:t>
            </a:r>
            <a:endParaRPr lang="cs-CZ" dirty="0">
              <a:latin typeface="Albertus Medium" pitchFamily="34" charset="0"/>
            </a:endParaRPr>
          </a:p>
        </p:txBody>
      </p:sp>
      <p:pic>
        <p:nvPicPr>
          <p:cNvPr id="1026" name="Picture 2" descr="E:\DCIM\Camera\2014-03-06 15.17.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bertus Medium" pitchFamily="34" charset="0"/>
              </a:rPr>
              <a:t>S tebou a bez tebe</a:t>
            </a:r>
            <a:endParaRPr lang="cs-CZ" dirty="0">
              <a:latin typeface="Albertus Medium" pitchFamily="34" charset="0"/>
            </a:endParaRPr>
          </a:p>
        </p:txBody>
      </p:sp>
      <p:pic>
        <p:nvPicPr>
          <p:cNvPr id="2050" name="Picture 2" descr="E:\DCIM\Camera\2014-03-06 15.17.1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bertus Medium" pitchFamily="34" charset="0"/>
              </a:rPr>
              <a:t>Prorůstání</a:t>
            </a:r>
            <a:endParaRPr lang="cs-CZ" dirty="0">
              <a:latin typeface="Albertus Medium" pitchFamily="34" charset="0"/>
            </a:endParaRPr>
          </a:p>
        </p:txBody>
      </p:sp>
      <p:pic>
        <p:nvPicPr>
          <p:cNvPr id="3074" name="Picture 2" descr="E:\DCIM\Camera\2014-03-06 15.18.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DCIM\Camera\2014-03-13 14.59.3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contrast="10000"/>
          </a:blip>
          <a:srcRect l="3580" r="2270"/>
          <a:stretch>
            <a:fillRect/>
          </a:stretch>
        </p:blipFill>
        <p:spPr bwMode="auto">
          <a:xfrm>
            <a:off x="755576" y="332656"/>
            <a:ext cx="7776864" cy="63367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3400" dirty="0" smtClean="0"/>
              <a:t>KOLEKTIV. </a:t>
            </a:r>
            <a:r>
              <a:rPr lang="cs-CZ" sz="3400" i="1" dirty="0" smtClean="0"/>
              <a:t>Slovník světového malířství</a:t>
            </a:r>
            <a:r>
              <a:rPr lang="cs-CZ" sz="3400" dirty="0" smtClean="0"/>
              <a:t>. Praha: Odeon a </a:t>
            </a:r>
            <a:r>
              <a:rPr lang="cs-CZ" sz="3400" dirty="0" err="1" smtClean="0"/>
              <a:t>Artia</a:t>
            </a:r>
            <a:r>
              <a:rPr lang="cs-CZ" sz="3400" dirty="0" smtClean="0"/>
              <a:t>, 1991, </a:t>
            </a:r>
            <a:r>
              <a:rPr lang="cs-CZ" sz="3400" dirty="0" err="1" smtClean="0"/>
              <a:t>ISBN</a:t>
            </a:r>
            <a:r>
              <a:rPr lang="cs-CZ" sz="3400" dirty="0" smtClean="0"/>
              <a:t> 80-207-0023-4.</a:t>
            </a:r>
          </a:p>
          <a:p>
            <a:r>
              <a:rPr lang="cs-CZ" sz="3400" dirty="0" smtClean="0"/>
              <a:t>NEZJIŠTĚNO. </a:t>
            </a:r>
            <a:r>
              <a:rPr lang="cs-CZ" sz="3400" i="1" dirty="0" smtClean="0"/>
              <a:t>Výtvarné umění 2. poloviny 20. století</a:t>
            </a:r>
            <a:r>
              <a:rPr lang="cs-CZ" sz="3400" dirty="0" smtClean="0"/>
              <a:t> [online]. [cit. 26.2.2014]. Dostupný na WWW: http://</a:t>
            </a:r>
            <a:r>
              <a:rPr lang="cs-CZ" sz="3400" dirty="0" err="1" smtClean="0"/>
              <a:t>cs.wikipedia.org</a:t>
            </a:r>
            <a:r>
              <a:rPr lang="cs-CZ" sz="3400" dirty="0" smtClean="0"/>
              <a:t>/</a:t>
            </a:r>
            <a:r>
              <a:rPr lang="cs-CZ" sz="3400" dirty="0" err="1" smtClean="0"/>
              <a:t>wiki</a:t>
            </a:r>
            <a:r>
              <a:rPr lang="cs-CZ" sz="3400" dirty="0" smtClean="0"/>
              <a:t>/V%</a:t>
            </a:r>
            <a:r>
              <a:rPr lang="cs-CZ" sz="3400" dirty="0" err="1" smtClean="0"/>
              <a:t>C3</a:t>
            </a:r>
            <a:r>
              <a:rPr lang="cs-CZ" sz="3400" dirty="0" smtClean="0"/>
              <a:t>%</a:t>
            </a:r>
            <a:r>
              <a:rPr lang="cs-CZ" sz="3400" dirty="0" err="1" smtClean="0"/>
              <a:t>BDtvarn</a:t>
            </a:r>
            <a:r>
              <a:rPr lang="cs-CZ" sz="3400" dirty="0" smtClean="0"/>
              <a:t>%</a:t>
            </a:r>
            <a:r>
              <a:rPr lang="cs-CZ" sz="3400" dirty="0" err="1" smtClean="0"/>
              <a:t>C3</a:t>
            </a:r>
            <a:r>
              <a:rPr lang="cs-CZ" sz="3400" dirty="0" smtClean="0"/>
              <a:t>%</a:t>
            </a:r>
            <a:r>
              <a:rPr lang="cs-CZ" sz="3400" dirty="0" err="1" smtClean="0"/>
              <a:t>A9</a:t>
            </a:r>
            <a:r>
              <a:rPr lang="cs-CZ" sz="3400" dirty="0" smtClean="0"/>
              <a:t>_um%</a:t>
            </a:r>
            <a:r>
              <a:rPr lang="cs-CZ" sz="3400" dirty="0" err="1" smtClean="0"/>
              <a:t>C4</a:t>
            </a:r>
            <a:r>
              <a:rPr lang="cs-CZ" sz="3400" dirty="0" smtClean="0"/>
              <a:t>%</a:t>
            </a:r>
            <a:r>
              <a:rPr lang="cs-CZ" sz="3400" dirty="0" err="1" smtClean="0"/>
              <a:t>9Bn</a:t>
            </a:r>
            <a:r>
              <a:rPr lang="cs-CZ" sz="3400" dirty="0" smtClean="0"/>
              <a:t>%</a:t>
            </a:r>
            <a:r>
              <a:rPr lang="cs-CZ" sz="3400" dirty="0" err="1" smtClean="0"/>
              <a:t>C3</a:t>
            </a:r>
            <a:r>
              <a:rPr lang="cs-CZ" sz="3400" dirty="0" smtClean="0"/>
              <a:t>%AD_2._poloviny_20._</a:t>
            </a:r>
            <a:r>
              <a:rPr lang="cs-CZ" sz="3400" dirty="0" err="1" smtClean="0"/>
              <a:t>stolet</a:t>
            </a:r>
            <a:r>
              <a:rPr lang="cs-CZ" sz="3400" dirty="0" smtClean="0"/>
              <a:t>%</a:t>
            </a:r>
            <a:r>
              <a:rPr lang="cs-CZ" sz="3400" dirty="0" err="1" smtClean="0"/>
              <a:t>C3</a:t>
            </a:r>
            <a:r>
              <a:rPr lang="cs-CZ" sz="3400" dirty="0" smtClean="0"/>
              <a:t>%AD#</a:t>
            </a:r>
            <a:r>
              <a:rPr lang="cs-CZ" sz="3400" dirty="0" err="1" smtClean="0"/>
              <a:t>Informel</a:t>
            </a:r>
            <a:endParaRPr lang="cs-CZ" sz="3400" dirty="0" smtClean="0"/>
          </a:p>
          <a:p>
            <a:r>
              <a:rPr lang="nl-NL" sz="3400" dirty="0" smtClean="0"/>
              <a:t>-RED-. </a:t>
            </a:r>
            <a:r>
              <a:rPr lang="nl-NL" sz="3400" i="1" dirty="0" smtClean="0"/>
              <a:t>informel</a:t>
            </a:r>
            <a:r>
              <a:rPr lang="nl-NL" sz="3400" dirty="0" smtClean="0"/>
              <a:t> [online]. [cit. 26.2.2014]. Dostupný na WWW: http://www.cojeco.cz/index.php?detail=1&amp;id_desc=392899&amp;title=informel&amp;s_lang=2</a:t>
            </a:r>
          </a:p>
          <a:p>
            <a:r>
              <a:rPr lang="cs-CZ" sz="3400" dirty="0" err="1" smtClean="0"/>
              <a:t>KISIL</a:t>
            </a:r>
            <a:r>
              <a:rPr lang="cs-CZ" sz="3400" dirty="0" smtClean="0"/>
              <a:t>, Aleš. </a:t>
            </a:r>
            <a:r>
              <a:rPr lang="cs-CZ" sz="3400" i="1" dirty="0" smtClean="0"/>
              <a:t>Nemaluji, své obrazy dávím</a:t>
            </a:r>
            <a:r>
              <a:rPr lang="cs-CZ" sz="3400" dirty="0" smtClean="0"/>
              <a:t> [online]. [cit. 26.2.2014]. Dostupný na WWW: http://www.</a:t>
            </a:r>
            <a:r>
              <a:rPr lang="cs-CZ" sz="3400" dirty="0" err="1" smtClean="0"/>
              <a:t>ceskatelevize.cz</a:t>
            </a:r>
            <a:r>
              <a:rPr lang="cs-CZ" sz="3400" dirty="0" smtClean="0"/>
              <a:t>/porady/1073451124-nemaluji-</a:t>
            </a:r>
            <a:r>
              <a:rPr lang="cs-CZ" sz="3400" dirty="0" err="1" smtClean="0"/>
              <a:t>sve</a:t>
            </a:r>
            <a:r>
              <a:rPr lang="cs-CZ" sz="3400" dirty="0" smtClean="0"/>
              <a:t>-obrazy-</a:t>
            </a:r>
            <a:r>
              <a:rPr lang="cs-CZ" sz="3400" dirty="0" err="1" smtClean="0"/>
              <a:t>davim</a:t>
            </a:r>
            <a:r>
              <a:rPr lang="cs-CZ" sz="3400" dirty="0" smtClean="0"/>
              <a:t>-</a:t>
            </a:r>
            <a:r>
              <a:rPr lang="cs-CZ" sz="3400" dirty="0" err="1" smtClean="0"/>
              <a:t>portret</a:t>
            </a:r>
            <a:r>
              <a:rPr lang="cs-CZ" sz="3400" dirty="0" smtClean="0"/>
              <a:t>-</a:t>
            </a:r>
            <a:r>
              <a:rPr lang="cs-CZ" sz="3400" dirty="0" err="1" smtClean="0"/>
              <a:t>malire</a:t>
            </a:r>
            <a:r>
              <a:rPr lang="cs-CZ" sz="3400" dirty="0" smtClean="0"/>
              <a:t>-</a:t>
            </a:r>
            <a:r>
              <a:rPr lang="cs-CZ" sz="3400" dirty="0" err="1" smtClean="0"/>
              <a:t>mikulase</a:t>
            </a:r>
            <a:r>
              <a:rPr lang="cs-CZ" sz="3400" dirty="0" smtClean="0"/>
              <a:t>-</a:t>
            </a:r>
            <a:r>
              <a:rPr lang="cs-CZ" sz="3400" dirty="0" err="1" smtClean="0"/>
              <a:t>medka</a:t>
            </a:r>
            <a:r>
              <a:rPr lang="cs-CZ" sz="3400" dirty="0" smtClean="0"/>
              <a:t>/</a:t>
            </a:r>
          </a:p>
          <a:p>
            <a:r>
              <a:rPr lang="cs-CZ" sz="3400" dirty="0" smtClean="0"/>
              <a:t>NEZJIŠTĚNO. </a:t>
            </a:r>
            <a:r>
              <a:rPr lang="cs-CZ" sz="3400" i="1" dirty="0" smtClean="0"/>
              <a:t>Vladimír </a:t>
            </a:r>
            <a:r>
              <a:rPr lang="cs-CZ" sz="3400" i="1" dirty="0" err="1" smtClean="0"/>
              <a:t>Boudník</a:t>
            </a:r>
            <a:r>
              <a:rPr lang="cs-CZ" sz="3400" dirty="0" smtClean="0"/>
              <a:t> [online]. [cit. 26.2.2014]. Dostupný na WWW: http://</a:t>
            </a:r>
            <a:r>
              <a:rPr lang="cs-CZ" sz="3400" dirty="0" err="1" smtClean="0"/>
              <a:t>cs.wikipedia.org</a:t>
            </a:r>
            <a:r>
              <a:rPr lang="cs-CZ" sz="3400" dirty="0" smtClean="0"/>
              <a:t>/</a:t>
            </a:r>
            <a:r>
              <a:rPr lang="cs-CZ" sz="3400" dirty="0" err="1" smtClean="0"/>
              <a:t>wiki</a:t>
            </a:r>
            <a:r>
              <a:rPr lang="cs-CZ" sz="3400" dirty="0" smtClean="0"/>
              <a:t>/</a:t>
            </a:r>
            <a:r>
              <a:rPr lang="cs-CZ" sz="3400" dirty="0" err="1" smtClean="0"/>
              <a:t>Vladim</a:t>
            </a:r>
            <a:r>
              <a:rPr lang="cs-CZ" sz="3400" dirty="0" smtClean="0"/>
              <a:t>%</a:t>
            </a:r>
            <a:r>
              <a:rPr lang="cs-CZ" sz="3400" dirty="0" err="1" smtClean="0"/>
              <a:t>C3</a:t>
            </a:r>
            <a:r>
              <a:rPr lang="cs-CZ" sz="3400" dirty="0" smtClean="0"/>
              <a:t>%</a:t>
            </a:r>
            <a:r>
              <a:rPr lang="cs-CZ" sz="3400" dirty="0" err="1" smtClean="0"/>
              <a:t>ADr</a:t>
            </a:r>
            <a:r>
              <a:rPr lang="cs-CZ" sz="3400" dirty="0" smtClean="0"/>
              <a:t>_</a:t>
            </a:r>
            <a:r>
              <a:rPr lang="cs-CZ" sz="3400" dirty="0" err="1" smtClean="0"/>
              <a:t>Boudn</a:t>
            </a:r>
            <a:r>
              <a:rPr lang="cs-CZ" sz="3400" dirty="0" smtClean="0"/>
              <a:t>%</a:t>
            </a:r>
            <a:r>
              <a:rPr lang="cs-CZ" sz="3400" dirty="0" err="1" smtClean="0"/>
              <a:t>C3</a:t>
            </a:r>
            <a:r>
              <a:rPr lang="cs-CZ" sz="3400" dirty="0" smtClean="0"/>
              <a:t>%</a:t>
            </a:r>
            <a:r>
              <a:rPr lang="cs-CZ" sz="3400" dirty="0" err="1" smtClean="0"/>
              <a:t>ADk</a:t>
            </a:r>
            <a:endParaRPr lang="cs-CZ" sz="3400" dirty="0" smtClean="0"/>
          </a:p>
          <a:p>
            <a:r>
              <a:rPr lang="cs-CZ" dirty="0" smtClean="0"/>
              <a:t>NEZJIŠTĚNO. </a:t>
            </a:r>
            <a:r>
              <a:rPr lang="cs-CZ" i="1" dirty="0" smtClean="0"/>
              <a:t>Josef </a:t>
            </a:r>
            <a:r>
              <a:rPr lang="cs-CZ" i="1" dirty="0" err="1" smtClean="0"/>
              <a:t>Istler</a:t>
            </a:r>
            <a:r>
              <a:rPr lang="cs-CZ" dirty="0" smtClean="0"/>
              <a:t> [online]. [cit. 9.3.2014]. Dostupný na WWW: http://www.</a:t>
            </a:r>
            <a:r>
              <a:rPr lang="cs-CZ" dirty="0" err="1" smtClean="0"/>
              <a:t>artplus.cz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/autor/20-</a:t>
            </a:r>
            <a:r>
              <a:rPr lang="cs-CZ" dirty="0" err="1" smtClean="0"/>
              <a:t>istler</a:t>
            </a:r>
            <a:r>
              <a:rPr lang="cs-CZ" dirty="0" smtClean="0"/>
              <a:t>-</a:t>
            </a:r>
            <a:r>
              <a:rPr lang="cs-CZ" dirty="0" err="1" smtClean="0"/>
              <a:t>josef</a:t>
            </a:r>
            <a:endParaRPr lang="cs-CZ" dirty="0" smtClean="0"/>
          </a:p>
          <a:p>
            <a:r>
              <a:rPr lang="cs-CZ" dirty="0" smtClean="0"/>
              <a:t>Obrazový materiál: archiv autorky, vlastní foto žákovských prací – se souhlasem autorů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nl-NL" dirty="0" smtClean="0"/>
              <a:t/>
            </a:r>
            <a:br>
              <a:rPr lang="nl-NL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337</Words>
  <Application>Microsoft Office PowerPoint</Application>
  <PresentationFormat>Předvádění na obrazovce (4:3)</PresentationFormat>
  <Paragraphs>94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Informel</vt:lpstr>
      <vt:lpstr>Anotace</vt:lpstr>
      <vt:lpstr>Z historie</vt:lpstr>
      <vt:lpstr>Informel</vt:lpstr>
      <vt:lpstr>Hlavní představitelé</vt:lpstr>
      <vt:lpstr>Mikuláš Medek</vt:lpstr>
      <vt:lpstr>Vladimír Boudník</vt:lpstr>
      <vt:lpstr>Josef Istler</vt:lpstr>
      <vt:lpstr>Inspirace pro tebe:</vt:lpstr>
      <vt:lpstr>Pracovní postup:</vt:lpstr>
      <vt:lpstr>Láska v mracích</vt:lpstr>
      <vt:lpstr>S tebou a bez tebe</vt:lpstr>
      <vt:lpstr>Prorůstání</vt:lpstr>
      <vt:lpstr>Snímek 15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12</cp:revision>
  <dcterms:created xsi:type="dcterms:W3CDTF">2014-02-26T17:46:25Z</dcterms:created>
  <dcterms:modified xsi:type="dcterms:W3CDTF">2014-05-05T19:31:11Z</dcterms:modified>
</cp:coreProperties>
</file>