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6" r:id="rId2"/>
    <p:sldId id="285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5" r:id="rId17"/>
    <p:sldId id="276" r:id="rId18"/>
    <p:sldId id="277" r:id="rId19"/>
    <p:sldId id="278" r:id="rId20"/>
    <p:sldId id="281" r:id="rId21"/>
    <p:sldId id="282" r:id="rId22"/>
    <p:sldId id="279" r:id="rId23"/>
    <p:sldId id="280" r:id="rId24"/>
    <p:sldId id="283" r:id="rId25"/>
    <p:sldId id="284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vertBarState="maximized">
    <p:restoredLeft sz="34587" autoAdjust="0"/>
    <p:restoredTop sz="94713" autoAdjust="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AE13-A06E-43EA-B3FA-D207AC484567}" type="datetimeFigureOut">
              <a:rPr lang="cs-CZ" smtClean="0"/>
              <a:pPr/>
              <a:t>11.3.2014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B03B3-30FB-4583-936E-176AEC7569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AE13-A06E-43EA-B3FA-D207AC484567}" type="datetimeFigureOut">
              <a:rPr lang="cs-CZ" smtClean="0"/>
              <a:pPr/>
              <a:t>11.3.2014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B03B3-30FB-4583-936E-176AEC7569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AE13-A06E-43EA-B3FA-D207AC484567}" type="datetimeFigureOut">
              <a:rPr lang="cs-CZ" smtClean="0"/>
              <a:pPr/>
              <a:t>11.3.2014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B03B3-30FB-4583-936E-176AEC7569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AE13-A06E-43EA-B3FA-D207AC484567}" type="datetimeFigureOut">
              <a:rPr lang="cs-CZ" smtClean="0"/>
              <a:pPr/>
              <a:t>11.3.2014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B03B3-30FB-4583-936E-176AEC7569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AE13-A06E-43EA-B3FA-D207AC484567}" type="datetimeFigureOut">
              <a:rPr lang="cs-CZ" smtClean="0"/>
              <a:pPr/>
              <a:t>11.3.2014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B03B3-30FB-4583-936E-176AEC7569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AE13-A06E-43EA-B3FA-D207AC484567}" type="datetimeFigureOut">
              <a:rPr lang="cs-CZ" smtClean="0"/>
              <a:pPr/>
              <a:t>11.3.2014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B03B3-30FB-4583-936E-176AEC7569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AE13-A06E-43EA-B3FA-D207AC484567}" type="datetimeFigureOut">
              <a:rPr lang="cs-CZ" smtClean="0"/>
              <a:pPr/>
              <a:t>11.3.2014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B03B3-30FB-4583-936E-176AEC7569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AE13-A06E-43EA-B3FA-D207AC484567}" type="datetimeFigureOut">
              <a:rPr lang="cs-CZ" smtClean="0"/>
              <a:pPr/>
              <a:t>11.3.2014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B03B3-30FB-4583-936E-176AEC7569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AE13-A06E-43EA-B3FA-D207AC484567}" type="datetimeFigureOut">
              <a:rPr lang="cs-CZ" smtClean="0"/>
              <a:pPr/>
              <a:t>11.3.2014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B03B3-30FB-4583-936E-176AEC7569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AE13-A06E-43EA-B3FA-D207AC484567}" type="datetimeFigureOut">
              <a:rPr lang="cs-CZ" smtClean="0"/>
              <a:pPr/>
              <a:t>11.3.2014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B03B3-30FB-4583-936E-176AEC7569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AE13-A06E-43EA-B3FA-D207AC484567}" type="datetimeFigureOut">
              <a:rPr lang="cs-CZ" smtClean="0"/>
              <a:pPr/>
              <a:t>11.3.2014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B03B3-30FB-4583-936E-176AEC7569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CEAE13-A06E-43EA-B3FA-D207AC484567}" type="datetimeFigureOut">
              <a:rPr lang="cs-CZ" smtClean="0"/>
              <a:pPr/>
              <a:t>11.3.2014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3B03B3-30FB-4583-936E-176AEC7569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11.jpeg"/><Relationship Id="rId7" Type="http://schemas.openxmlformats.org/officeDocument/2006/relationships/image" Target="../media/image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4.jpeg"/><Relationship Id="rId4" Type="http://schemas.openxmlformats.org/officeDocument/2006/relationships/image" Target="../media/image5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2788" y="566738"/>
            <a:ext cx="7716837" cy="572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určen pro žáky třetích a čtvrtých ročníků SŠ</a:t>
            </a:r>
          </a:p>
          <a:p>
            <a:r>
              <a:rPr lang="cs-CZ" dirty="0" smtClean="0"/>
              <a:t>časově je koncipován na celou vyučovací hodinu</a:t>
            </a:r>
          </a:p>
          <a:p>
            <a:r>
              <a:rPr lang="cs-CZ" dirty="0" smtClean="0"/>
              <a:t>cílem je seznámit žáky s několika dalšími národními parky USA </a:t>
            </a:r>
          </a:p>
          <a:p>
            <a:r>
              <a:rPr lang="cs-CZ" dirty="0" smtClean="0"/>
              <a:t>materiál lze rovněž využít k opakování maturitních témat </a:t>
            </a:r>
            <a:r>
              <a:rPr lang="cs-CZ" dirty="0" err="1" smtClean="0"/>
              <a:t>The</a:t>
            </a:r>
            <a:r>
              <a:rPr lang="cs-CZ" dirty="0" smtClean="0"/>
              <a:t> USA a </a:t>
            </a:r>
            <a:r>
              <a:rPr lang="cs-CZ" dirty="0" err="1" smtClean="0"/>
              <a:t>Nature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Environment</a:t>
            </a:r>
            <a:endParaRPr lang="cs-CZ" dirty="0" smtClean="0"/>
          </a:p>
          <a:p>
            <a:r>
              <a:rPr lang="cs-CZ" dirty="0" smtClean="0"/>
              <a:t>žáci si osvojí a upevní specifickou slovní zásobu – k jejímu opakování jsou určeny úkoly </a:t>
            </a:r>
            <a:r>
              <a:rPr lang="cs-CZ" dirty="0" err="1" smtClean="0"/>
              <a:t>Task</a:t>
            </a:r>
            <a:r>
              <a:rPr lang="cs-CZ" dirty="0" smtClean="0"/>
              <a:t> 1 a </a:t>
            </a:r>
            <a:r>
              <a:rPr lang="cs-CZ" dirty="0" err="1" smtClean="0"/>
              <a:t>Task</a:t>
            </a:r>
            <a:r>
              <a:rPr lang="cs-CZ" dirty="0" smtClean="0"/>
              <a:t> 2</a:t>
            </a:r>
          </a:p>
          <a:p>
            <a:r>
              <a:rPr lang="cs-CZ" dirty="0" smtClean="0"/>
              <a:t>nakonec si žáci ověří získané znalosti (</a:t>
            </a:r>
            <a:r>
              <a:rPr lang="cs-CZ" dirty="0" err="1" smtClean="0"/>
              <a:t>Quiz</a:t>
            </a:r>
            <a:r>
              <a:rPr lang="cs-CZ" dirty="0" smtClean="0"/>
              <a:t> 1 a </a:t>
            </a:r>
            <a:r>
              <a:rPr lang="cs-CZ" dirty="0" err="1" smtClean="0"/>
              <a:t>Quiz</a:t>
            </a:r>
            <a:r>
              <a:rPr lang="cs-CZ" dirty="0" smtClean="0"/>
              <a:t> 2) – připojeny jsou odkazy na stránky prezentace, kde najdou správné odpovědi</a:t>
            </a:r>
          </a:p>
          <a:p>
            <a:r>
              <a:rPr lang="cs-CZ" dirty="0" smtClean="0"/>
              <a:t>p</a:t>
            </a:r>
            <a:r>
              <a:rPr lang="cs-CZ" smtClean="0"/>
              <a:t>omůcky</a:t>
            </a:r>
            <a:r>
              <a:rPr lang="cs-CZ" dirty="0" smtClean="0"/>
              <a:t>: interaktivní tabule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chemeClr val="accent3">
                    <a:lumMod val="50000"/>
                  </a:schemeClr>
                </a:solidFill>
              </a:rPr>
              <a:t>Death</a:t>
            </a:r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6000" b="1" dirty="0" err="1" smtClean="0">
                <a:solidFill>
                  <a:schemeClr val="accent3">
                    <a:lumMod val="50000"/>
                  </a:schemeClr>
                </a:solidFill>
              </a:rPr>
              <a:t>Valley</a:t>
            </a:r>
            <a:endParaRPr lang="cs-CZ" sz="6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" name="Zástupný symbol pro obsah 4" descr="DUM-US National Parks II LocMap_Death_Valley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1604" y="1714488"/>
            <a:ext cx="6331042" cy="421484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Nadpis 17"/>
          <p:cNvSpPr>
            <a:spLocks noGrp="1"/>
          </p:cNvSpPr>
          <p:nvPr>
            <p:ph type="title"/>
          </p:nvPr>
        </p:nvSpPr>
        <p:spPr>
          <a:xfrm>
            <a:off x="500034" y="214290"/>
            <a:ext cx="3571900" cy="6357982"/>
          </a:xfrm>
        </p:spPr>
        <p:txBody>
          <a:bodyPr>
            <a:normAutofit fontScale="90000"/>
          </a:bodyPr>
          <a:lstStyle/>
          <a:p>
            <a:pPr algn="l"/>
            <a:r>
              <a:rPr lang="cs-CZ" sz="3100" dirty="0" smtClean="0"/>
              <a:t>- </a:t>
            </a:r>
            <a:r>
              <a:rPr lang="en-US" sz="3100" dirty="0" smtClean="0"/>
              <a:t>called the </a:t>
            </a:r>
            <a:r>
              <a:rPr lang="en-US" sz="3100" b="1" dirty="0" smtClean="0"/>
              <a:t>land of extremes</a:t>
            </a:r>
            <a:r>
              <a:rPr lang="en-US" sz="3100" dirty="0" smtClean="0"/>
              <a:t> - the driest, lowest and hottest spot in the US, contrasting with snow-covered peaks of the </a:t>
            </a:r>
            <a:r>
              <a:rPr lang="en-US" sz="3100" b="1" dirty="0" smtClean="0"/>
              <a:t>Panamint Mountains</a:t>
            </a:r>
            <a:r>
              <a:rPr lang="en-US" sz="3100" dirty="0" smtClean="0"/>
              <a:t/>
            </a:r>
            <a:br>
              <a:rPr lang="en-US" sz="3100" dirty="0" smtClean="0"/>
            </a:br>
            <a:r>
              <a:rPr lang="en-US" sz="3100" dirty="0" smtClean="0"/>
              <a:t>- a great diversity of plants and animals thanks to the wide range of habitats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pic>
        <p:nvPicPr>
          <p:cNvPr id="20" name="Zástupný symbol pro obsah 19" descr="DUM-US_National_ParksII_800px-USA_-_California_-_Death_Valley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71934" y="714356"/>
            <a:ext cx="4941576" cy="52864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Nadpis 24"/>
          <p:cNvSpPr>
            <a:spLocks noGrp="1"/>
          </p:cNvSpPr>
          <p:nvPr>
            <p:ph type="title"/>
          </p:nvPr>
        </p:nvSpPr>
        <p:spPr>
          <a:xfrm>
            <a:off x="457200" y="273050"/>
            <a:ext cx="2686040" cy="369868"/>
          </a:xfrm>
        </p:spPr>
        <p:txBody>
          <a:bodyPr>
            <a:noAutofit/>
          </a:bodyPr>
          <a:lstStyle/>
          <a:p>
            <a:r>
              <a:rPr lang="en-US" sz="2800" dirty="0" smtClean="0"/>
              <a:t>Fauna and Flora</a:t>
            </a:r>
            <a:endParaRPr lang="en-US" sz="2800" dirty="0"/>
          </a:p>
        </p:txBody>
      </p:sp>
      <p:sp>
        <p:nvSpPr>
          <p:cNvPr id="27" name="Zástupný symbol pro text 26"/>
          <p:cNvSpPr>
            <a:spLocks noGrp="1"/>
          </p:cNvSpPr>
          <p:nvPr>
            <p:ph type="body" sz="half" idx="2"/>
          </p:nvPr>
        </p:nvSpPr>
        <p:spPr>
          <a:xfrm>
            <a:off x="428596" y="642918"/>
            <a:ext cx="4286280" cy="6000792"/>
          </a:xfrm>
        </p:spPr>
        <p:txBody>
          <a:bodyPr>
            <a:normAutofit/>
          </a:bodyPr>
          <a:lstStyle/>
          <a:p>
            <a:r>
              <a:rPr lang="en-US" sz="2800" dirty="0" smtClean="0"/>
              <a:t>- more than 1000 kinds of plants, which have adapted to a desert life</a:t>
            </a:r>
          </a:p>
          <a:p>
            <a:r>
              <a:rPr lang="en-US" sz="2800" dirty="0" smtClean="0"/>
              <a:t>- to deal with the heat, the animals that live in the desert are mainly </a:t>
            </a:r>
            <a:r>
              <a:rPr lang="en-US" sz="2800" b="1" dirty="0" smtClean="0"/>
              <a:t>nocturnal</a:t>
            </a:r>
            <a:r>
              <a:rPr lang="en-US" sz="2800" dirty="0" smtClean="0"/>
              <a:t>, such as a kit fox (see the picture), Utah black-headed snake, or Western leaf-nosed snake</a:t>
            </a:r>
            <a:endParaRPr lang="en-US" sz="2800" dirty="0"/>
          </a:p>
        </p:txBody>
      </p:sp>
      <p:pic>
        <p:nvPicPr>
          <p:cNvPr id="30" name="Zástupný symbol pro obsah 29" descr="DUM_US_National_ParksII_404px-Kitfuchs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43438" y="357166"/>
            <a:ext cx="4357718" cy="58579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565794" cy="485788"/>
          </a:xfrm>
        </p:spPr>
        <p:txBody>
          <a:bodyPr>
            <a:noAutofit/>
          </a:bodyPr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Desert bighorn sheep</a:t>
            </a:r>
            <a:endParaRPr lang="en-US" sz="2800" dirty="0">
              <a:solidFill>
                <a:srgbClr val="FF0000"/>
              </a:solidFill>
            </a:endParaRPr>
          </a:p>
        </p:txBody>
      </p:sp>
      <p:pic>
        <p:nvPicPr>
          <p:cNvPr id="9" name="Zástupný symbol pro obrázek 8" descr="DUM_US_National_ParksII_735px-Desert_Bighorn_Sheep_Joshua_Tree_cropped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4062" b="4062"/>
          <a:stretch>
            <a:fillRect/>
          </a:stretch>
        </p:blipFill>
        <p:spPr>
          <a:xfrm>
            <a:off x="1285852" y="285728"/>
            <a:ext cx="6715172" cy="44418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Zástupný symbol pro text 7"/>
          <p:cNvSpPr>
            <a:spLocks noGrp="1"/>
          </p:cNvSpPr>
          <p:nvPr>
            <p:ph type="body" sz="half" idx="2"/>
          </p:nvPr>
        </p:nvSpPr>
        <p:spPr>
          <a:xfrm>
            <a:off x="142844" y="5286388"/>
            <a:ext cx="8858312" cy="1428760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- </a:t>
            </a:r>
            <a:r>
              <a:rPr lang="en-US" sz="2800" dirty="0" smtClean="0"/>
              <a:t>wide range of habitats provide a variety of wildlife species, including 51 species of native mammals, such as porcupine, coyote, kit fox, gray fox, mountain lion, bobcat, mule deer, or desert bighorn sheep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92288" y="4572008"/>
            <a:ext cx="5486400" cy="500066"/>
          </a:xfrm>
        </p:spPr>
        <p:txBody>
          <a:bodyPr>
            <a:noAutofit/>
          </a:bodyPr>
          <a:lstStyle/>
          <a:p>
            <a:pPr algn="ctr"/>
            <a:r>
              <a:rPr lang="en-US" sz="3200" dirty="0" smtClean="0">
                <a:solidFill>
                  <a:srgbClr val="FF0000"/>
                </a:solidFill>
              </a:rPr>
              <a:t>Desert tortoise</a:t>
            </a:r>
            <a:endParaRPr lang="en-US" sz="3200" dirty="0">
              <a:solidFill>
                <a:srgbClr val="FF0000"/>
              </a:solidFill>
            </a:endParaRPr>
          </a:p>
        </p:txBody>
      </p:sp>
      <p:pic>
        <p:nvPicPr>
          <p:cNvPr id="8" name="Zástupný symbol pro obrázek 7" descr="DUM_US_National_ParksII_Desert_tortoise_at_the_Nevada_Test_Site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5186" r="5186"/>
          <a:stretch>
            <a:fillRect/>
          </a:stretch>
        </p:blipFill>
        <p:spPr>
          <a:xfrm>
            <a:off x="1357290" y="214291"/>
            <a:ext cx="6500858" cy="42862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42844" y="5000636"/>
            <a:ext cx="8858312" cy="171451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-</a:t>
            </a:r>
            <a:r>
              <a:rPr lang="en-US" sz="2800" dirty="0" smtClean="0"/>
              <a:t>about 300 species of birds, three species of amphibians and 36 species of reptiles, including a threatened species of desert tortoise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857620" y="273050"/>
            <a:ext cx="4929222" cy="584182"/>
          </a:xfrm>
        </p:spPr>
        <p:txBody>
          <a:bodyPr>
            <a:normAutofit/>
          </a:bodyPr>
          <a:lstStyle/>
          <a:p>
            <a:pPr algn="ctr"/>
            <a:r>
              <a:rPr lang="en-US" sz="3200" dirty="0" err="1" smtClean="0">
                <a:solidFill>
                  <a:srgbClr val="FF0000"/>
                </a:solidFill>
              </a:rPr>
              <a:t>Badwater</a:t>
            </a:r>
            <a:r>
              <a:rPr lang="en-US" sz="3200" dirty="0" smtClean="0">
                <a:solidFill>
                  <a:srgbClr val="FF0000"/>
                </a:solidFill>
              </a:rPr>
              <a:t> Basin</a:t>
            </a:r>
            <a:endParaRPr lang="en-US" sz="3200" dirty="0">
              <a:solidFill>
                <a:srgbClr val="FF0000"/>
              </a:solidFill>
            </a:endParaRPr>
          </a:p>
        </p:txBody>
      </p:sp>
      <p:pic>
        <p:nvPicPr>
          <p:cNvPr id="10" name="Zástupný symbol pro obsah 9" descr="DUM-US_National_ParksII_800px-USA_-_California_-_Death_Valley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57620" y="1285860"/>
            <a:ext cx="4929222" cy="47863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457200" y="1071546"/>
            <a:ext cx="3008313" cy="5054617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-</a:t>
            </a:r>
            <a:r>
              <a:rPr lang="en-US" sz="3600" dirty="0" smtClean="0"/>
              <a:t> the lowest place in North America and one of the lowest places in the world at 282 feet below sea level</a:t>
            </a:r>
            <a:endParaRPr lang="cs-CZ" sz="3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3357586" cy="857256"/>
          </a:xfrm>
        </p:spPr>
        <p:txBody>
          <a:bodyPr>
            <a:noAutofit/>
          </a:bodyPr>
          <a:lstStyle/>
          <a:p>
            <a:r>
              <a:rPr lang="en-US" sz="2800" dirty="0" smtClean="0">
                <a:solidFill>
                  <a:srgbClr val="FF0000"/>
                </a:solidFill>
              </a:rPr>
              <a:t>The Panamint Mountains</a:t>
            </a:r>
            <a:endParaRPr lang="en-US" sz="28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DUM_US_National_ParksII_800px-Panamint_Range_looking_toward_Telescope_Peak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86182" y="285728"/>
            <a:ext cx="5111750" cy="62865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85720" y="1142984"/>
            <a:ext cx="3286148" cy="535785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- t</a:t>
            </a:r>
            <a:r>
              <a:rPr lang="en-US" sz="2800" dirty="0" smtClean="0"/>
              <a:t>he highest mountain in Death Valley NP is 11,049 feet high </a:t>
            </a:r>
            <a:r>
              <a:rPr lang="en-US" sz="2800" b="1" dirty="0" smtClean="0"/>
              <a:t>Telescope Peak</a:t>
            </a:r>
            <a:r>
              <a:rPr lang="en-US" sz="2800" dirty="0" smtClean="0"/>
              <a:t> in the Panamint Mountains</a:t>
            </a:r>
          </a:p>
          <a:p>
            <a:r>
              <a:rPr lang="cs-CZ" sz="2800" dirty="0" smtClean="0"/>
              <a:t>- i</a:t>
            </a:r>
            <a:r>
              <a:rPr lang="en-US" sz="2800" dirty="0" smtClean="0"/>
              <a:t>t is a cool refuge from the desert´s heat, and especially in winter and spring, it is usually covered by snow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Grand </a:t>
            </a:r>
            <a:r>
              <a:rPr lang="en-US" b="1" dirty="0" smtClean="0">
                <a:solidFill>
                  <a:schemeClr val="accent3">
                    <a:lumMod val="50000"/>
                  </a:schemeClr>
                </a:solidFill>
              </a:rPr>
              <a:t>Canyon National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Park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7" name="Zástupný symbol pro obsah 6" descr="DUM_US_National_ParksIILocMap_Grand_Canyon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28728" y="1643050"/>
            <a:ext cx="6286544" cy="410870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857356" y="274638"/>
            <a:ext cx="5643602" cy="582594"/>
          </a:xfrm>
        </p:spPr>
        <p:txBody>
          <a:bodyPr>
            <a:normAutofit/>
          </a:bodyPr>
          <a:lstStyle/>
          <a:p>
            <a:r>
              <a:rPr lang="en-US" sz="2800" dirty="0" smtClean="0">
                <a:solidFill>
                  <a:srgbClr val="FF0000"/>
                </a:solidFill>
              </a:rPr>
              <a:t>Grand Canyon National Park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42844" y="1000108"/>
            <a:ext cx="4429156" cy="5500726"/>
          </a:xfrm>
        </p:spPr>
        <p:txBody>
          <a:bodyPr>
            <a:normAutofit lnSpcReduction="10000"/>
          </a:bodyPr>
          <a:lstStyle/>
          <a:p>
            <a:r>
              <a:rPr lang="en-US" sz="2800" dirty="0" smtClean="0"/>
              <a:t>it lies on the Colorado Plateau in northwestern </a:t>
            </a:r>
            <a:r>
              <a:rPr lang="en-US" sz="2800" b="1" dirty="0" smtClean="0">
                <a:solidFill>
                  <a:schemeClr val="accent3">
                    <a:lumMod val="50000"/>
                  </a:schemeClr>
                </a:solidFill>
              </a:rPr>
              <a:t>Arizona</a:t>
            </a:r>
          </a:p>
          <a:p>
            <a:r>
              <a:rPr lang="en-US" sz="2800" dirty="0" smtClean="0"/>
              <a:t>because of its large size (1,218,375 acres) and diverse habitat, it can provide a valuable wildlife preserve and home to numerous </a:t>
            </a:r>
            <a:r>
              <a:rPr lang="en-US" sz="2800" b="1" dirty="0" smtClean="0"/>
              <a:t>rare</a:t>
            </a:r>
            <a:r>
              <a:rPr lang="en-US" sz="2800" dirty="0" smtClean="0"/>
              <a:t>, </a:t>
            </a:r>
            <a:r>
              <a:rPr lang="en-US" sz="2800" b="1" dirty="0" smtClean="0"/>
              <a:t>endemic</a:t>
            </a:r>
            <a:r>
              <a:rPr lang="en-US" sz="2800" dirty="0" smtClean="0"/>
              <a:t> (found only at Grand Canyon), </a:t>
            </a:r>
            <a:r>
              <a:rPr lang="en-US" sz="2800" b="1" dirty="0" smtClean="0"/>
              <a:t>threatened </a:t>
            </a:r>
            <a:r>
              <a:rPr lang="en-US" sz="2800" dirty="0" smtClean="0"/>
              <a:t>or </a:t>
            </a:r>
            <a:r>
              <a:rPr lang="en-US" sz="2800" b="1" dirty="0" smtClean="0"/>
              <a:t>endangered</a:t>
            </a:r>
            <a:r>
              <a:rPr lang="en-US" sz="2800" dirty="0" smtClean="0"/>
              <a:t> plant and animal </a:t>
            </a:r>
            <a:r>
              <a:rPr lang="en-US" sz="2800" b="1" dirty="0" smtClean="0"/>
              <a:t>species</a:t>
            </a:r>
          </a:p>
        </p:txBody>
      </p:sp>
      <p:pic>
        <p:nvPicPr>
          <p:cNvPr id="1026" name="Picture 2" descr="File:Grand Canyon NP-Arizona-US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9" y="1214422"/>
            <a:ext cx="4214842" cy="48577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42844" y="273050"/>
            <a:ext cx="4500594" cy="584182"/>
          </a:xfrm>
        </p:spPr>
        <p:txBody>
          <a:bodyPr>
            <a:normAutofit/>
          </a:bodyPr>
          <a:lstStyle/>
          <a:p>
            <a:pPr algn="ctr"/>
            <a:r>
              <a:rPr lang="en-US" sz="3200" dirty="0" smtClean="0">
                <a:solidFill>
                  <a:srgbClr val="FF0000"/>
                </a:solidFill>
              </a:rPr>
              <a:t>Mammals</a:t>
            </a:r>
            <a:endParaRPr lang="en-US" sz="3200" dirty="0">
              <a:solidFill>
                <a:srgbClr val="FF0000"/>
              </a:solidFill>
            </a:endParaRPr>
          </a:p>
        </p:txBody>
      </p:sp>
      <p:pic>
        <p:nvPicPr>
          <p:cNvPr id="9" name="Zástupný symbol pro obsah 8" descr="DUM_US_National_ParksII_507px-Grand_Canyon_National_Park_North_Rim_-_Kaibab_Squirrel_0216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14876" y="1000108"/>
            <a:ext cx="4286280" cy="51260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Zástupný symbol pro text 7"/>
          <p:cNvSpPr>
            <a:spLocks noGrp="1"/>
          </p:cNvSpPr>
          <p:nvPr>
            <p:ph type="body" sz="half" idx="2"/>
          </p:nvPr>
        </p:nvSpPr>
        <p:spPr>
          <a:xfrm>
            <a:off x="142844" y="1000108"/>
            <a:ext cx="4500594" cy="5715040"/>
          </a:xfrm>
        </p:spPr>
        <p:txBody>
          <a:bodyPr>
            <a:normAutofit fontScale="92500" lnSpcReduction="10000"/>
          </a:bodyPr>
          <a:lstStyle/>
          <a:p>
            <a:r>
              <a:rPr lang="en-US" sz="2800" dirty="0" smtClean="0"/>
              <a:t>- about 89 species of mammals, including </a:t>
            </a:r>
            <a:r>
              <a:rPr lang="en-US" sz="2800" dirty="0" smtClean="0">
                <a:solidFill>
                  <a:srgbClr val="FF0000"/>
                </a:solidFill>
              </a:rPr>
              <a:t>The Kaibab squirrel</a:t>
            </a:r>
            <a:r>
              <a:rPr lang="en-US" sz="2800" dirty="0" smtClean="0"/>
              <a:t>, which can be found only on the Kaibab Plateau in Northern Arizona</a:t>
            </a:r>
          </a:p>
          <a:p>
            <a:r>
              <a:rPr lang="en-US" sz="2800" dirty="0" smtClean="0"/>
              <a:t>- along the Colorado River corridor, you can see a raccoon, weasel, beaver, coyote, spotted skunk, bobcat, gray fox, mountain lion, mule deer or desert bighorn sheep</a:t>
            </a:r>
          </a:p>
          <a:p>
            <a:r>
              <a:rPr lang="en-US" sz="2800" dirty="0" smtClean="0"/>
              <a:t>- coniferous forests provide home to porcupine, shrew, black bear, or elk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3050"/>
            <a:ext cx="4643470" cy="512744"/>
          </a:xfrm>
        </p:spPr>
        <p:txBody>
          <a:bodyPr>
            <a:noAutofit/>
          </a:bodyPr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Birds</a:t>
            </a:r>
            <a:endParaRPr lang="en-US" sz="28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DUM_US_National_ParksII_402px-CondorTagNbrDashOne5305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00628" y="428605"/>
            <a:ext cx="3921586" cy="55007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14282" y="785794"/>
            <a:ext cx="4643470" cy="5929354"/>
          </a:xfrm>
        </p:spPr>
        <p:txBody>
          <a:bodyPr>
            <a:normAutofit/>
          </a:bodyPr>
          <a:lstStyle/>
          <a:p>
            <a:r>
              <a:rPr lang="en-US" sz="3200" dirty="0" smtClean="0"/>
              <a:t>- Grand Canyon NP is home to 355 bird species, including endangered California Condor, California Brown Pelican, Bald Eagle, or Mexican Spotted Owl</a:t>
            </a:r>
          </a:p>
          <a:p>
            <a:r>
              <a:rPr lang="en-US" sz="3200" dirty="0" smtClean="0"/>
              <a:t>- you can also see there e.g. Canada goose, snow goose, or tundra swan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584182"/>
          </a:xfrm>
        </p:spPr>
        <p:txBody>
          <a:bodyPr>
            <a:normAutofit/>
          </a:bodyPr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Amphibians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14282" y="1142984"/>
            <a:ext cx="4500594" cy="528641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- t</a:t>
            </a:r>
            <a:r>
              <a:rPr lang="en-US" sz="2800" dirty="0" smtClean="0"/>
              <a:t>he three most common amphibians in Grand Canyon NP are the canyon </a:t>
            </a:r>
            <a:r>
              <a:rPr lang="en-US" sz="2800" dirty="0" err="1" smtClean="0"/>
              <a:t>treefrog</a:t>
            </a:r>
            <a:r>
              <a:rPr lang="en-US" sz="2800" dirty="0" smtClean="0"/>
              <a:t>, red-spotted toad, and </a:t>
            </a:r>
            <a:r>
              <a:rPr lang="en-US" sz="2800" dirty="0" err="1" smtClean="0"/>
              <a:t>woodhouse´s</a:t>
            </a:r>
            <a:r>
              <a:rPr lang="en-US" sz="2800" dirty="0" smtClean="0"/>
              <a:t> rocky mountain toad</a:t>
            </a:r>
          </a:p>
          <a:p>
            <a:r>
              <a:rPr lang="cs-CZ" sz="2800" b="1" dirty="0" smtClean="0"/>
              <a:t>- </a:t>
            </a:r>
            <a:r>
              <a:rPr lang="en-US" sz="2800" b="1" dirty="0" smtClean="0"/>
              <a:t>Northern Leopard Frog </a:t>
            </a:r>
            <a:r>
              <a:rPr lang="en-US" sz="2800" dirty="0" smtClean="0"/>
              <a:t>(see the picture) is an endangered species</a:t>
            </a:r>
          </a:p>
          <a:p>
            <a:endParaRPr lang="cs-CZ" sz="2800" dirty="0"/>
          </a:p>
        </p:txBody>
      </p:sp>
      <p:pic>
        <p:nvPicPr>
          <p:cNvPr id="7" name="Zástupný symbol pro obsah 6" descr="DUM_US_National_ParksII_583px-Northern_Leopard_Frog_(Lithobates_pipiens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86314" y="1285860"/>
            <a:ext cx="4026008" cy="41434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441306"/>
          </a:xfrm>
        </p:spPr>
        <p:txBody>
          <a:bodyPr>
            <a:noAutofit/>
          </a:bodyPr>
          <a:lstStyle/>
          <a:p>
            <a:pPr algn="ctr"/>
            <a:r>
              <a:rPr lang="en-US" sz="3200" dirty="0" smtClean="0">
                <a:solidFill>
                  <a:srgbClr val="FF0000"/>
                </a:solidFill>
              </a:rPr>
              <a:t>Reptiles</a:t>
            </a:r>
            <a:endParaRPr lang="en-US" sz="32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DUM_US_National_ParksII_Desert_tortoise_at_the_Nevada_Test_Site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57752" y="857231"/>
            <a:ext cx="4143404" cy="42940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14282" y="714356"/>
            <a:ext cx="4714908" cy="5411807"/>
          </a:xfrm>
        </p:spPr>
        <p:txBody>
          <a:bodyPr>
            <a:normAutofit fontScale="92500"/>
          </a:bodyPr>
          <a:lstStyle/>
          <a:p>
            <a:r>
              <a:rPr lang="cs-CZ" sz="2800" dirty="0" smtClean="0"/>
              <a:t>-</a:t>
            </a:r>
            <a:r>
              <a:rPr lang="en-US" sz="2800" dirty="0" smtClean="0"/>
              <a:t> approximately 47 reptile species, which can be found along the Colorado river corridor, in the desert areas, or in coniferous forests</a:t>
            </a:r>
          </a:p>
          <a:p>
            <a:r>
              <a:rPr lang="cs-CZ" sz="2800" dirty="0" smtClean="0"/>
              <a:t>- s</a:t>
            </a:r>
            <a:r>
              <a:rPr lang="en-US" sz="2800" dirty="0" smtClean="0"/>
              <a:t>ix rattlesnake species have been recorded in the park, including Hopi rattlesnake or the Northern black-tailed rattlesnake </a:t>
            </a:r>
          </a:p>
          <a:p>
            <a:r>
              <a:rPr lang="cs-CZ" sz="2800" dirty="0" smtClean="0"/>
              <a:t>- t</a:t>
            </a:r>
            <a:r>
              <a:rPr lang="en-US" sz="2800" dirty="0" smtClean="0"/>
              <a:t>he desert tortoise (see the picture), an endangered species, inhabits the desert areas of the park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 </a:t>
            </a:r>
            <a:r>
              <a:rPr lang="en-US" sz="4000" b="1" dirty="0" smtClean="0">
                <a:solidFill>
                  <a:schemeClr val="accent3">
                    <a:lumMod val="50000"/>
                  </a:schemeClr>
                </a:solidFill>
              </a:rPr>
              <a:t>Everglades National </a:t>
            </a: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Park</a:t>
            </a:r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" name="Zástupný symbol pro obsah 4" descr="LocMap_Everglades_National_Park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57356" y="1785926"/>
            <a:ext cx="5574506" cy="3643338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72066" y="785794"/>
            <a:ext cx="3786214" cy="5715040"/>
          </a:xfrm>
        </p:spPr>
        <p:txBody>
          <a:bodyPr>
            <a:normAutofit/>
          </a:bodyPr>
          <a:lstStyle/>
          <a:p>
            <a:r>
              <a:rPr lang="en-US" sz="2800" dirty="0" smtClean="0"/>
              <a:t>the name "Everglades" has always been associated with birds</a:t>
            </a:r>
          </a:p>
          <a:p>
            <a:r>
              <a:rPr lang="en-US" sz="2800" dirty="0" smtClean="0"/>
              <a:t>more than 350 different species of birds, including the White Ibis, the Wood Stork, or the Green-baked Heron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3074" name="Picture 2" descr="File:White Ibi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9" y="785794"/>
            <a:ext cx="4071966" cy="5715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500042"/>
            <a:ext cx="378621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 </a:t>
            </a:r>
            <a:r>
              <a:rPr lang="en-US" sz="2800" dirty="0" smtClean="0"/>
              <a:t>located</a:t>
            </a:r>
            <a:r>
              <a:rPr lang="en-US" sz="28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2800" dirty="0" smtClean="0"/>
              <a:t>in Florida</a:t>
            </a:r>
          </a:p>
          <a:p>
            <a:pPr>
              <a:buFontTx/>
              <a:buChar char="-"/>
            </a:pPr>
            <a:r>
              <a:rPr lang="en-US" sz="2800" dirty="0" smtClean="0"/>
              <a:t> the largest subtropical wilderness in the USA</a:t>
            </a:r>
          </a:p>
          <a:p>
            <a:r>
              <a:rPr lang="en-US" sz="2800" dirty="0" smtClean="0"/>
              <a:t>- more than forty species of mammals, including some threatened or endangered ones, such as Florida panther, Everglades mink, or West Indian manatee</a:t>
            </a:r>
          </a:p>
        </p:txBody>
      </p:sp>
      <p:pic>
        <p:nvPicPr>
          <p:cNvPr id="38914" name="Picture 2" descr="http://upload.wikimedia.org/wikipedia/commons/6/6f/FL_fig04.jpg?uselang=c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1428736"/>
            <a:ext cx="4305293" cy="39338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2071678"/>
            <a:ext cx="6500857" cy="44291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Obdélník 2"/>
          <p:cNvSpPr/>
          <p:nvPr/>
        </p:nvSpPr>
        <p:spPr>
          <a:xfrm>
            <a:off x="1357290" y="428604"/>
            <a:ext cx="650085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 smtClean="0"/>
              <a:t>More than 50 distinct kinds of reptiles inhabit the park including threatened American </a:t>
            </a:r>
            <a:r>
              <a:rPr lang="cs-CZ" sz="2400" dirty="0" smtClean="0"/>
              <a:t>C</a:t>
            </a:r>
            <a:r>
              <a:rPr lang="en-US" sz="2400" dirty="0" err="1" smtClean="0"/>
              <a:t>rocodile</a:t>
            </a:r>
            <a:r>
              <a:rPr lang="en-US" sz="2400" dirty="0" smtClean="0"/>
              <a:t>, American Alligator (see the picture), or Eastern Indigo Snake.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74638"/>
            <a:ext cx="1571636" cy="868346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85728"/>
            <a:ext cx="8858312" cy="635798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 smtClean="0">
                <a:solidFill>
                  <a:srgbClr val="FF0000"/>
                </a:solidFill>
              </a:rPr>
              <a:t>Task 1:</a:t>
            </a:r>
            <a:r>
              <a:rPr lang="en-US" b="1" dirty="0" smtClean="0"/>
              <a:t> Match the pictures with these animals: </a:t>
            </a:r>
            <a:r>
              <a:rPr lang="en-US" dirty="0" smtClean="0"/>
              <a:t>Northern leopard frog, American alligator, desert bighorn sheep, West Indian manatee, desert tortoise, California condor, kit fox </a:t>
            </a:r>
          </a:p>
          <a:p>
            <a:pPr>
              <a:buNone/>
            </a:pPr>
            <a:endParaRPr lang="cs-CZ" sz="2800" dirty="0"/>
          </a:p>
        </p:txBody>
      </p:sp>
      <p:pic>
        <p:nvPicPr>
          <p:cNvPr id="4" name="Picture 2" descr="http://upload.wikimedia.org/wikipedia/commons/6/6f/FL_fig04.jpg?uselang=c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2571744"/>
            <a:ext cx="1954595" cy="17859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Zástupný symbol pro obsah 4" descr="DUM_US_National_ParksII_402px-CondorTagNbrDashOne53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5984" y="2428868"/>
            <a:ext cx="2000264" cy="21431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Zástupný symbol pro obrázek 8" descr="DUM_US_National_ParksII_735px-Desert_Bighorn_Sheep_Joshua_Tree_cropped.JPG"/>
          <p:cNvPicPr>
            <a:picLocks noChangeAspect="1"/>
          </p:cNvPicPr>
          <p:nvPr/>
        </p:nvPicPr>
        <p:blipFill>
          <a:blip r:embed="rId4"/>
          <a:srcRect t="4062" b="4062"/>
          <a:stretch>
            <a:fillRect/>
          </a:stretch>
        </p:blipFill>
        <p:spPr>
          <a:xfrm>
            <a:off x="4500562" y="2500306"/>
            <a:ext cx="2071702" cy="19846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Zástupný symbol pro obsah 29" descr="DUM_US_National_ParksII_404px-Kitfuchs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29454" y="2357430"/>
            <a:ext cx="1700572" cy="22860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85984" y="4643446"/>
            <a:ext cx="3000396" cy="20442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Zástupný symbol pro obrázek 7" descr="DUM_US_National_ParksII_Desert_tortoise_at_the_Nevada_Test_Site.jpg"/>
          <p:cNvPicPr>
            <a:picLocks noChangeAspect="1"/>
          </p:cNvPicPr>
          <p:nvPr/>
        </p:nvPicPr>
        <p:blipFill>
          <a:blip r:embed="rId7"/>
          <a:srcRect l="5186" r="5186"/>
          <a:stretch>
            <a:fillRect/>
          </a:stretch>
        </p:blipFill>
        <p:spPr>
          <a:xfrm>
            <a:off x="5572132" y="4714884"/>
            <a:ext cx="2928958" cy="19311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Zástupný symbol pro obsah 6" descr="DUM_US_National_ParksII_583px-Northern_Leopard_Frog_(Lithobates_pipiens)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2844" y="4500570"/>
            <a:ext cx="2082418" cy="21431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14282" y="214290"/>
            <a:ext cx="3251231" cy="1214446"/>
          </a:xfrm>
        </p:spPr>
        <p:txBody>
          <a:bodyPr>
            <a:normAutofit fontScale="90000"/>
          </a:bodyPr>
          <a:lstStyle/>
          <a:p>
            <a:r>
              <a:rPr lang="en-US" sz="2800" dirty="0" smtClean="0">
                <a:solidFill>
                  <a:srgbClr val="FF0000"/>
                </a:solidFill>
              </a:rPr>
              <a:t>Task2: </a:t>
            </a:r>
            <a:r>
              <a:rPr lang="en-US" sz="2800" dirty="0" smtClean="0"/>
              <a:t>Match the expressions with their definitions. 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286116" y="273050"/>
            <a:ext cx="5572164" cy="6299222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en-US" sz="2800" dirty="0" smtClean="0"/>
              <a:t>found only in a particular place</a:t>
            </a:r>
          </a:p>
          <a:p>
            <a:pPr marL="514350" indent="-514350">
              <a:buAutoNum type="alphaLcParenR"/>
            </a:pPr>
            <a:r>
              <a:rPr lang="en-US" sz="2800" dirty="0" smtClean="0"/>
              <a:t>groups into which animals, plants etc. are divided</a:t>
            </a:r>
          </a:p>
          <a:p>
            <a:pPr marL="514350" indent="-514350">
              <a:buAutoNum type="alphaLcParenR"/>
            </a:pPr>
            <a:r>
              <a:rPr lang="en-US" sz="2800" dirty="0" smtClean="0"/>
              <a:t>a range of people/things that are very different from each other</a:t>
            </a:r>
          </a:p>
          <a:p>
            <a:pPr marL="514350" indent="-514350">
              <a:buAutoNum type="alphaLcParenR"/>
            </a:pPr>
            <a:r>
              <a:rPr lang="en-US" sz="2800" dirty="0" smtClean="0"/>
              <a:t>severity</a:t>
            </a:r>
          </a:p>
          <a:p>
            <a:pPr marL="514350" indent="-514350">
              <a:buAutoNum type="alphaLcParenR"/>
            </a:pPr>
            <a:r>
              <a:rPr lang="en-US" sz="2800" dirty="0" smtClean="0"/>
              <a:t>shelter or protection from danger or trouble</a:t>
            </a:r>
          </a:p>
          <a:p>
            <a:pPr marL="514350" indent="-514350">
              <a:buAutoNum type="alphaLcParenR"/>
            </a:pPr>
            <a:r>
              <a:rPr lang="en-US" sz="2800" dirty="0" smtClean="0"/>
              <a:t>stopping heat, fire etc.</a:t>
            </a:r>
          </a:p>
          <a:p>
            <a:pPr marL="514350" indent="-514350">
              <a:buAutoNum type="alphaLcParenR"/>
            </a:pPr>
            <a:r>
              <a:rPr lang="en-US" sz="2800" dirty="0" smtClean="0"/>
              <a:t>a place where a particular type of animal or plant is normally found</a:t>
            </a:r>
          </a:p>
          <a:p>
            <a:pPr marL="514350" indent="-514350">
              <a:buAutoNum type="alphaLcParenR"/>
            </a:pPr>
            <a:r>
              <a:rPr lang="en-US" sz="2800" dirty="0" smtClean="0"/>
              <a:t>active at night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285720" y="1428736"/>
            <a:ext cx="2857520" cy="528641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 DIVERSITY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 HABITAT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 HARSHNESS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4 NOCTURNAL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5 SPECIES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6 REFUGE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7 ENDEMIC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8 QUENCHING</a:t>
            </a:r>
          </a:p>
          <a:p>
            <a:endParaRPr lang="cs-CZ" sz="32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785818"/>
          </a:xfrm>
        </p:spPr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</a:rPr>
              <a:t>Quiz</a:t>
            </a:r>
            <a:r>
              <a:rPr lang="cs-CZ" b="1" dirty="0" smtClean="0">
                <a:solidFill>
                  <a:srgbClr val="FF0000"/>
                </a:solidFill>
              </a:rPr>
              <a:t> 1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800" dirty="0" smtClean="0"/>
              <a:t>1) Why is Death Valley NP considered the </a:t>
            </a:r>
            <a:r>
              <a:rPr lang="en-US" sz="2800" b="1" dirty="0" smtClean="0"/>
              <a:t>land of extremes</a:t>
            </a:r>
            <a:r>
              <a:rPr lang="en-US" sz="2800" dirty="0" smtClean="0"/>
              <a:t>?  </a:t>
            </a:r>
            <a:r>
              <a:rPr lang="en-US" sz="2800" dirty="0" smtClean="0">
                <a:solidFill>
                  <a:schemeClr val="accent6">
                    <a:lumMod val="75000"/>
                  </a:schemeClr>
                </a:solidFill>
              </a:rPr>
              <a:t>(if you don´t know the answer, see slide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4</a:t>
            </a:r>
            <a:r>
              <a:rPr lang="en-US" sz="2800" dirty="0" smtClean="0">
                <a:solidFill>
                  <a:schemeClr val="accent6">
                    <a:lumMod val="75000"/>
                  </a:schemeClr>
                </a:solidFill>
              </a:rPr>
              <a:t> again)</a:t>
            </a:r>
          </a:p>
          <a:p>
            <a:pPr>
              <a:buNone/>
            </a:pPr>
            <a:r>
              <a:rPr lang="en-US" sz="2800" dirty="0" smtClean="0"/>
              <a:t>2) Which country/countries is Death Valley NP located in? </a:t>
            </a:r>
            <a:r>
              <a:rPr lang="en-US" sz="2800" dirty="0" smtClean="0">
                <a:solidFill>
                  <a:schemeClr val="accent6">
                    <a:lumMod val="75000"/>
                  </a:schemeClr>
                </a:solidFill>
              </a:rPr>
              <a:t>(see slide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r>
              <a:rPr lang="en-US" sz="2800" dirty="0" smtClean="0">
                <a:solidFill>
                  <a:schemeClr val="accent6">
                    <a:lumMod val="75000"/>
                  </a:schemeClr>
                </a:solidFill>
              </a:rPr>
              <a:t>)</a:t>
            </a:r>
          </a:p>
          <a:p>
            <a:pPr>
              <a:buNone/>
            </a:pPr>
            <a:r>
              <a:rPr lang="en-US" sz="2800" dirty="0" smtClean="0"/>
              <a:t>3) How do some desert animals cope with the extreme heat in Death Valley NP? </a:t>
            </a:r>
            <a:r>
              <a:rPr lang="en-US" sz="2800" dirty="0" smtClean="0">
                <a:solidFill>
                  <a:schemeClr val="accent6">
                    <a:lumMod val="75000"/>
                  </a:schemeClr>
                </a:solidFill>
              </a:rPr>
              <a:t>(see slide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5</a:t>
            </a:r>
            <a:r>
              <a:rPr lang="en-US" sz="2800" dirty="0" smtClean="0">
                <a:solidFill>
                  <a:schemeClr val="accent6">
                    <a:lumMod val="75000"/>
                  </a:schemeClr>
                </a:solidFill>
              </a:rPr>
              <a:t>)</a:t>
            </a:r>
          </a:p>
          <a:p>
            <a:pPr>
              <a:buNone/>
            </a:pPr>
            <a:r>
              <a:rPr lang="en-US" sz="2800" dirty="0" smtClean="0"/>
              <a:t>4) Can you remember any nocturnal species living in DVNP? </a:t>
            </a:r>
            <a:r>
              <a:rPr lang="en-US" sz="2800" dirty="0" smtClean="0">
                <a:solidFill>
                  <a:schemeClr val="accent6">
                    <a:lumMod val="75000"/>
                  </a:schemeClr>
                </a:solidFill>
              </a:rPr>
              <a:t>(see slide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r>
              <a:rPr lang="en-US" sz="2800" dirty="0" smtClean="0">
                <a:solidFill>
                  <a:schemeClr val="accent6">
                    <a:lumMod val="75000"/>
                  </a:schemeClr>
                </a:solidFill>
              </a:rPr>
              <a:t>)</a:t>
            </a:r>
          </a:p>
          <a:p>
            <a:pPr>
              <a:buNone/>
            </a:pPr>
            <a:r>
              <a:rPr lang="en-US" sz="2800" dirty="0" smtClean="0"/>
              <a:t>5) What is the name of the lowest place in North America, which can found in DVNP? </a:t>
            </a:r>
            <a:r>
              <a:rPr lang="en-US" sz="2800" dirty="0" smtClean="0">
                <a:solidFill>
                  <a:schemeClr val="accent6">
                    <a:lumMod val="75000"/>
                  </a:schemeClr>
                </a:solidFill>
              </a:rPr>
              <a:t>(see slide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8</a:t>
            </a:r>
            <a:r>
              <a:rPr lang="en-US" sz="2800" dirty="0" smtClean="0">
                <a:solidFill>
                  <a:schemeClr val="accent6">
                    <a:lumMod val="75000"/>
                  </a:schemeClr>
                </a:solidFill>
              </a:rPr>
              <a:t>)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785818"/>
          </a:xfrm>
        </p:spPr>
        <p:txBody>
          <a:bodyPr>
            <a:normAutofit/>
          </a:bodyPr>
          <a:lstStyle/>
          <a:p>
            <a:r>
              <a:rPr lang="en-US" sz="4000" b="1" dirty="0" smtClean="0">
                <a:solidFill>
                  <a:srgbClr val="FF0000"/>
                </a:solidFill>
              </a:rPr>
              <a:t>Quiz</a:t>
            </a:r>
            <a:r>
              <a:rPr lang="cs-CZ" sz="4000" b="1" dirty="0" smtClean="0">
                <a:solidFill>
                  <a:srgbClr val="FF0000"/>
                </a:solidFill>
              </a:rPr>
              <a:t> 2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800" dirty="0" smtClean="0"/>
              <a:t>1) Which country/countries is Grand Canyon NP located in? </a:t>
            </a:r>
            <a:r>
              <a:rPr lang="en-US" sz="2800" dirty="0" smtClean="0">
                <a:solidFill>
                  <a:schemeClr val="accent6">
                    <a:lumMod val="75000"/>
                  </a:schemeClr>
                </a:solidFill>
              </a:rPr>
              <a:t>(see slide 1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0</a:t>
            </a:r>
            <a:r>
              <a:rPr lang="en-US" sz="2800" dirty="0" smtClean="0">
                <a:solidFill>
                  <a:schemeClr val="accent6">
                    <a:lumMod val="75000"/>
                  </a:schemeClr>
                </a:solidFill>
              </a:rPr>
              <a:t>)</a:t>
            </a:r>
          </a:p>
          <a:p>
            <a:pPr>
              <a:buNone/>
            </a:pPr>
            <a:r>
              <a:rPr lang="en-US" sz="2800" dirty="0" smtClean="0"/>
              <a:t>2) What is the British English word for American English “</a:t>
            </a:r>
            <a:r>
              <a:rPr lang="en-US" sz="2800" i="1" dirty="0" smtClean="0"/>
              <a:t>preserve</a:t>
            </a:r>
            <a:r>
              <a:rPr lang="en-US" sz="2800" dirty="0" smtClean="0"/>
              <a:t>”? </a:t>
            </a:r>
            <a:r>
              <a:rPr lang="en-US" sz="2800" dirty="0" smtClean="0">
                <a:solidFill>
                  <a:schemeClr val="accent6">
                    <a:lumMod val="75000"/>
                  </a:schemeClr>
                </a:solidFill>
              </a:rPr>
              <a:t>(see slide 1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r>
              <a:rPr lang="en-US" sz="2800" dirty="0" smtClean="0">
                <a:solidFill>
                  <a:schemeClr val="accent6">
                    <a:lumMod val="75000"/>
                  </a:schemeClr>
                </a:solidFill>
              </a:rPr>
              <a:t>)</a:t>
            </a:r>
          </a:p>
          <a:p>
            <a:pPr>
              <a:buNone/>
            </a:pPr>
            <a:r>
              <a:rPr lang="en-US" sz="2800" dirty="0" smtClean="0"/>
              <a:t>3) Can you remember any endangered species living in GCNP? </a:t>
            </a:r>
            <a:r>
              <a:rPr lang="en-US" sz="2800" dirty="0" smtClean="0">
                <a:solidFill>
                  <a:schemeClr val="accent6">
                    <a:lumMod val="75000"/>
                  </a:schemeClr>
                </a:solidFill>
              </a:rPr>
              <a:t>(see slides 1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3-15</a:t>
            </a:r>
            <a:r>
              <a:rPr lang="en-US" sz="2800" dirty="0" smtClean="0">
                <a:solidFill>
                  <a:schemeClr val="accent6">
                    <a:lumMod val="75000"/>
                  </a:schemeClr>
                </a:solidFill>
              </a:rPr>
              <a:t>)</a:t>
            </a:r>
          </a:p>
          <a:p>
            <a:pPr>
              <a:buNone/>
            </a:pPr>
            <a:r>
              <a:rPr lang="en-US" sz="2800" dirty="0" smtClean="0"/>
              <a:t>4) Which country/countries is Everglades NP located in? </a:t>
            </a:r>
            <a:r>
              <a:rPr lang="en-US" sz="2800" dirty="0" smtClean="0">
                <a:solidFill>
                  <a:schemeClr val="accent6">
                    <a:lumMod val="75000"/>
                  </a:schemeClr>
                </a:solidFill>
              </a:rPr>
              <a:t>(see slide 1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7</a:t>
            </a:r>
            <a:r>
              <a:rPr lang="en-US" sz="2800" dirty="0" smtClean="0">
                <a:solidFill>
                  <a:schemeClr val="accent6">
                    <a:lumMod val="75000"/>
                  </a:schemeClr>
                </a:solidFill>
              </a:rPr>
              <a:t>)</a:t>
            </a:r>
          </a:p>
          <a:p>
            <a:pPr>
              <a:buNone/>
            </a:pPr>
            <a:r>
              <a:rPr lang="en-US" sz="2800" dirty="0" smtClean="0"/>
              <a:t>5) Can you remember any endangered species living in the Everglades? </a:t>
            </a:r>
            <a:r>
              <a:rPr lang="en-US" sz="2800" dirty="0" smtClean="0">
                <a:solidFill>
                  <a:schemeClr val="accent6">
                    <a:lumMod val="75000"/>
                  </a:schemeClr>
                </a:solidFill>
              </a:rPr>
              <a:t>(see slide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19</a:t>
            </a:r>
            <a:r>
              <a:rPr lang="en-US" sz="2800" dirty="0" smtClean="0">
                <a:solidFill>
                  <a:schemeClr val="accent6">
                    <a:lumMod val="75000"/>
                  </a:schemeClr>
                </a:solidFill>
              </a:rPr>
              <a:t>)</a:t>
            </a:r>
            <a:endParaRPr lang="en-US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4286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785794"/>
            <a:ext cx="8715436" cy="5857916"/>
          </a:xfrm>
        </p:spPr>
        <p:txBody>
          <a:bodyPr>
            <a:norm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</a:rPr>
              <a:t>Slide 3</a:t>
            </a:r>
          </a:p>
          <a:p>
            <a:r>
              <a:rPr lang="cs-CZ" sz="1400" dirty="0" smtClean="0"/>
              <a:t>AUTOR NEUVEDEN. 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22.2.2014]. Dostupný na WWW: http://commons.wikimedia.org/wiki/File:LocMap_Death_Valley.png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Slide 4,8</a:t>
            </a:r>
          </a:p>
          <a:p>
            <a:r>
              <a:rPr lang="cs-CZ" sz="1400" dirty="0" smtClean="0"/>
              <a:t>WORLD WIDE GIFTS. 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22.2.2014]. Dostupný na WWW: http://commons.wikimedia.org/wiki/File:USA_-_California_-_Death_Valley.jpg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Slide 5,20</a:t>
            </a:r>
          </a:p>
          <a:p>
            <a:r>
              <a:rPr lang="cs-CZ" sz="1400" dirty="0" smtClean="0"/>
              <a:t>PETERSON, B.. 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22.2.2014]. Dostupný na WWW: http://commons.wikimedia.org/wiki/File:Kitfuchs.jpg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Slide 6,20</a:t>
            </a:r>
          </a:p>
          <a:p>
            <a:r>
              <a:rPr lang="cs-CZ" sz="1400" dirty="0" smtClean="0"/>
              <a:t> KJAERGAARD, </a:t>
            </a:r>
            <a:r>
              <a:rPr lang="cs-CZ" sz="1400" dirty="0" err="1" smtClean="0"/>
              <a:t>Magnus</a:t>
            </a:r>
            <a:r>
              <a:rPr lang="cs-CZ" sz="1400" dirty="0" smtClean="0"/>
              <a:t>. 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22.2.2014]. Dostupný na WWW: http://commons.wikimedia.org/wiki/File:Desert_Bighorn_Sheep_Joshua_Tree_cropped.JPG?uselang=cs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Slide 9</a:t>
            </a:r>
          </a:p>
          <a:p>
            <a:r>
              <a:rPr lang="cs-CZ" sz="1400" dirty="0" smtClean="0"/>
              <a:t>MAYER, Daniel. 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22.2.2014]. Dostupný na WWW: http://commons.wikimedia.org/wiki/File:Panamint_Range_looking_toward_Telescope_Peak.JPG?uselang=cs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Slide 10</a:t>
            </a:r>
          </a:p>
          <a:p>
            <a:r>
              <a:rPr lang="cs-CZ" sz="1400" dirty="0" smtClean="0"/>
              <a:t>HUEBI. 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22.2.2014]. Dostupný na WWW: http://commons.wikimedia.org/wiki/File:LocMap_Grand_Canyon.png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Slide 11</a:t>
            </a:r>
          </a:p>
          <a:p>
            <a:r>
              <a:rPr lang="cs-CZ" sz="1400" dirty="0" smtClean="0"/>
              <a:t>ALT, </a:t>
            </a:r>
            <a:r>
              <a:rPr lang="cs-CZ" sz="1400" dirty="0" err="1" smtClean="0"/>
              <a:t>Tobias</a:t>
            </a:r>
            <a:r>
              <a:rPr lang="cs-CZ" sz="1400" dirty="0" smtClean="0"/>
              <a:t>. 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22.2.2014]. Dostupný na WWW: http://commons.wikimedia.org/wiki/File:Grand_Canyon_NP-Arizona-USA.jpg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Slide 12</a:t>
            </a:r>
          </a:p>
          <a:p>
            <a:r>
              <a:rPr lang="cs-CZ" sz="1400" dirty="0" smtClean="0"/>
              <a:t>GRAND CANYON NPS. 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22.2.2014]. Dostupný na WWW: http://commons.wikimedia.org/wiki/File:Grand_Canyon_National_Park_North_Rim_-_Kaibab_Squirrel_0216.jpg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50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642918"/>
            <a:ext cx="8715436" cy="6000792"/>
          </a:xfrm>
        </p:spPr>
        <p:txBody>
          <a:bodyPr>
            <a:norm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</a:rPr>
              <a:t>Slide 13,20</a:t>
            </a:r>
          </a:p>
          <a:p>
            <a:r>
              <a:rPr lang="cs-CZ" sz="1400" dirty="0" smtClean="0"/>
              <a:t>LEONARD G.. 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22.2.2014]. Dostupný na WWW: http://commons.wikimedia.org/wiki/File:CondorTagNbrDashOne5305.jpg?uselang=cs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Slide 14,20</a:t>
            </a:r>
          </a:p>
          <a:p>
            <a:r>
              <a:rPr lang="cs-CZ" sz="1400" dirty="0" smtClean="0"/>
              <a:t>HARDER, </a:t>
            </a:r>
            <a:r>
              <a:rPr lang="cs-CZ" sz="1400" dirty="0" err="1" smtClean="0"/>
              <a:t>Douglas</a:t>
            </a:r>
            <a:r>
              <a:rPr lang="cs-CZ" sz="1400" dirty="0" smtClean="0"/>
              <a:t> </a:t>
            </a:r>
            <a:r>
              <a:rPr lang="cs-CZ" sz="1400" dirty="0" err="1" smtClean="0"/>
              <a:t>Wilhelm</a:t>
            </a:r>
            <a:r>
              <a:rPr lang="cs-CZ" sz="1400" dirty="0" smtClean="0"/>
              <a:t>. 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22.2.2014]. Dostupný na WWW: http://commons.wikimedia.org/wiki/File:Northern_Leopard_Frog_(Lithobates_pipiens).jpg?uselang=cs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Slide 15,20</a:t>
            </a:r>
          </a:p>
          <a:p>
            <a:r>
              <a:rPr lang="cs-CZ" sz="1400" dirty="0" smtClean="0"/>
              <a:t>NATIONAL NUCLEAR SECURITY ADMINISTRATION / NEVADA SITE </a:t>
            </a:r>
            <a:r>
              <a:rPr lang="cs-CZ" sz="1400" dirty="0" err="1" smtClean="0"/>
              <a:t>OFFICE</a:t>
            </a:r>
            <a:r>
              <a:rPr lang="cs-CZ" sz="1400" dirty="0" smtClean="0"/>
              <a:t>.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22.2.2014]. Dostupný na WWW: http://commons.wikimedia.org/wiki/File:Desert_tortoise_at_the_Nevada_Test_Site.jpg?uselang=cs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Slide 16</a:t>
            </a:r>
          </a:p>
          <a:p>
            <a:r>
              <a:rPr lang="cs-CZ" sz="1400" dirty="0" smtClean="0"/>
              <a:t>RMHERMEN. 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22.2.2014]. Dostupný na WWW: http://commons.wikimedia.org/wiki/File:LocMap_Everglades_National_Park.png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Slide 17</a:t>
            </a:r>
          </a:p>
          <a:p>
            <a:r>
              <a:rPr lang="cs-CZ" sz="1400" dirty="0" smtClean="0"/>
              <a:t>JORGEINTHEWATER. 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22.2.2014]. Dostupný na WWW: http://commons.wikimedia.org/wiki/File:White_Ibis.jpg?uselang=cs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Slide 18,20</a:t>
            </a:r>
          </a:p>
          <a:p>
            <a:r>
              <a:rPr lang="cs-CZ" sz="1400" dirty="0" smtClean="0"/>
              <a:t>U.S. DEPARTMENT OF THE INTERIOR, U.S. GEOLOGICAL SURVEY. 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22.2.2014]. Dostupný na WWW: http://commons.wikimedia.org/wiki/File:FL_fig04.jpg?uselang=cs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Slide 19</a:t>
            </a:r>
          </a:p>
          <a:p>
            <a:r>
              <a:rPr lang="cs-CZ" sz="1400" dirty="0" smtClean="0"/>
              <a:t>AUTOR NEUVEDEN. 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22.2.2014]. Dostupný na WWW: http://commons.wikimedia.org/wiki/File:American_alligator_Everglades_National_Park_0024.JPG</a:t>
            </a:r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747</TotalTime>
  <Words>1029</Words>
  <Application>Microsoft Office PowerPoint</Application>
  <PresentationFormat>Předvádění na obrazovce (4:3)</PresentationFormat>
  <Paragraphs>112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Snímek 1</vt:lpstr>
      <vt:lpstr>Anotace</vt:lpstr>
      <vt:lpstr>Death Valley</vt:lpstr>
      <vt:lpstr>- called the land of extremes - the driest, lowest and hottest spot in the US, contrasting with snow-covered peaks of the Panamint Mountains - a great diversity of plants and animals thanks to the wide range of habitats </vt:lpstr>
      <vt:lpstr>Fauna and Flora</vt:lpstr>
      <vt:lpstr>Desert bighorn sheep</vt:lpstr>
      <vt:lpstr>Desert tortoise</vt:lpstr>
      <vt:lpstr>Badwater Basin</vt:lpstr>
      <vt:lpstr>The Panamint Mountains</vt:lpstr>
      <vt:lpstr>Grand Canyon National Park</vt:lpstr>
      <vt:lpstr>Grand Canyon National Park</vt:lpstr>
      <vt:lpstr>Mammals</vt:lpstr>
      <vt:lpstr>Birds</vt:lpstr>
      <vt:lpstr>Amphibians</vt:lpstr>
      <vt:lpstr>Reptiles</vt:lpstr>
      <vt:lpstr> Everglades National Park</vt:lpstr>
      <vt:lpstr>Snímek 17</vt:lpstr>
      <vt:lpstr>Snímek 18</vt:lpstr>
      <vt:lpstr>Snímek 19</vt:lpstr>
      <vt:lpstr> </vt:lpstr>
      <vt:lpstr>Task2: Match the expressions with their definitions.  </vt:lpstr>
      <vt:lpstr>Quiz 1</vt:lpstr>
      <vt:lpstr>Quiz 2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Michal</dc:creator>
  <cp:lastModifiedBy>Michal</cp:lastModifiedBy>
  <cp:revision>76</cp:revision>
  <dcterms:created xsi:type="dcterms:W3CDTF">2014-02-13T08:34:15Z</dcterms:created>
  <dcterms:modified xsi:type="dcterms:W3CDTF">2014-03-11T19:44:12Z</dcterms:modified>
</cp:coreProperties>
</file>