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9" r:id="rId1"/>
  </p:sldMasterIdLst>
  <p:notesMasterIdLst>
    <p:notesMasterId r:id="rId9"/>
  </p:notesMasterIdLst>
  <p:sldIdLst>
    <p:sldId id="261" r:id="rId2"/>
    <p:sldId id="262" r:id="rId3"/>
    <p:sldId id="256" r:id="rId4"/>
    <p:sldId id="257" r:id="rId5"/>
    <p:sldId id="260" r:id="rId6"/>
    <p:sldId id="259" r:id="rId7"/>
    <p:sldId id="263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3" d="100"/>
          <a:sy n="63" d="100"/>
        </p:scale>
        <p:origin x="-730" y="4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B3C90C7-3871-456B-8431-C22837F4625A}" type="datetimeFigureOut">
              <a:rPr lang="cs-CZ" smtClean="0"/>
              <a:pPr/>
              <a:t>23.3.2014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5AF1D05-1699-4E16-B155-BBA86EE5075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421661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17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0C644B96-6AEF-437D-9F47-5A5BF62D4ACB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819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819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3CB9AC16-0E48-4ABF-B9D8-85F265FA66BD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2</a:t>
            </a:fld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5AF1D05-1699-4E16-B155-BBA86EE50755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5AF1D05-1699-4E16-B155-BBA86EE50755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5AF1D05-1699-4E16-B155-BBA86EE50755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5AF1D05-1699-4E16-B155-BBA86EE50755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024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024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987A24DE-B030-4E01-B305-04F44F92ABF0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7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194" name="Group 2"/>
          <p:cNvGrpSpPr>
            <a:grpSpLocks/>
          </p:cNvGrpSpPr>
          <p:nvPr/>
        </p:nvGrpSpPr>
        <p:grpSpPr bwMode="auto">
          <a:xfrm>
            <a:off x="0" y="2438400"/>
            <a:ext cx="9009063" cy="1052513"/>
            <a:chOff x="0" y="1536"/>
            <a:chExt cx="5675" cy="663"/>
          </a:xfrm>
        </p:grpSpPr>
        <p:grpSp>
          <p:nvGrpSpPr>
            <p:cNvPr id="8195" name="Group 3"/>
            <p:cNvGrpSpPr>
              <a:grpSpLocks/>
            </p:cNvGrpSpPr>
            <p:nvPr/>
          </p:nvGrpSpPr>
          <p:grpSpPr bwMode="auto">
            <a:xfrm>
              <a:off x="183" y="1604"/>
              <a:ext cx="448" cy="299"/>
              <a:chOff x="720" y="336"/>
              <a:chExt cx="624" cy="432"/>
            </a:xfrm>
          </p:grpSpPr>
          <p:sp>
            <p:nvSpPr>
              <p:cNvPr id="8196" name="Rectangle 4"/>
              <p:cNvSpPr>
                <a:spLocks noChangeArrowheads="1"/>
              </p:cNvSpPr>
              <p:nvPr/>
            </p:nvSpPr>
            <p:spPr bwMode="auto">
              <a:xfrm>
                <a:off x="720" y="336"/>
                <a:ext cx="384" cy="432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8197" name="Rectangle 5"/>
              <p:cNvSpPr>
                <a:spLocks noChangeArrowheads="1"/>
              </p:cNvSpPr>
              <p:nvPr/>
            </p:nvSpPr>
            <p:spPr bwMode="auto">
              <a:xfrm>
                <a:off x="1056" y="336"/>
                <a:ext cx="288" cy="432"/>
              </a:xfrm>
              <a:prstGeom prst="rect">
                <a:avLst/>
              </a:prstGeom>
              <a:gradFill rotWithShape="0">
                <a:gsLst>
                  <a:gs pos="0">
                    <a:schemeClr val="folHlink"/>
                  </a:gs>
                  <a:gs pos="100000">
                    <a:schemeClr val="bg1"/>
                  </a:gs>
                </a:gsLst>
                <a:lin ang="0" scaled="1"/>
              </a:gra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</p:grpSp>
        <p:grpSp>
          <p:nvGrpSpPr>
            <p:cNvPr id="8198" name="Group 6"/>
            <p:cNvGrpSpPr>
              <a:grpSpLocks/>
            </p:cNvGrpSpPr>
            <p:nvPr/>
          </p:nvGrpSpPr>
          <p:grpSpPr bwMode="auto">
            <a:xfrm>
              <a:off x="261" y="1870"/>
              <a:ext cx="465" cy="299"/>
              <a:chOff x="912" y="2640"/>
              <a:chExt cx="672" cy="432"/>
            </a:xfrm>
          </p:grpSpPr>
          <p:sp>
            <p:nvSpPr>
              <p:cNvPr id="8199" name="Rectangle 7"/>
              <p:cNvSpPr>
                <a:spLocks noChangeArrowheads="1"/>
              </p:cNvSpPr>
              <p:nvPr/>
            </p:nvSpPr>
            <p:spPr bwMode="auto">
              <a:xfrm>
                <a:off x="912" y="2640"/>
                <a:ext cx="384" cy="432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8200" name="Rectangle 8"/>
              <p:cNvSpPr>
                <a:spLocks noChangeArrowheads="1"/>
              </p:cNvSpPr>
              <p:nvPr/>
            </p:nvSpPr>
            <p:spPr bwMode="auto">
              <a:xfrm>
                <a:off x="1248" y="2640"/>
                <a:ext cx="336" cy="432"/>
              </a:xfrm>
              <a:prstGeom prst="rect">
                <a:avLst/>
              </a:prstGeom>
              <a:gradFill rotWithShape="0">
                <a:gsLst>
                  <a:gs pos="0">
                    <a:schemeClr val="accent2"/>
                  </a:gs>
                  <a:gs pos="100000">
                    <a:schemeClr val="bg1"/>
                  </a:gs>
                </a:gsLst>
                <a:lin ang="0" scaled="1"/>
              </a:gra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</p:grpSp>
        <p:sp>
          <p:nvSpPr>
            <p:cNvPr id="8201" name="Rectangle 9"/>
            <p:cNvSpPr>
              <a:spLocks noChangeArrowheads="1"/>
            </p:cNvSpPr>
            <p:nvPr/>
          </p:nvSpPr>
          <p:spPr bwMode="auto">
            <a:xfrm>
              <a:off x="0" y="1824"/>
              <a:ext cx="353" cy="26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hlink"/>
                </a:gs>
              </a:gsLst>
              <a:lin ang="189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8202" name="Rectangle 10"/>
            <p:cNvSpPr>
              <a:spLocks noChangeArrowheads="1"/>
            </p:cNvSpPr>
            <p:nvPr/>
          </p:nvSpPr>
          <p:spPr bwMode="auto">
            <a:xfrm>
              <a:off x="400" y="1536"/>
              <a:ext cx="20" cy="663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8203" name="Rectangle 11"/>
            <p:cNvSpPr>
              <a:spLocks noChangeArrowheads="1"/>
            </p:cNvSpPr>
            <p:nvPr/>
          </p:nvSpPr>
          <p:spPr bwMode="auto">
            <a:xfrm flipV="1">
              <a:off x="199" y="2054"/>
              <a:ext cx="5476" cy="35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</p:grpSp>
      <p:sp>
        <p:nvSpPr>
          <p:cNvPr id="8204" name="Rectangle 12"/>
          <p:cNvSpPr>
            <a:spLocks noGrp="1" noChangeArrowheads="1"/>
          </p:cNvSpPr>
          <p:nvPr>
            <p:ph type="ctrTitle"/>
          </p:nvPr>
        </p:nvSpPr>
        <p:spPr>
          <a:xfrm>
            <a:off x="990600" y="1676400"/>
            <a:ext cx="7772400" cy="1462088"/>
          </a:xfrm>
        </p:spPr>
        <p:txBody>
          <a:bodyPr/>
          <a:lstStyle>
            <a:lvl1pPr>
              <a:defRPr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8205" name="Rectangle 13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8206" name="Rectangle 14"/>
          <p:cNvSpPr>
            <a:spLocks noGrp="1" noChangeArrowheads="1"/>
          </p:cNvSpPr>
          <p:nvPr>
            <p:ph type="dt" sz="half" idx="2"/>
          </p:nvPr>
        </p:nvSpPr>
        <p:spPr>
          <a:xfrm>
            <a:off x="990600" y="6248400"/>
            <a:ext cx="1905000" cy="457200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endParaRPr lang="cs-CZ"/>
          </a:p>
        </p:txBody>
      </p:sp>
      <p:sp>
        <p:nvSpPr>
          <p:cNvPr id="8207" name="Rectangle 15"/>
          <p:cNvSpPr>
            <a:spLocks noGrp="1" noChangeArrowheads="1"/>
          </p:cNvSpPr>
          <p:nvPr>
            <p:ph type="ftr" sz="quarter" idx="3"/>
          </p:nvPr>
        </p:nvSpPr>
        <p:spPr>
          <a:xfrm>
            <a:off x="3429000" y="6248400"/>
            <a:ext cx="2895600" cy="457200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endParaRPr lang="cs-CZ"/>
          </a:p>
        </p:txBody>
      </p:sp>
      <p:sp>
        <p:nvSpPr>
          <p:cNvPr id="8208" name="Rectangle 16"/>
          <p:cNvSpPr>
            <a:spLocks noGrp="1" noChangeArrowheads="1"/>
          </p:cNvSpPr>
          <p:nvPr>
            <p:ph type="sldNum" sz="quarter" idx="4"/>
          </p:nvPr>
        </p:nvSpPr>
        <p:spPr>
          <a:xfrm>
            <a:off x="6858000" y="6248400"/>
            <a:ext cx="1905000" cy="457200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47B2EB77-AC9F-42E4-BD5B-2C61722A90E4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55A15AF-0DD9-44DC-81E8-0082FC1AC707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71BF1C0-7D82-453B-AD9A-8BBF73BBE448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182688" y="2017713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145088" y="2017713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187C5D7-2A07-4DD3-B163-855458EF85A6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0D44ABC-865F-4045-9AB7-66C6E06FCD75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5B76F8E-2D92-42E5-9AED-F0281B6D47B1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3AD4024-EAE6-48B1-9141-FB44D42FF46C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10EEC4C-7A65-4E69-BEC2-DDECA8C59E72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C0E6DF3-A3EF-4D28-8CB7-5FBDA224B2E8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0D250C7-F13A-434B-BB6B-99FB0D7251CC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004050" y="214313"/>
            <a:ext cx="1951038" cy="59182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50938" y="214313"/>
            <a:ext cx="5700712" cy="59182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E8CED7E-3710-4553-9DF9-EF949E85FC59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ChangeArrowheads="1"/>
          </p:cNvSpPr>
          <p:nvPr/>
        </p:nvSpPr>
        <p:spPr bwMode="ltGray">
          <a:xfrm>
            <a:off x="417513" y="1098550"/>
            <a:ext cx="438150" cy="474663"/>
          </a:xfrm>
          <a:prstGeom prst="rect">
            <a:avLst/>
          </a:prstGeom>
          <a:solidFill>
            <a:schemeClr val="accent2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kumimoji="1" lang="cs-CZ" sz="2400"/>
          </a:p>
        </p:txBody>
      </p:sp>
      <p:sp>
        <p:nvSpPr>
          <p:cNvPr id="7171" name="Rectangle 3"/>
          <p:cNvSpPr>
            <a:spLocks noChangeArrowheads="1"/>
          </p:cNvSpPr>
          <p:nvPr/>
        </p:nvSpPr>
        <p:spPr bwMode="ltGray">
          <a:xfrm>
            <a:off x="800100" y="1098550"/>
            <a:ext cx="328613" cy="474663"/>
          </a:xfrm>
          <a:prstGeom prst="rect">
            <a:avLst/>
          </a:prstGeom>
          <a:gradFill rotWithShape="0">
            <a:gsLst>
              <a:gs pos="0">
                <a:schemeClr val="accent2"/>
              </a:gs>
              <a:gs pos="100000">
                <a:schemeClr val="bg1"/>
              </a:gs>
            </a:gsLst>
            <a:lin ang="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kumimoji="1" lang="cs-CZ" sz="2400"/>
          </a:p>
        </p:txBody>
      </p:sp>
      <p:sp>
        <p:nvSpPr>
          <p:cNvPr id="7172" name="Rectangle 4"/>
          <p:cNvSpPr>
            <a:spLocks noChangeArrowheads="1"/>
          </p:cNvSpPr>
          <p:nvPr/>
        </p:nvSpPr>
        <p:spPr bwMode="ltGray">
          <a:xfrm>
            <a:off x="541338" y="1520825"/>
            <a:ext cx="422275" cy="474663"/>
          </a:xfrm>
          <a:prstGeom prst="rect">
            <a:avLst/>
          </a:prstGeom>
          <a:solidFill>
            <a:schemeClr val="folHlink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kumimoji="1" lang="cs-CZ" sz="2400"/>
          </a:p>
        </p:txBody>
      </p:sp>
      <p:sp>
        <p:nvSpPr>
          <p:cNvPr id="7173" name="Rectangle 5"/>
          <p:cNvSpPr>
            <a:spLocks noChangeArrowheads="1"/>
          </p:cNvSpPr>
          <p:nvPr/>
        </p:nvSpPr>
        <p:spPr bwMode="ltGray">
          <a:xfrm>
            <a:off x="911225" y="1520825"/>
            <a:ext cx="368300" cy="474663"/>
          </a:xfrm>
          <a:prstGeom prst="rect">
            <a:avLst/>
          </a:prstGeom>
          <a:gradFill rotWithShape="0">
            <a:gsLst>
              <a:gs pos="0">
                <a:schemeClr val="folHlink"/>
              </a:gs>
              <a:gs pos="100000">
                <a:schemeClr val="bg1"/>
              </a:gs>
            </a:gsLst>
            <a:lin ang="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kumimoji="1" lang="cs-CZ" sz="2400"/>
          </a:p>
        </p:txBody>
      </p:sp>
      <p:sp>
        <p:nvSpPr>
          <p:cNvPr id="7174" name="Rectangle 6"/>
          <p:cNvSpPr>
            <a:spLocks noChangeArrowheads="1"/>
          </p:cNvSpPr>
          <p:nvPr/>
        </p:nvSpPr>
        <p:spPr bwMode="ltGray">
          <a:xfrm>
            <a:off x="127000" y="1447800"/>
            <a:ext cx="560388" cy="422275"/>
          </a:xfrm>
          <a:prstGeom prst="rect">
            <a:avLst/>
          </a:prstGeom>
          <a:gradFill rotWithShape="0">
            <a:gsLst>
              <a:gs pos="0">
                <a:schemeClr val="bg1"/>
              </a:gs>
              <a:gs pos="100000">
                <a:schemeClr val="hlink"/>
              </a:gs>
            </a:gsLst>
            <a:lin ang="189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kumimoji="1" lang="cs-CZ" sz="2400"/>
          </a:p>
        </p:txBody>
      </p:sp>
      <p:sp>
        <p:nvSpPr>
          <p:cNvPr id="7175" name="Rectangle 7"/>
          <p:cNvSpPr>
            <a:spLocks noChangeArrowheads="1"/>
          </p:cNvSpPr>
          <p:nvPr/>
        </p:nvSpPr>
        <p:spPr bwMode="gray">
          <a:xfrm>
            <a:off x="762000" y="990600"/>
            <a:ext cx="31750" cy="1052513"/>
          </a:xfrm>
          <a:prstGeom prst="rect">
            <a:avLst/>
          </a:prstGeom>
          <a:solidFill>
            <a:schemeClr val="bg2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kumimoji="1" lang="cs-CZ" sz="2400"/>
          </a:p>
        </p:txBody>
      </p:sp>
      <p:sp>
        <p:nvSpPr>
          <p:cNvPr id="7176" name="Rectangle 8"/>
          <p:cNvSpPr>
            <a:spLocks noChangeArrowheads="1"/>
          </p:cNvSpPr>
          <p:nvPr/>
        </p:nvSpPr>
        <p:spPr bwMode="gray">
          <a:xfrm>
            <a:off x="442913" y="1781175"/>
            <a:ext cx="8226425" cy="31750"/>
          </a:xfrm>
          <a:prstGeom prst="rect">
            <a:avLst/>
          </a:prstGeom>
          <a:gradFill rotWithShape="0">
            <a:gsLst>
              <a:gs pos="0">
                <a:schemeClr val="bg2"/>
              </a:gs>
              <a:gs pos="100000">
                <a:schemeClr val="bg1"/>
              </a:gs>
            </a:gsLst>
            <a:lin ang="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kumimoji="1" lang="cs-CZ" sz="2400"/>
          </a:p>
        </p:txBody>
      </p:sp>
      <p:sp>
        <p:nvSpPr>
          <p:cNvPr id="7177" name="Rectangle 9"/>
          <p:cNvSpPr>
            <a:spLocks noGrp="1" noChangeArrowheads="1"/>
          </p:cNvSpPr>
          <p:nvPr>
            <p:ph type="title"/>
          </p:nvPr>
        </p:nvSpPr>
        <p:spPr bwMode="auto">
          <a:xfrm>
            <a:off x="1150938" y="214313"/>
            <a:ext cx="7793037" cy="1462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7178" name="Rectangle 10"/>
          <p:cNvSpPr>
            <a:spLocks noGrp="1" noChangeArrowheads="1"/>
          </p:cNvSpPr>
          <p:nvPr>
            <p:ph type="body" idx="1"/>
          </p:nvPr>
        </p:nvSpPr>
        <p:spPr bwMode="auto">
          <a:xfrm>
            <a:off x="1182688" y="2017713"/>
            <a:ext cx="7772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7179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1162050" y="6243638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cs-CZ"/>
          </a:p>
        </p:txBody>
      </p:sp>
      <p:sp>
        <p:nvSpPr>
          <p:cNvPr id="7180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657600" y="6243638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cs-CZ"/>
          </a:p>
        </p:txBody>
      </p:sp>
      <p:sp>
        <p:nvSpPr>
          <p:cNvPr id="7181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7042150" y="6243638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FDD6C2E6-FF58-4CC8-83E4-EAC1ED6B8953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0" r:id="rId1"/>
    <p:sldLayoutId id="2147483651" r:id="rId2"/>
    <p:sldLayoutId id="2147483652" r:id="rId3"/>
    <p:sldLayoutId id="2147483653" r:id="rId4"/>
    <p:sldLayoutId id="2147483654" r:id="rId5"/>
    <p:sldLayoutId id="2147483655" r:id="rId6"/>
    <p:sldLayoutId id="2147483656" r:id="rId7"/>
    <p:sldLayoutId id="2147483657" r:id="rId8"/>
    <p:sldLayoutId id="2147483658" r:id="rId9"/>
    <p:sldLayoutId id="2147483659" r:id="rId10"/>
    <p:sldLayoutId id="2147483660" r:id="rId11"/>
  </p:sldLayoutIdLst>
  <p:transition spd="med">
    <p:dissolve/>
  </p:transition>
  <p:txStyles>
    <p:titleStyle>
      <a:lvl1pPr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60000"/>
        <a:buFont typeface="Wingdings" pitchFamily="2" charset="2"/>
        <a:buChar char="n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hlink"/>
        </a:buClr>
        <a:buSzPct val="55000"/>
        <a:buFont typeface="Wingdings" pitchFamily="2" charset="2"/>
        <a:buChar char="n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50000"/>
        <a:buFont typeface="Wingdings" pitchFamily="2" charset="2"/>
        <a:buChar char="n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SzPct val="55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1259632" y="1052736"/>
            <a:ext cx="7483475" cy="966787"/>
          </a:xfrm>
        </p:spPr>
        <p:txBody>
          <a:bodyPr/>
          <a:lstStyle/>
          <a:p>
            <a:pPr eaLnBrk="1" hangingPunct="1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Průvodní list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00113" y="2348880"/>
            <a:ext cx="8064500" cy="2857500"/>
          </a:xfrm>
        </p:spPr>
        <p:txBody>
          <a:bodyPr rtlCol="0">
            <a:normAutofit fontScale="55000" lnSpcReduction="20000"/>
          </a:bodyPr>
          <a:lstStyle/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Šablona: 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III/2 Inovace a zkvalitnění výuky prostřednictvím ICT	</a:t>
            </a: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Vzdělávací materiál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:  Pracovní list – předloha pro žáky</a:t>
            </a: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Určen pro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: 3. ročník oboru technické lyceum</a:t>
            </a: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algn="l" eaLnBrk="1" fontAlgn="auto" hangingPunct="1">
              <a:spcAft>
                <a:spcPts val="0"/>
              </a:spcAft>
              <a:defRPr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Vzdělávací oblast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I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nformační a komunikační technologie  –  Prezentační program PowerPoint</a:t>
            </a: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Název učebního materiálu: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Školení - IP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- PL</a:t>
            </a: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2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53" name="TextovéPole 4"/>
          <p:cNvSpPr txBox="1">
            <a:spLocks noChangeArrowheads="1"/>
          </p:cNvSpPr>
          <p:nvPr/>
        </p:nvSpPr>
        <p:spPr bwMode="auto">
          <a:xfrm>
            <a:off x="4932363" y="5445125"/>
            <a:ext cx="4032250" cy="12311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b="1" dirty="0">
                <a:latin typeface="Times New Roman" pitchFamily="18" charset="0"/>
                <a:cs typeface="Times New Roman" pitchFamily="18" charset="0"/>
              </a:rPr>
              <a:t>Jméno autora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Ing. Martinková Šárka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 eaLnBrk="1" hangingPunct="1"/>
            <a:r>
              <a:rPr lang="cs-CZ" dirty="0">
                <a:latin typeface="Times New Roman" pitchFamily="18" charset="0"/>
                <a:cs typeface="Times New Roman" pitchFamily="18" charset="0"/>
              </a:rPr>
              <a:t>     </a:t>
            </a:r>
            <a:br>
              <a:rPr lang="cs-CZ" dirty="0">
                <a:latin typeface="Times New Roman" pitchFamily="18" charset="0"/>
                <a:cs typeface="Times New Roman" pitchFamily="18" charset="0"/>
              </a:rPr>
            </a:br>
            <a:r>
              <a:rPr lang="cs-CZ" b="1" dirty="0">
                <a:latin typeface="Times New Roman" pitchFamily="18" charset="0"/>
                <a:cs typeface="Times New Roman" pitchFamily="18" charset="0"/>
              </a:rPr>
              <a:t>Datum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vytvoření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: 8.2.2013   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 eaLnBrk="1" hangingPunct="1"/>
            <a:endParaRPr lang="cs-CZ" sz="1000" b="1" dirty="0">
              <a:latin typeface="Times New Roman" pitchFamily="18" charset="0"/>
              <a:cs typeface="Times New Roman" pitchFamily="18" charset="0"/>
            </a:endParaRPr>
          </a:p>
          <a:p>
            <a:pPr eaLnBrk="1" hangingPunct="1"/>
            <a:r>
              <a:rPr lang="cs-CZ" sz="1000" b="1" dirty="0" err="1">
                <a:latin typeface="Times New Roman" pitchFamily="18" charset="0"/>
                <a:cs typeface="Times New Roman" pitchFamily="18" charset="0"/>
              </a:rPr>
              <a:t>Reg.č</a:t>
            </a:r>
            <a:r>
              <a:rPr lang="cs-CZ" sz="1000" b="1" dirty="0">
                <a:latin typeface="Times New Roman" pitchFamily="18" charset="0"/>
                <a:cs typeface="Times New Roman" pitchFamily="18" charset="0"/>
              </a:rPr>
              <a:t>. projektu: CZ.1.07/1.5.00/34.0627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74317514"/>
      </p:ext>
    </p:extLst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Zástupný symbol pro obsah 2"/>
          <p:cNvSpPr>
            <a:spLocks noGrp="1"/>
          </p:cNvSpPr>
          <p:nvPr>
            <p:ph idx="1"/>
          </p:nvPr>
        </p:nvSpPr>
        <p:spPr>
          <a:xfrm>
            <a:off x="755576" y="2060848"/>
            <a:ext cx="8229600" cy="3556992"/>
          </a:xfrm>
        </p:spPr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sz="1800" b="1" dirty="0" smtClean="0">
                <a:latin typeface="Times New Roman" pitchFamily="18" charset="0"/>
                <a:cs typeface="Times New Roman" pitchFamily="18" charset="0"/>
              </a:rPr>
              <a:t>Klíčová slova: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prezentace, řízená, snímek, titulní, rozložení, obsah, seznam, tlačítka, akce, obrazec, animace, nastavení, efekty </a:t>
            </a:r>
          </a:p>
          <a:p>
            <a:pPr eaLnBrk="1" hangingPunct="1">
              <a:buFont typeface="Arial" charset="0"/>
              <a:buNone/>
            </a:pP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None/>
            </a:pPr>
            <a:r>
              <a:rPr lang="cs-CZ" sz="1800" b="1" dirty="0" smtClean="0">
                <a:latin typeface="Times New Roman" pitchFamily="18" charset="0"/>
                <a:cs typeface="Times New Roman" pitchFamily="18" charset="0"/>
              </a:rPr>
              <a:t>Anotace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Vzdělávací materiál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obsahuje 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základní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předlohu 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pro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tvorbu jednoduché prezentace o školení – o internetovém prohlížeči a 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je připraven pro žáky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jako pracovní list. </a:t>
            </a:r>
          </a:p>
          <a:p>
            <a:pPr eaLnBrk="1" hangingPunct="1">
              <a:buFont typeface="Arial" charset="0"/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pPr eaLnBrk="1" hangingPunct="1">
              <a:buFont typeface="Arial" charset="0"/>
              <a:buNone/>
            </a:pPr>
            <a:r>
              <a:rPr lang="cs-CZ" sz="1800" b="1" dirty="0" smtClean="0">
                <a:latin typeface="Times New Roman" pitchFamily="18" charset="0"/>
                <a:cs typeface="Times New Roman" pitchFamily="18" charset="0"/>
              </a:rPr>
              <a:t>Metodické pokyny: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Předloha je promítnuta přes počítač připojený na dataprojektor a přes promítací plátno, aby byla </a:t>
            </a:r>
            <a:r>
              <a:rPr lang="cs-CZ" sz="1800" dirty="0" err="1" smtClean="0">
                <a:latin typeface="Times New Roman" pitchFamily="18" charset="0"/>
                <a:cs typeface="Times New Roman" pitchFamily="18" charset="0"/>
              </a:rPr>
              <a:t>vizuelně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 dostupná pro 15 žáků v učebně PC anebo formou papírové předlohy v počtu 15 ks pro každého žáka.</a:t>
            </a:r>
          </a:p>
          <a:p>
            <a:pPr eaLnBrk="1" hangingPunct="1">
              <a:buNone/>
            </a:pP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Arial" charset="0"/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5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44794293"/>
      </p:ext>
    </p:extLst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>
                <a:solidFill>
                  <a:schemeClr val="hlink"/>
                </a:solidFill>
              </a:rPr>
              <a:t>WWW.SEZNAM.CZ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/>
              <a:t>školení internetového vyhledávače</a:t>
            </a:r>
          </a:p>
          <a:p>
            <a:endParaRPr lang="cs-CZ"/>
          </a:p>
        </p:txBody>
      </p:sp>
      <p:sp>
        <p:nvSpPr>
          <p:cNvPr id="2053" name="AutoShape 5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8243888" y="6092825"/>
            <a:ext cx="539750" cy="539750"/>
          </a:xfrm>
          <a:prstGeom prst="actionButtonForwardNex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pic>
        <p:nvPicPr>
          <p:cNvPr id="5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4438" y="6130925"/>
            <a:ext cx="4248150" cy="727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Co je to internetový vyhledávač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/>
              <a:t>aplikace na internetu, která dokáže podle klíčového slova najít internetovou stránku</a:t>
            </a:r>
          </a:p>
          <a:p>
            <a:r>
              <a:rPr lang="cs-CZ"/>
              <a:t>existuje celá řada vyhledávačů, které jsou obecně rozděleny do dvou skupin :</a:t>
            </a:r>
          </a:p>
          <a:p>
            <a:pPr lvl="2"/>
            <a:r>
              <a:rPr lang="cs-CZ"/>
              <a:t>fulltextové</a:t>
            </a:r>
          </a:p>
          <a:p>
            <a:pPr lvl="2"/>
            <a:r>
              <a:rPr lang="cs-CZ"/>
              <a:t>katalogové</a:t>
            </a:r>
          </a:p>
        </p:txBody>
      </p:sp>
      <p:sp>
        <p:nvSpPr>
          <p:cNvPr id="9220" name="AutoShape 4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8101013" y="6092825"/>
            <a:ext cx="539750" cy="539750"/>
          </a:xfrm>
          <a:prstGeom prst="actionButtonForwardNex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9221" name="AutoShape 5">
            <a:hlinkClick r:id="" action="ppaction://hlinkshowjump?jump=previousslide" highlightClick="1"/>
          </p:cNvPr>
          <p:cNvSpPr>
            <a:spLocks noChangeArrowheads="1"/>
          </p:cNvSpPr>
          <p:nvPr/>
        </p:nvSpPr>
        <p:spPr bwMode="auto">
          <a:xfrm>
            <a:off x="7380288" y="6092825"/>
            <a:ext cx="539750" cy="539750"/>
          </a:xfrm>
          <a:prstGeom prst="actionButtonBackPrevious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pic>
        <p:nvPicPr>
          <p:cNvPr id="6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4438" y="6130925"/>
            <a:ext cx="4248150" cy="727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41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-337457" y="0"/>
            <a:ext cx="9753600" cy="76478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4342" name="AutoShape 6"/>
          <p:cNvSpPr>
            <a:spLocks noChangeArrowheads="1"/>
          </p:cNvSpPr>
          <p:nvPr/>
        </p:nvSpPr>
        <p:spPr bwMode="auto">
          <a:xfrm>
            <a:off x="0" y="908720"/>
            <a:ext cx="2483768" cy="575593"/>
          </a:xfrm>
          <a:prstGeom prst="wedgeRoundRectCallout">
            <a:avLst>
              <a:gd name="adj1" fmla="val -2851"/>
              <a:gd name="adj2" fmla="val 119845"/>
              <a:gd name="adj3" fmla="val 16667"/>
            </a:avLst>
          </a:prstGeom>
          <a:solidFill>
            <a:srgbClr val="99CC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/>
          <a:lstStyle/>
          <a:p>
            <a:pPr algn="ctr"/>
            <a:r>
              <a:rPr lang="cs-CZ" sz="1000" dirty="0"/>
              <a:t>Sem se zadává </a:t>
            </a:r>
            <a:r>
              <a:rPr lang="cs-CZ" sz="1000" dirty="0" err="1"/>
              <a:t>text,který</a:t>
            </a:r>
            <a:r>
              <a:rPr lang="cs-CZ" sz="1000" dirty="0"/>
              <a:t> bude vyhledáván</a:t>
            </a:r>
          </a:p>
        </p:txBody>
      </p:sp>
      <p:sp>
        <p:nvSpPr>
          <p:cNvPr id="14343" name="AutoShape 7"/>
          <p:cNvSpPr>
            <a:spLocks noChangeArrowheads="1"/>
          </p:cNvSpPr>
          <p:nvPr/>
        </p:nvSpPr>
        <p:spPr bwMode="auto">
          <a:xfrm>
            <a:off x="3851920" y="908720"/>
            <a:ext cx="4104630" cy="648072"/>
          </a:xfrm>
          <a:prstGeom prst="wedgeRoundRectCallout">
            <a:avLst>
              <a:gd name="adj1" fmla="val -11986"/>
              <a:gd name="adj2" fmla="val 142760"/>
              <a:gd name="adj3" fmla="val 16667"/>
            </a:avLst>
          </a:prstGeom>
          <a:solidFill>
            <a:srgbClr val="99CC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/>
          <a:lstStyle/>
          <a:p>
            <a:pPr algn="ctr"/>
            <a:endParaRPr lang="cs-CZ" sz="1000" dirty="0" smtClean="0"/>
          </a:p>
          <a:p>
            <a:pPr algn="ctr"/>
            <a:r>
              <a:rPr lang="cs-CZ" sz="1000" dirty="0" smtClean="0"/>
              <a:t>Tlačítko Vyhledat </a:t>
            </a:r>
            <a:r>
              <a:rPr lang="cs-CZ" sz="1000" dirty="0"/>
              <a:t>aktivuje hledání</a:t>
            </a:r>
          </a:p>
        </p:txBody>
      </p:sp>
      <p:sp>
        <p:nvSpPr>
          <p:cNvPr id="14344" name="AutoShape 8"/>
          <p:cNvSpPr>
            <a:spLocks noChangeArrowheads="1"/>
          </p:cNvSpPr>
          <p:nvPr/>
        </p:nvSpPr>
        <p:spPr bwMode="auto">
          <a:xfrm>
            <a:off x="5220072" y="3581400"/>
            <a:ext cx="2592289" cy="2871936"/>
          </a:xfrm>
          <a:prstGeom prst="wedgeRoundRectCallout">
            <a:avLst>
              <a:gd name="adj1" fmla="val -11828"/>
              <a:gd name="adj2" fmla="val -84430"/>
              <a:gd name="adj3" fmla="val 16667"/>
            </a:avLst>
          </a:prstGeom>
          <a:solidFill>
            <a:srgbClr val="99CC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/>
          <a:lstStyle/>
          <a:p>
            <a:pPr algn="ctr"/>
            <a:endParaRPr lang="cs-CZ" sz="1000" dirty="0" smtClean="0"/>
          </a:p>
          <a:p>
            <a:pPr algn="ctr"/>
            <a:endParaRPr lang="cs-CZ" sz="1000" dirty="0"/>
          </a:p>
          <a:p>
            <a:pPr algn="ctr"/>
            <a:endParaRPr lang="cs-CZ" sz="1000" dirty="0" smtClean="0"/>
          </a:p>
          <a:p>
            <a:pPr algn="ctr"/>
            <a:endParaRPr lang="cs-CZ" sz="1000" dirty="0"/>
          </a:p>
          <a:p>
            <a:pPr algn="ctr"/>
            <a:r>
              <a:rPr lang="cs-CZ" sz="1000" dirty="0" smtClean="0"/>
              <a:t>Na </a:t>
            </a:r>
            <a:r>
              <a:rPr lang="cs-CZ" sz="1000" dirty="0"/>
              <a:t>seznamu.cz je možné si rovněž </a:t>
            </a:r>
            <a:endParaRPr lang="cs-CZ" sz="1000" dirty="0" smtClean="0"/>
          </a:p>
          <a:p>
            <a:pPr algn="ctr"/>
            <a:endParaRPr lang="cs-CZ" sz="1000" dirty="0"/>
          </a:p>
          <a:p>
            <a:pPr algn="ctr"/>
            <a:endParaRPr lang="cs-CZ" sz="1000" dirty="0" smtClean="0"/>
          </a:p>
          <a:p>
            <a:pPr algn="ctr"/>
            <a:r>
              <a:rPr lang="cs-CZ" sz="1000" dirty="0" smtClean="0"/>
              <a:t>vytvořit </a:t>
            </a:r>
            <a:r>
              <a:rPr lang="cs-CZ" sz="1000" dirty="0"/>
              <a:t>e-mail.</a:t>
            </a:r>
          </a:p>
        </p:txBody>
      </p:sp>
      <p:sp>
        <p:nvSpPr>
          <p:cNvPr id="14345" name="AutoShape 9"/>
          <p:cNvSpPr>
            <a:spLocks noChangeArrowheads="1"/>
          </p:cNvSpPr>
          <p:nvPr/>
        </p:nvSpPr>
        <p:spPr bwMode="auto">
          <a:xfrm>
            <a:off x="400742" y="2852935"/>
            <a:ext cx="3163146" cy="3438327"/>
          </a:xfrm>
          <a:prstGeom prst="wedgeRoundRectCallout">
            <a:avLst>
              <a:gd name="adj1" fmla="val 101616"/>
              <a:gd name="adj2" fmla="val 53924"/>
              <a:gd name="adj3" fmla="val 16667"/>
            </a:avLst>
          </a:prstGeom>
          <a:solidFill>
            <a:srgbClr val="99CC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/>
          <a:lstStyle/>
          <a:p>
            <a:pPr algn="ctr"/>
            <a:endParaRPr lang="cs-CZ" sz="1000" dirty="0" smtClean="0"/>
          </a:p>
          <a:p>
            <a:pPr algn="ctr"/>
            <a:endParaRPr lang="cs-CZ" sz="1000" dirty="0" smtClean="0"/>
          </a:p>
          <a:p>
            <a:pPr algn="ctr"/>
            <a:endParaRPr lang="cs-CZ" sz="1000" dirty="0"/>
          </a:p>
          <a:p>
            <a:pPr algn="ctr"/>
            <a:endParaRPr lang="cs-CZ" sz="1000" dirty="0" smtClean="0"/>
          </a:p>
          <a:p>
            <a:pPr algn="ctr"/>
            <a:endParaRPr lang="cs-CZ" sz="1000" dirty="0"/>
          </a:p>
          <a:p>
            <a:pPr algn="ctr"/>
            <a:r>
              <a:rPr lang="cs-CZ" sz="1000" dirty="0" smtClean="0"/>
              <a:t>Na stránce seznamu </a:t>
            </a:r>
            <a:r>
              <a:rPr lang="cs-CZ" sz="1000" dirty="0"/>
              <a:t>je možné </a:t>
            </a:r>
            <a:endParaRPr lang="cs-CZ" sz="1000" dirty="0" smtClean="0"/>
          </a:p>
          <a:p>
            <a:pPr algn="ctr"/>
            <a:endParaRPr lang="cs-CZ" sz="1000" dirty="0"/>
          </a:p>
          <a:p>
            <a:pPr algn="ctr"/>
            <a:endParaRPr lang="cs-CZ" sz="1000" dirty="0" smtClean="0"/>
          </a:p>
          <a:p>
            <a:pPr algn="ctr"/>
            <a:r>
              <a:rPr lang="cs-CZ" sz="1000" dirty="0"/>
              <a:t>s</a:t>
            </a:r>
            <a:r>
              <a:rPr lang="cs-CZ" sz="1000" dirty="0" smtClean="0"/>
              <a:t>i vyhledat další libovolné informace :</a:t>
            </a:r>
          </a:p>
          <a:p>
            <a:pPr algn="ctr"/>
            <a:endParaRPr lang="cs-CZ" sz="1000" dirty="0"/>
          </a:p>
          <a:p>
            <a:pPr algn="ctr"/>
            <a:r>
              <a:rPr lang="cs-CZ" sz="1000" dirty="0" smtClean="0"/>
              <a:t> o dopravě, </a:t>
            </a:r>
          </a:p>
          <a:p>
            <a:pPr algn="ctr"/>
            <a:endParaRPr lang="cs-CZ" sz="1000" dirty="0" smtClean="0"/>
          </a:p>
          <a:p>
            <a:pPr algn="ctr"/>
            <a:r>
              <a:rPr lang="cs-CZ" sz="1000" dirty="0" smtClean="0"/>
              <a:t>o počasí, </a:t>
            </a:r>
          </a:p>
          <a:p>
            <a:pPr algn="ctr"/>
            <a:endParaRPr lang="cs-CZ" sz="1000" dirty="0" smtClean="0"/>
          </a:p>
          <a:p>
            <a:pPr algn="ctr"/>
            <a:r>
              <a:rPr lang="cs-CZ" sz="1000" dirty="0" smtClean="0"/>
              <a:t>vyhledat si horoskop, …. </a:t>
            </a:r>
          </a:p>
          <a:p>
            <a:pPr algn="ctr"/>
            <a:endParaRPr lang="cs-CZ" sz="1000" dirty="0" smtClean="0"/>
          </a:p>
          <a:p>
            <a:pPr algn="ctr"/>
            <a:r>
              <a:rPr lang="cs-CZ" sz="1000" dirty="0" smtClean="0"/>
              <a:t>a plno jiných,….</a:t>
            </a:r>
            <a:endParaRPr lang="cs-CZ" sz="1000" dirty="0"/>
          </a:p>
        </p:txBody>
      </p:sp>
      <p:sp>
        <p:nvSpPr>
          <p:cNvPr id="14346" name="AutoShape 10">
            <a:hlinkClick r:id="" action="ppaction://hlinkshowjump?jump=previousslide" highlightClick="1"/>
          </p:cNvPr>
          <p:cNvSpPr>
            <a:spLocks noChangeArrowheads="1"/>
          </p:cNvSpPr>
          <p:nvPr/>
        </p:nvSpPr>
        <p:spPr bwMode="auto">
          <a:xfrm>
            <a:off x="7956550" y="6021388"/>
            <a:ext cx="539750" cy="539750"/>
          </a:xfrm>
          <a:prstGeom prst="actionButtonBackPrevious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4347" name="AutoShape 11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8604250" y="6021388"/>
            <a:ext cx="539750" cy="539750"/>
          </a:xfrm>
          <a:prstGeom prst="actionButtonForwardNex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pic>
        <p:nvPicPr>
          <p:cNvPr id="9" name="Obrázek 3" descr="Logo EU penize.JPG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6323919"/>
            <a:ext cx="4248150" cy="727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8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hlink"/>
                </a:solidFill>
              </a:rPr>
              <a:t>Fulltextové a katalogové vyhledávače</a:t>
            </a:r>
          </a:p>
        </p:txBody>
      </p:sp>
      <p:sp>
        <p:nvSpPr>
          <p:cNvPr id="11269" name="Rectangle 5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>
              <a:buFont typeface="Wingdings" pitchFamily="2" charset="2"/>
              <a:buNone/>
            </a:pPr>
            <a:r>
              <a:rPr lang="cs-CZ" dirty="0"/>
              <a:t>FULLTEXTOVÉ</a:t>
            </a:r>
          </a:p>
          <a:p>
            <a:r>
              <a:rPr lang="cs-CZ" i="1" dirty="0"/>
              <a:t>Vyhledávají podle skutečného obsahu stránek, které mají uložené na svých discích.</a:t>
            </a:r>
          </a:p>
          <a:p>
            <a:endParaRPr lang="cs-CZ" i="1" dirty="0"/>
          </a:p>
        </p:txBody>
      </p:sp>
      <p:sp>
        <p:nvSpPr>
          <p:cNvPr id="11270" name="Rectangle 6"/>
          <p:cNvSpPr>
            <a:spLocks noGrp="1" noChangeArrowheads="1"/>
          </p:cNvSpPr>
          <p:nvPr>
            <p:ph type="body" sz="half" idx="2"/>
          </p:nvPr>
        </p:nvSpPr>
        <p:spPr/>
        <p:txBody>
          <a:bodyPr/>
          <a:lstStyle/>
          <a:p>
            <a:pPr>
              <a:buFont typeface="Wingdings" pitchFamily="2" charset="2"/>
              <a:buNone/>
            </a:pPr>
            <a:r>
              <a:rPr lang="cs-CZ" dirty="0"/>
              <a:t>KATALOGOVÉ</a:t>
            </a:r>
          </a:p>
          <a:p>
            <a:r>
              <a:rPr lang="cs-CZ" i="1" dirty="0"/>
              <a:t>Vyhledávají podle informací, které o stránce obsahuje katalog.</a:t>
            </a:r>
          </a:p>
          <a:p>
            <a:pPr>
              <a:buFont typeface="Wingdings" pitchFamily="2" charset="2"/>
              <a:buNone/>
            </a:pPr>
            <a:endParaRPr lang="cs-CZ" i="1" dirty="0"/>
          </a:p>
        </p:txBody>
      </p:sp>
      <p:sp>
        <p:nvSpPr>
          <p:cNvPr id="11271" name="Rectangle 7"/>
          <p:cNvSpPr>
            <a:spLocks noChangeArrowheads="1"/>
          </p:cNvSpPr>
          <p:nvPr/>
        </p:nvSpPr>
        <p:spPr bwMode="auto">
          <a:xfrm>
            <a:off x="1258888" y="5084763"/>
            <a:ext cx="7488237" cy="1006475"/>
          </a:xfrm>
          <a:prstGeom prst="rect">
            <a:avLst/>
          </a:prstGeom>
          <a:solidFill>
            <a:srgbClr val="FFFF99"/>
          </a:soli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 sz="2000"/>
              <a:t>Vyhledávače :</a:t>
            </a:r>
          </a:p>
          <a:p>
            <a:r>
              <a:rPr lang="cs-CZ" sz="2000" b="1" u="sng" dirty="0"/>
              <a:t>zahraniční : </a:t>
            </a:r>
            <a:r>
              <a:rPr lang="cs-CZ" sz="2000" dirty="0"/>
              <a:t>google.com</a:t>
            </a:r>
            <a:r>
              <a:rPr lang="en-US" sz="2000" dirty="0"/>
              <a:t>;</a:t>
            </a:r>
            <a:r>
              <a:rPr lang="cs-CZ" sz="2000" dirty="0"/>
              <a:t> yahoo.com</a:t>
            </a:r>
            <a:r>
              <a:rPr lang="en-US" sz="2000" dirty="0"/>
              <a:t>;</a:t>
            </a:r>
            <a:r>
              <a:rPr lang="cs-CZ" sz="2000" dirty="0"/>
              <a:t> altavista.com</a:t>
            </a:r>
            <a:endParaRPr lang="cs-CZ" sz="2000" b="1" u="sng" dirty="0"/>
          </a:p>
          <a:p>
            <a:r>
              <a:rPr lang="cs-CZ" sz="2000" b="1" u="sng" dirty="0"/>
              <a:t>české : </a:t>
            </a:r>
            <a:r>
              <a:rPr lang="cs-CZ" sz="2000" dirty="0"/>
              <a:t>seznam.cz</a:t>
            </a:r>
            <a:r>
              <a:rPr lang="en-US" sz="2000" dirty="0"/>
              <a:t>; </a:t>
            </a:r>
            <a:r>
              <a:rPr lang="cs-CZ" sz="2000" dirty="0"/>
              <a:t>atlas.cz</a:t>
            </a:r>
            <a:r>
              <a:rPr lang="en-US" sz="2000" dirty="0"/>
              <a:t>;</a:t>
            </a:r>
            <a:r>
              <a:rPr lang="cs-CZ" sz="2000" dirty="0"/>
              <a:t> najdi.to</a:t>
            </a:r>
            <a:r>
              <a:rPr lang="en-US" sz="2000" dirty="0"/>
              <a:t>;</a:t>
            </a:r>
            <a:r>
              <a:rPr lang="cs-CZ" sz="2000" dirty="0"/>
              <a:t> quick.cz</a:t>
            </a:r>
            <a:endParaRPr lang="cs-CZ" sz="2000" b="1" u="sng" dirty="0"/>
          </a:p>
        </p:txBody>
      </p:sp>
      <p:sp>
        <p:nvSpPr>
          <p:cNvPr id="11272" name="AutoShape 8"/>
          <p:cNvSpPr>
            <a:spLocks noChangeArrowheads="1"/>
          </p:cNvSpPr>
          <p:nvPr/>
        </p:nvSpPr>
        <p:spPr bwMode="auto">
          <a:xfrm>
            <a:off x="323850" y="5373688"/>
            <a:ext cx="719138" cy="292100"/>
          </a:xfrm>
          <a:prstGeom prst="homePlate">
            <a:avLst>
              <a:gd name="adj" fmla="val 61549"/>
            </a:avLst>
          </a:prstGeom>
          <a:solidFill>
            <a:schemeClr val="hlink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1273" name="AutoShape 9"/>
          <p:cNvSpPr>
            <a:spLocks noChangeArrowheads="1"/>
          </p:cNvSpPr>
          <p:nvPr/>
        </p:nvSpPr>
        <p:spPr bwMode="auto">
          <a:xfrm>
            <a:off x="323850" y="5734050"/>
            <a:ext cx="719138" cy="287338"/>
          </a:xfrm>
          <a:prstGeom prst="homePlate">
            <a:avLst>
              <a:gd name="adj" fmla="val 62569"/>
            </a:avLst>
          </a:prstGeom>
          <a:solidFill>
            <a:schemeClr val="hlink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1275" name="AutoShape 11">
            <a:hlinkClick r:id="" action="ppaction://hlinkshowjump?jump=previousslide" highlightClick="1"/>
          </p:cNvPr>
          <p:cNvSpPr>
            <a:spLocks noChangeArrowheads="1"/>
          </p:cNvSpPr>
          <p:nvPr/>
        </p:nvSpPr>
        <p:spPr bwMode="auto">
          <a:xfrm>
            <a:off x="8172450" y="6092825"/>
            <a:ext cx="539750" cy="539750"/>
          </a:xfrm>
          <a:prstGeom prst="actionButtonBackPrevious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pic>
        <p:nvPicPr>
          <p:cNvPr id="9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4438" y="6130925"/>
            <a:ext cx="4248150" cy="727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med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12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12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1126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1126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1126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1126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000"/>
                            </p:stCondLst>
                            <p:childTnLst>
                              <p:par>
                                <p:cTn id="20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112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112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8000"/>
                            </p:stCondLst>
                            <p:childTnLst>
                              <p:par>
                                <p:cTn id="2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1127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1127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0000"/>
                            </p:stCondLst>
                            <p:childTnLst>
                              <p:par>
                                <p:cTn id="3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112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112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2000"/>
                            </p:stCondLst>
                            <p:childTnLst>
                              <p:par>
                                <p:cTn id="3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112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112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4000"/>
                            </p:stCondLst>
                            <p:childTnLst>
                              <p:par>
                                <p:cTn id="4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2000" fill="hold"/>
                                        <p:tgtEl>
                                          <p:spTgt spid="112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112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68" grpId="0"/>
      <p:bldP spid="11269" grpId="0" build="p"/>
      <p:bldP spid="11270" grpId="0" build="p"/>
      <p:bldP spid="11271" grpId="0" animBg="1"/>
      <p:bldP spid="11272" grpId="0" animBg="1"/>
      <p:bldP spid="1127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1"/>
          <p:cNvSpPr>
            <a:spLocks noGrp="1"/>
          </p:cNvSpPr>
          <p:nvPr>
            <p:ph type="title"/>
          </p:nvPr>
        </p:nvSpPr>
        <p:spPr>
          <a:xfrm>
            <a:off x="1763688" y="620688"/>
            <a:ext cx="7021462" cy="1055712"/>
          </a:xfrm>
        </p:spPr>
        <p:txBody>
          <a:bodyPr/>
          <a:lstStyle/>
          <a:p>
            <a:pPr eaLnBrk="1" hangingPunct="1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Použité zdroje </a:t>
            </a:r>
          </a:p>
        </p:txBody>
      </p:sp>
      <p:sp>
        <p:nvSpPr>
          <p:cNvPr id="5123" name="Zástupný symbol pro obsah 2"/>
          <p:cNvSpPr>
            <a:spLocks noGrp="1"/>
          </p:cNvSpPr>
          <p:nvPr>
            <p:ph idx="1"/>
          </p:nvPr>
        </p:nvSpPr>
        <p:spPr>
          <a:xfrm>
            <a:off x="1691680" y="2132856"/>
            <a:ext cx="6624736" cy="3240360"/>
          </a:xfrm>
        </p:spPr>
        <p:txBody>
          <a:bodyPr>
            <a:normAutofit/>
          </a:bodyPr>
          <a:lstStyle/>
          <a:p>
            <a:pPr marL="0" indent="0" eaLnBrk="1" hangingPunct="1">
              <a:buNone/>
            </a:pPr>
            <a:r>
              <a:rPr lang="cs-CZ" sz="1800" dirty="0" err="1" smtClean="0">
                <a:latin typeface="Times New Roman" pitchFamily="18" charset="0"/>
                <a:cs typeface="Times New Roman" pitchFamily="18" charset="0"/>
              </a:rPr>
              <a:t>Magera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 I.: PowerPoint 2000 základní příručka. Praha: </a:t>
            </a:r>
            <a:r>
              <a:rPr lang="cs-CZ" sz="1800" dirty="0" err="1" smtClean="0">
                <a:latin typeface="Times New Roman" pitchFamily="18" charset="0"/>
                <a:cs typeface="Times New Roman" pitchFamily="18" charset="0"/>
              </a:rPr>
              <a:t>Computer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800" dirty="0" err="1" smtClean="0">
                <a:latin typeface="Times New Roman" pitchFamily="18" charset="0"/>
                <a:cs typeface="Times New Roman" pitchFamily="18" charset="0"/>
              </a:rPr>
              <a:t>Press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, 2003. </a:t>
            </a:r>
          </a:p>
          <a:p>
            <a:pPr marL="0" indent="0" eaLnBrk="1" hangingPunct="1"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ISBN 80-7226-431-1</a:t>
            </a:r>
          </a:p>
          <a:p>
            <a:pPr marL="0" indent="0" eaLnBrk="1" hangingPunct="1">
              <a:buNone/>
            </a:pP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 eaLnBrk="1" hangingPunct="1"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Andrýsková J.: PowerPoint 2010 podrobná uživatelská příručka. Brno: </a:t>
            </a:r>
            <a:r>
              <a:rPr lang="cs-CZ" sz="1800" dirty="0" err="1" smtClean="0">
                <a:latin typeface="Times New Roman" pitchFamily="18" charset="0"/>
                <a:cs typeface="Times New Roman" pitchFamily="18" charset="0"/>
              </a:rPr>
              <a:t>Computer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800" dirty="0" err="1" smtClean="0">
                <a:latin typeface="Times New Roman" pitchFamily="18" charset="0"/>
                <a:cs typeface="Times New Roman" pitchFamily="18" charset="0"/>
              </a:rPr>
              <a:t>Press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, a.s. 2010. </a:t>
            </a:r>
          </a:p>
          <a:p>
            <a:pPr marL="0" indent="0" eaLnBrk="1" hangingPunct="1"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ISBN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978-80-251-3076-6</a:t>
            </a:r>
          </a:p>
          <a:p>
            <a:pPr marL="0" indent="0" eaLnBrk="1" hangingPunct="1">
              <a:buNone/>
            </a:pPr>
            <a:endParaRPr lang="cs-CZ" sz="1800" dirty="0">
              <a:latin typeface="Times New Roman" pitchFamily="18" charset="0"/>
              <a:cs typeface="Times New Roman" pitchFamily="18" charset="0"/>
            </a:endParaRPr>
          </a:p>
          <a:p>
            <a:pPr marL="0" indent="0" eaLnBrk="1" hangingPunct="1"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obrázky – tvorba autora v </a:t>
            </a:r>
            <a:r>
              <a:rPr lang="cs-CZ" sz="1800" smtClean="0">
                <a:latin typeface="Times New Roman" pitchFamily="18" charset="0"/>
                <a:cs typeface="Times New Roman" pitchFamily="18" charset="0"/>
              </a:rPr>
              <a:t>MS Office</a:t>
            </a: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 eaLnBrk="1" hangingPunct="1">
              <a:buNone/>
            </a:pP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124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4438" y="6130925"/>
            <a:ext cx="4248150" cy="727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02816014"/>
      </p:ext>
    </p:extLst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měsice">
  <a:themeElements>
    <a:clrScheme name="Směsice 3">
      <a:dk1>
        <a:srgbClr val="000000"/>
      </a:dk1>
      <a:lt1>
        <a:srgbClr val="FFFFFF"/>
      </a:lt1>
      <a:dk2>
        <a:srgbClr val="333399"/>
      </a:dk2>
      <a:lt2>
        <a:srgbClr val="1C1C1C"/>
      </a:lt2>
      <a:accent1>
        <a:srgbClr val="00E4A8"/>
      </a:accent1>
      <a:accent2>
        <a:srgbClr val="FFCF01"/>
      </a:accent2>
      <a:accent3>
        <a:srgbClr val="FFFFFF"/>
      </a:accent3>
      <a:accent4>
        <a:srgbClr val="000000"/>
      </a:accent4>
      <a:accent5>
        <a:srgbClr val="AAEFD1"/>
      </a:accent5>
      <a:accent6>
        <a:srgbClr val="E7BB01"/>
      </a:accent6>
      <a:hlink>
        <a:srgbClr val="FF0000"/>
      </a:hlink>
      <a:folHlink>
        <a:srgbClr val="3333CC"/>
      </a:folHlink>
    </a:clrScheme>
    <a:fontScheme name="Směsice">
      <a:majorFont>
        <a:latin typeface="Tahoma"/>
        <a:ea typeface=""/>
        <a:cs typeface=""/>
      </a:majorFont>
      <a:minorFont>
        <a:latin typeface="Tahoma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Směsice 1">
        <a:dk1>
          <a:srgbClr val="969696"/>
        </a:dk1>
        <a:lt1>
          <a:srgbClr val="FFFFFF"/>
        </a:lt1>
        <a:dk2>
          <a:srgbClr val="000000"/>
        </a:dk2>
        <a:lt2>
          <a:srgbClr val="DDDDDD"/>
        </a:lt2>
        <a:accent1>
          <a:srgbClr val="00E4A8"/>
        </a:accent1>
        <a:accent2>
          <a:srgbClr val="3333CC"/>
        </a:accent2>
        <a:accent3>
          <a:srgbClr val="AAAAAA"/>
        </a:accent3>
        <a:accent4>
          <a:srgbClr val="DADADA"/>
        </a:accent4>
        <a:accent5>
          <a:srgbClr val="AAEFD1"/>
        </a:accent5>
        <a:accent6>
          <a:srgbClr val="2D2DB9"/>
        </a:accent6>
        <a:hlink>
          <a:srgbClr val="FF5050"/>
        </a:hlink>
        <a:folHlink>
          <a:srgbClr val="FFCF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měsice 2">
        <a:dk1>
          <a:srgbClr val="000094"/>
        </a:dk1>
        <a:lt1>
          <a:srgbClr val="FFFFFF"/>
        </a:lt1>
        <a:dk2>
          <a:srgbClr val="0000CC"/>
        </a:dk2>
        <a:lt2>
          <a:srgbClr val="FFFFCC"/>
        </a:lt2>
        <a:accent1>
          <a:srgbClr val="3193FF"/>
        </a:accent1>
        <a:accent2>
          <a:srgbClr val="9900FF"/>
        </a:accent2>
        <a:accent3>
          <a:srgbClr val="AAAAE2"/>
        </a:accent3>
        <a:accent4>
          <a:srgbClr val="DADADA"/>
        </a:accent4>
        <a:accent5>
          <a:srgbClr val="ADC8FF"/>
        </a:accent5>
        <a:accent6>
          <a:srgbClr val="8A00E7"/>
        </a:accent6>
        <a:hlink>
          <a:srgbClr val="FF3399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měsice 3">
        <a:dk1>
          <a:srgbClr val="000000"/>
        </a:dk1>
        <a:lt1>
          <a:srgbClr val="FFFFFF"/>
        </a:lt1>
        <a:dk2>
          <a:srgbClr val="333399"/>
        </a:dk2>
        <a:lt2>
          <a:srgbClr val="1C1C1C"/>
        </a:lt2>
        <a:accent1>
          <a:srgbClr val="00E4A8"/>
        </a:accent1>
        <a:accent2>
          <a:srgbClr val="FFCF01"/>
        </a:accent2>
        <a:accent3>
          <a:srgbClr val="FFFFFF"/>
        </a:accent3>
        <a:accent4>
          <a:srgbClr val="000000"/>
        </a:accent4>
        <a:accent5>
          <a:srgbClr val="AAEFD1"/>
        </a:accent5>
        <a:accent6>
          <a:srgbClr val="E7BB01"/>
        </a:accent6>
        <a:hlink>
          <a:srgbClr val="FF0000"/>
        </a:hlink>
        <a:folHlink>
          <a:srgbClr val="3333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Směsice 4">
        <a:dk1>
          <a:srgbClr val="000000"/>
        </a:dk1>
        <a:lt1>
          <a:srgbClr val="FFFFFF"/>
        </a:lt1>
        <a:dk2>
          <a:srgbClr val="515F7B"/>
        </a:dk2>
        <a:lt2>
          <a:srgbClr val="808080"/>
        </a:lt2>
        <a:accent1>
          <a:srgbClr val="9FCAD3"/>
        </a:accent1>
        <a:accent2>
          <a:srgbClr val="C0C0C0"/>
        </a:accent2>
        <a:accent3>
          <a:srgbClr val="FFFFFF"/>
        </a:accent3>
        <a:accent4>
          <a:srgbClr val="000000"/>
        </a:accent4>
        <a:accent5>
          <a:srgbClr val="CDE1E6"/>
        </a:accent5>
        <a:accent6>
          <a:srgbClr val="AEAEAE"/>
        </a:accent6>
        <a:hlink>
          <a:srgbClr val="91AFBF"/>
        </a:hlink>
        <a:folHlink>
          <a:srgbClr val="ECEAA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Směsice 5">
        <a:dk1>
          <a:srgbClr val="000000"/>
        </a:dk1>
        <a:lt1>
          <a:srgbClr val="FFFFFF"/>
        </a:lt1>
        <a:dk2>
          <a:srgbClr val="000066"/>
        </a:dk2>
        <a:lt2>
          <a:srgbClr val="333333"/>
        </a:lt2>
        <a:accent1>
          <a:srgbClr val="C4709A"/>
        </a:accent1>
        <a:accent2>
          <a:srgbClr val="4B4EB5"/>
        </a:accent2>
        <a:accent3>
          <a:srgbClr val="FFFFFF"/>
        </a:accent3>
        <a:accent4>
          <a:srgbClr val="000000"/>
        </a:accent4>
        <a:accent5>
          <a:srgbClr val="DEBBCA"/>
        </a:accent5>
        <a:accent6>
          <a:srgbClr val="4346A4"/>
        </a:accent6>
        <a:hlink>
          <a:srgbClr val="C481CF"/>
        </a:hlink>
        <a:folHlink>
          <a:srgbClr val="76B74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Směsice 6">
        <a:dk1>
          <a:srgbClr val="000000"/>
        </a:dk1>
        <a:lt1>
          <a:srgbClr val="FFFFFF"/>
        </a:lt1>
        <a:dk2>
          <a:srgbClr val="6A4076"/>
        </a:dk2>
        <a:lt2>
          <a:srgbClr val="969696"/>
        </a:lt2>
        <a:accent1>
          <a:srgbClr val="DBA9C2"/>
        </a:accent1>
        <a:accent2>
          <a:srgbClr val="E1BF91"/>
        </a:accent2>
        <a:accent3>
          <a:srgbClr val="FFFFFF"/>
        </a:accent3>
        <a:accent4>
          <a:srgbClr val="000000"/>
        </a:accent4>
        <a:accent5>
          <a:srgbClr val="EAD1DD"/>
        </a:accent5>
        <a:accent6>
          <a:srgbClr val="CCAD83"/>
        </a:accent6>
        <a:hlink>
          <a:srgbClr val="B3CE82"/>
        </a:hlink>
        <a:folHlink>
          <a:srgbClr val="B8AD48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Blends</Template>
  <TotalTime>1167</TotalTime>
  <Words>255</Words>
  <Application>Microsoft Office PowerPoint</Application>
  <PresentationFormat>Předvádění na obrazovce (4:3)</PresentationFormat>
  <Paragraphs>76</Paragraphs>
  <Slides>7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Směsice</vt:lpstr>
      <vt:lpstr>Průvodní list</vt:lpstr>
      <vt:lpstr>Prezentace aplikace PowerPoint</vt:lpstr>
      <vt:lpstr>WWW.SEZNAM.CZ</vt:lpstr>
      <vt:lpstr>Co je to internetový vyhledávač</vt:lpstr>
      <vt:lpstr>Prezentace aplikace PowerPoint</vt:lpstr>
      <vt:lpstr>Fulltextové a katalogové vyhledávače</vt:lpstr>
      <vt:lpstr>Použité zdroje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Šárka Martínková</dc:creator>
  <cp:lastModifiedBy>jitka</cp:lastModifiedBy>
  <cp:revision>51</cp:revision>
  <dcterms:created xsi:type="dcterms:W3CDTF">2005-09-07T17:12:10Z</dcterms:created>
  <dcterms:modified xsi:type="dcterms:W3CDTF">2014-03-23T19:38:30Z</dcterms:modified>
</cp:coreProperties>
</file>