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sldIdLst>
    <p:sldId id="274" r:id="rId2"/>
    <p:sldId id="275" r:id="rId3"/>
    <p:sldId id="259" r:id="rId4"/>
    <p:sldId id="260" r:id="rId5"/>
    <p:sldId id="270" r:id="rId6"/>
    <p:sldId id="271" r:id="rId7"/>
    <p:sldId id="272" r:id="rId8"/>
    <p:sldId id="273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07" autoAdjust="0"/>
    <p:restoredTop sz="94660"/>
  </p:normalViewPr>
  <p:slideViewPr>
    <p:cSldViewPr>
      <p:cViewPr>
        <p:scale>
          <a:sx n="90" d="100"/>
          <a:sy n="90" d="100"/>
        </p:scale>
        <p:origin x="-960" y="-3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685536-11A2-4C2B-AF33-85E4442C27FA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6150EB-6E81-4F4C-871E-217DC399A0C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6150EB-6E81-4F4C-871E-217DC399A0C8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6150EB-6E81-4F4C-871E-217DC399A0C8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6150EB-6E81-4F4C-871E-217DC399A0C8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6150EB-6E81-4F4C-871E-217DC399A0C8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6150EB-6E81-4F4C-871E-217DC399A0C8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6150EB-6E81-4F4C-871E-217DC399A0C8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6150EB-6E81-4F4C-871E-217DC399A0C8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6150EB-6E81-4F4C-871E-217DC399A0C8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6150EB-6E81-4F4C-871E-217DC399A0C8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Obchodní písemnosti při uzavírání kupní smlouvy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Potvrzení objednávky - osnova – 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smtClean="0"/>
              <a:t>Datum </a:t>
            </a:r>
            <a:r>
              <a:rPr lang="cs-CZ" b="1" smtClean="0"/>
              <a:t>vytvoření: </a:t>
            </a:r>
            <a:r>
              <a:rPr lang="cs-CZ" dirty="0" smtClean="0"/>
              <a:t>19. 10. </a:t>
            </a:r>
            <a:r>
              <a:rPr lang="cs-CZ" dirty="0" smtClean="0"/>
              <a:t>2012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186446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77272"/>
            <a:ext cx="9144000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POTVRZENÍ OBJEDNÁVKY- OSNOVA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568952" cy="482453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Druhy písemností při uzavírání kupních 				smluv, potvrzení objednávky, kupující, 				prodávající, inzerát.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základní 				pojmy potvrzení objednávky. Materiál je 				připraven formou prezentace – zápis do 				sešitu.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		        		myši a žáci si přes projekci provedou 	              		        	zápis do sešitu.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183642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517232"/>
            <a:ext cx="9252520" cy="122413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POTVRZENÍ OBJEDNÁVKY- 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1340768"/>
            <a:ext cx="8280920" cy="374441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Mezi tyto písemnosti patří:</a:t>
            </a:r>
          </a:p>
          <a:p>
            <a:endParaRPr lang="cs-CZ" dirty="0"/>
          </a:p>
          <a:p>
            <a:r>
              <a:rPr lang="cs-CZ" dirty="0" smtClean="0"/>
              <a:t>Poptávka</a:t>
            </a:r>
          </a:p>
          <a:p>
            <a:r>
              <a:rPr lang="cs-CZ" dirty="0" smtClean="0"/>
              <a:t>Nabídka</a:t>
            </a:r>
          </a:p>
          <a:p>
            <a:pPr lvl="1"/>
            <a:r>
              <a:rPr lang="cs-CZ" dirty="0" smtClean="0"/>
              <a:t>Vyžádaná nabídka</a:t>
            </a:r>
          </a:p>
          <a:p>
            <a:pPr lvl="1"/>
            <a:r>
              <a:rPr lang="cs-CZ" dirty="0" smtClean="0"/>
              <a:t>Nevyžádaná nabídka</a:t>
            </a:r>
          </a:p>
          <a:p>
            <a:r>
              <a:rPr lang="cs-CZ" dirty="0" smtClean="0"/>
              <a:t>Objednávka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Potvrzení objednávky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Program Files\Microsoft Office\MEDIA\CAGCAT10\j0300520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204864"/>
            <a:ext cx="2514600" cy="2162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80479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733256"/>
            <a:ext cx="9144000" cy="1124744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POTVRZENÍ OBJEDNÁVKY- 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74072"/>
            <a:ext cx="9036496" cy="4975208"/>
          </a:xfrm>
        </p:spPr>
        <p:txBody>
          <a:bodyPr>
            <a:normAutofit/>
          </a:bodyPr>
          <a:lstStyle/>
          <a:p>
            <a:pPr marL="609600" indent="-609600">
              <a:lnSpc>
                <a:spcPct val="80000"/>
              </a:lnSpc>
              <a:buFont typeface="Wingdings" pitchFamily="2" charset="2"/>
              <a:buNone/>
            </a:pPr>
            <a:r>
              <a:rPr lang="cs-CZ" sz="2400" b="1" dirty="0">
                <a:solidFill>
                  <a:srgbClr val="FFC000"/>
                </a:solidFill>
              </a:rPr>
              <a:t>Objednávka</a:t>
            </a:r>
            <a:r>
              <a:rPr lang="cs-CZ" sz="2400" dirty="0"/>
              <a:t>, neboli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návrh smlouvy</a:t>
            </a:r>
            <a:r>
              <a:rPr lang="cs-CZ" sz="2400" dirty="0"/>
              <a:t>, musí být podle § 43c </a:t>
            </a:r>
            <a:r>
              <a:rPr lang="cs-CZ" sz="2400" dirty="0" smtClean="0"/>
              <a:t>a 44 Občanského </a:t>
            </a:r>
            <a:r>
              <a:rPr lang="cs-CZ" sz="2400" dirty="0"/>
              <a:t>zákoníku skutečně přijata. </a:t>
            </a:r>
            <a:endParaRPr lang="cs-CZ" sz="2400" dirty="0" smtClean="0"/>
          </a:p>
          <a:p>
            <a:pPr marL="609600" indent="-609600">
              <a:lnSpc>
                <a:spcPct val="80000"/>
              </a:lnSpc>
              <a:buFont typeface="Wingdings" pitchFamily="2" charset="2"/>
              <a:buNone/>
            </a:pPr>
            <a:endParaRPr lang="cs-CZ" sz="2400" dirty="0"/>
          </a:p>
          <a:p>
            <a:pPr marL="609600" indent="-609600"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>
                <a:solidFill>
                  <a:srgbClr val="FF0000"/>
                </a:solidFill>
              </a:rPr>
              <a:t>POZOR!!! </a:t>
            </a:r>
            <a:r>
              <a:rPr lang="cs-CZ" sz="2400" dirty="0"/>
              <a:t>mlčení prodávajícího neznamená přijetí návrhu</a:t>
            </a:r>
          </a:p>
          <a:p>
            <a:pPr marL="609600" indent="-609600"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/>
              <a:t>smlouvy</a:t>
            </a:r>
            <a:r>
              <a:rPr lang="cs-CZ" sz="2400" dirty="0" smtClean="0"/>
              <a:t>.</a:t>
            </a:r>
          </a:p>
          <a:p>
            <a:pPr marL="609600" indent="-609600">
              <a:lnSpc>
                <a:spcPct val="80000"/>
              </a:lnSpc>
              <a:buFont typeface="Wingdings" pitchFamily="2" charset="2"/>
              <a:buNone/>
            </a:pPr>
            <a:endParaRPr lang="cs-CZ" sz="2400" dirty="0"/>
          </a:p>
          <a:p>
            <a:pPr marL="609600" indent="-609600">
              <a:lnSpc>
                <a:spcPct val="80000"/>
              </a:lnSpc>
              <a:buFont typeface="Wingdings" pitchFamily="2" charset="2"/>
              <a:buNone/>
            </a:pPr>
            <a:r>
              <a:rPr lang="cs-CZ" sz="2400" b="1" dirty="0">
                <a:solidFill>
                  <a:srgbClr val="FFC000"/>
                </a:solidFill>
              </a:rPr>
              <a:t>Přijetí objednávky prodávající vyjádří:</a:t>
            </a:r>
          </a:p>
          <a:p>
            <a:pPr marL="609600" indent="-609600">
              <a:lnSpc>
                <a:spcPct val="80000"/>
              </a:lnSpc>
            </a:pPr>
            <a:r>
              <a:rPr lang="cs-CZ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okamžitým dodáním,</a:t>
            </a:r>
          </a:p>
          <a:p>
            <a:pPr marL="609600" indent="-609600">
              <a:lnSpc>
                <a:spcPct val="80000"/>
              </a:lnSpc>
            </a:pPr>
            <a:r>
              <a:rPr lang="cs-CZ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vrácením potvrzené kopie objednávky doporučeným dopisem,                                                      </a:t>
            </a:r>
            <a:endParaRPr lang="cs-CZ" sz="2400" dirty="0">
              <a:solidFill>
                <a:schemeClr val="folHlink"/>
              </a:solidFill>
            </a:endParaRPr>
          </a:p>
          <a:p>
            <a:pPr marL="609600" indent="-609600">
              <a:lnSpc>
                <a:spcPct val="80000"/>
              </a:lnSpc>
            </a:pPr>
            <a:r>
              <a:rPr lang="cs-CZ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potvrzením objednávky faxem, </a:t>
            </a:r>
            <a:r>
              <a:rPr lang="cs-CZ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e-mailem,</a:t>
            </a:r>
          </a:p>
          <a:p>
            <a:pPr marL="609600" indent="-609600">
              <a:lnSpc>
                <a:spcPct val="80000"/>
              </a:lnSpc>
            </a:pPr>
            <a:r>
              <a:rPr lang="cs-CZ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doporučeným </a:t>
            </a:r>
            <a:r>
              <a:rPr lang="cs-CZ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obchodním </a:t>
            </a:r>
            <a:r>
              <a:rPr lang="cs-CZ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dopisem.</a:t>
            </a:r>
            <a:endParaRPr lang="cs-CZ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37330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445224"/>
            <a:ext cx="91440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POTVRZENÍ OBJEDNÁVKY- 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340768"/>
            <a:ext cx="8496944" cy="3744416"/>
          </a:xfrm>
        </p:spPr>
        <p:txBody>
          <a:bodyPr>
            <a:normAutofit/>
          </a:bodyPr>
          <a:lstStyle/>
          <a:p>
            <a:pPr marL="609600" indent="-609600">
              <a:buFont typeface="Wingdings" pitchFamily="2" charset="2"/>
              <a:buNone/>
            </a:pPr>
            <a:r>
              <a:rPr lang="cs-CZ" sz="2000" dirty="0"/>
              <a:t> </a:t>
            </a:r>
            <a:r>
              <a:rPr lang="cs-CZ" sz="3200" b="1" dirty="0">
                <a:solidFill>
                  <a:srgbClr val="FFC000"/>
                </a:solidFill>
              </a:rPr>
              <a:t>OSNOVA</a:t>
            </a:r>
            <a:r>
              <a:rPr lang="cs-CZ" sz="3200" b="1" dirty="0" smtClean="0">
                <a:solidFill>
                  <a:srgbClr val="FFC000"/>
                </a:solidFill>
              </a:rPr>
              <a:t>:</a:t>
            </a:r>
          </a:p>
          <a:p>
            <a:pPr marL="609600" indent="-609600">
              <a:buFont typeface="Wingdings" pitchFamily="2" charset="2"/>
              <a:buNone/>
            </a:pPr>
            <a:endParaRPr lang="cs-CZ" sz="3200" b="1" dirty="0">
              <a:solidFill>
                <a:srgbClr val="FFC000"/>
              </a:solidFill>
            </a:endParaRPr>
          </a:p>
          <a:p>
            <a:pPr marL="342900" indent="-342900"/>
            <a:r>
              <a:rPr lang="cs-CZ" sz="2400" dirty="0"/>
              <a:t>Poděkování za objednávku</a:t>
            </a:r>
          </a:p>
          <a:p>
            <a:pPr marL="342900" indent="-342900"/>
            <a:r>
              <a:rPr lang="cs-CZ" sz="2400" dirty="0"/>
              <a:t>Opakování č. objednávky, data a druhu zboží</a:t>
            </a:r>
          </a:p>
          <a:p>
            <a:pPr marL="342900" indent="-342900"/>
            <a:r>
              <a:rPr lang="cs-CZ" sz="2400" dirty="0"/>
              <a:t>Ubezpečení, že objednávka bude řádně vyřízena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17658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445224"/>
            <a:ext cx="8424936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POTVRZENÍ OBJEDNÁVKY- 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74072"/>
            <a:ext cx="8856984" cy="454316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2000" dirty="0"/>
              <a:t> </a:t>
            </a:r>
            <a:r>
              <a:rPr lang="cs-CZ" sz="2800" b="1" dirty="0">
                <a:solidFill>
                  <a:srgbClr val="FFC000"/>
                </a:solidFill>
              </a:rPr>
              <a:t>Potvrzení objednávky</a:t>
            </a:r>
          </a:p>
          <a:p>
            <a:pPr>
              <a:buFont typeface="Wingdings" pitchFamily="2" charset="2"/>
              <a:buNone/>
            </a:pPr>
            <a:r>
              <a:rPr lang="cs-CZ" sz="2400" dirty="0"/>
              <a:t>Odesláno co nejdříve. </a:t>
            </a:r>
            <a:endParaRPr lang="cs-CZ" sz="2400" dirty="0" smtClean="0"/>
          </a:p>
          <a:p>
            <a:pPr>
              <a:buFont typeface="Wingdings" pitchFamily="2" charset="2"/>
              <a:buNone/>
            </a:pPr>
            <a:endParaRPr lang="cs-CZ" sz="2400" dirty="0"/>
          </a:p>
          <a:p>
            <a:pPr>
              <a:buFont typeface="Wingdings" pitchFamily="2" charset="2"/>
              <a:buNone/>
            </a:pPr>
            <a:r>
              <a:rPr lang="cs-CZ" sz="2400" dirty="0">
                <a:solidFill>
                  <a:srgbClr val="FF0000"/>
                </a:solidFill>
              </a:rPr>
              <a:t>Má formu </a:t>
            </a:r>
            <a:r>
              <a:rPr lang="cs-CZ" sz="2400" dirty="0"/>
              <a:t>obchodního dopisu nebo šablony formuláře.</a:t>
            </a:r>
          </a:p>
          <a:p>
            <a:pPr>
              <a:buFont typeface="Wingdings" pitchFamily="2" charset="2"/>
              <a:buNone/>
            </a:pPr>
            <a:r>
              <a:rPr lang="cs-CZ" sz="2400" dirty="0">
                <a:solidFill>
                  <a:srgbClr val="FF0000"/>
                </a:solidFill>
              </a:rPr>
              <a:t>Potvrzuje se </a:t>
            </a:r>
            <a:r>
              <a:rPr lang="cs-CZ" sz="2400" dirty="0"/>
              <a:t>telefonicky, e-mailem, doporučeným </a:t>
            </a:r>
            <a:r>
              <a:rPr lang="cs-CZ" sz="2400" dirty="0" smtClean="0"/>
              <a:t>dopisem</a:t>
            </a:r>
            <a:r>
              <a:rPr lang="cs-CZ" sz="2400" dirty="0"/>
              <a:t>.</a:t>
            </a:r>
          </a:p>
          <a:p>
            <a:pPr>
              <a:buFont typeface="Wingdings" pitchFamily="2" charset="2"/>
              <a:buNone/>
            </a:pPr>
            <a:r>
              <a:rPr lang="cs-CZ" sz="2400" dirty="0">
                <a:solidFill>
                  <a:srgbClr val="FF0000"/>
                </a:solidFill>
              </a:rPr>
              <a:t>Vždy uvést </a:t>
            </a:r>
            <a:r>
              <a:rPr lang="cs-CZ" sz="2400" dirty="0"/>
              <a:t>datum vyřízení objednávky</a:t>
            </a:r>
            <a:r>
              <a:rPr lang="cs-CZ" sz="2400" dirty="0" smtClean="0"/>
              <a:t>.</a:t>
            </a:r>
          </a:p>
          <a:p>
            <a:pPr>
              <a:buFont typeface="Wingdings" pitchFamily="2" charset="2"/>
              <a:buNone/>
            </a:pPr>
            <a:endParaRPr lang="cs-CZ" sz="2400" dirty="0"/>
          </a:p>
          <a:p>
            <a:pPr>
              <a:buFont typeface="Wingdings" pitchFamily="2" charset="2"/>
              <a:buNone/>
            </a:pP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!!!Nejčastěji se k dopisu přikládá potvrzená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kopie objednávky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, nebo se odešle potvrzená kopie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bez průvodního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dopisu!!!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517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POTVRZENÍ OBJEDNÁVKY- 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74072"/>
            <a:ext cx="8856984" cy="475918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2800" b="1" dirty="0">
                <a:solidFill>
                  <a:srgbClr val="FFC000"/>
                </a:solidFill>
              </a:rPr>
              <a:t>Odmítnutí objednávky</a:t>
            </a:r>
          </a:p>
          <a:p>
            <a:pPr>
              <a:buFont typeface="Wingdings" pitchFamily="2" charset="2"/>
              <a:buNone/>
            </a:pPr>
            <a:r>
              <a:rPr lang="cs-CZ" sz="2400" dirty="0">
                <a:solidFill>
                  <a:srgbClr val="FF0000"/>
                </a:solidFill>
              </a:rPr>
              <a:t>V případě,</a:t>
            </a:r>
            <a:r>
              <a:rPr lang="cs-CZ" sz="2400" dirty="0"/>
              <a:t>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když </a:t>
            </a:r>
            <a:r>
              <a:rPr lang="cs-CZ" sz="2400" dirty="0"/>
              <a:t>byla objednávka pozdě odeslána, </a:t>
            </a:r>
          </a:p>
          <a:p>
            <a:r>
              <a:rPr lang="cs-CZ" sz="2400" dirty="0" smtClean="0"/>
              <a:t> </a:t>
            </a:r>
            <a:r>
              <a:rPr lang="cs-CZ" sz="2400" dirty="0"/>
              <a:t>nebo byla bez předchozí nabídky, </a:t>
            </a:r>
          </a:p>
          <a:p>
            <a:r>
              <a:rPr lang="cs-CZ" sz="2400" dirty="0" smtClean="0"/>
              <a:t> </a:t>
            </a:r>
            <a:r>
              <a:rPr lang="cs-CZ" sz="2400" dirty="0"/>
              <a:t>nebo objednávku, která má proti nabídce </a:t>
            </a:r>
            <a:r>
              <a:rPr lang="cs-CZ" sz="2400" dirty="0" smtClean="0"/>
              <a:t>pozměněné údaje</a:t>
            </a:r>
            <a:r>
              <a:rPr lang="cs-CZ" sz="2400" dirty="0"/>
              <a:t>,</a:t>
            </a:r>
          </a:p>
          <a:p>
            <a:r>
              <a:rPr lang="cs-CZ" sz="2400" dirty="0" smtClean="0"/>
              <a:t> </a:t>
            </a:r>
            <a:r>
              <a:rPr lang="cs-CZ" sz="2400" dirty="0"/>
              <a:t>nebo kvůli zvýšení ceny</a:t>
            </a:r>
          </a:p>
          <a:p>
            <a:r>
              <a:rPr lang="cs-CZ" sz="2400" dirty="0" smtClean="0"/>
              <a:t> </a:t>
            </a:r>
            <a:r>
              <a:rPr lang="cs-CZ" sz="2400" dirty="0"/>
              <a:t>a nebo proto, že zboží se již nevyrábí</a:t>
            </a:r>
            <a:r>
              <a:rPr lang="cs-CZ" sz="2400" dirty="0" smtClean="0"/>
              <a:t>.</a:t>
            </a:r>
          </a:p>
          <a:p>
            <a:pPr marL="45720" indent="0">
              <a:buNone/>
            </a:pPr>
            <a:endParaRPr lang="cs-CZ" sz="2400" dirty="0"/>
          </a:p>
          <a:p>
            <a:pPr>
              <a:buFont typeface="Wingdings" pitchFamily="2" charset="2"/>
              <a:buNone/>
            </a:pP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!!! V závěru dopisu nezapomeneme vyslovit politování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a posíláme doporučeně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!!!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25083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936104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POTVRZENÍ OBJEDNÁVKY- 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74072"/>
            <a:ext cx="9036496" cy="4831192"/>
          </a:xfrm>
        </p:spPr>
        <p:txBody>
          <a:bodyPr>
            <a:normAutofit lnSpcReduction="10000"/>
          </a:bodyPr>
          <a:lstStyle/>
          <a:p>
            <a:pPr marL="45720" indent="0" algn="ctr">
              <a:buNone/>
            </a:pPr>
            <a:r>
              <a:rPr lang="cs-CZ" sz="3200" b="1" dirty="0">
                <a:solidFill>
                  <a:srgbClr val="FFC000"/>
                </a:solidFill>
              </a:rPr>
              <a:t>Zrušení objednávky</a:t>
            </a:r>
          </a:p>
          <a:p>
            <a:pPr>
              <a:buFont typeface="Wingdings" pitchFamily="2" charset="2"/>
              <a:buNone/>
            </a:pPr>
            <a:r>
              <a:rPr lang="cs-CZ" sz="2400" dirty="0" smtClean="0"/>
              <a:t>Je </a:t>
            </a:r>
            <a:r>
              <a:rPr lang="cs-CZ" sz="2400" dirty="0"/>
              <a:t>pro obě strany nepříjemné</a:t>
            </a:r>
            <a:r>
              <a:rPr lang="cs-CZ" sz="2400" dirty="0" smtClean="0"/>
              <a:t>.</a:t>
            </a:r>
          </a:p>
          <a:p>
            <a:pPr>
              <a:buFont typeface="Wingdings" pitchFamily="2" charset="2"/>
              <a:buNone/>
            </a:pPr>
            <a:endParaRPr lang="cs-CZ" sz="2400" dirty="0"/>
          </a:p>
          <a:p>
            <a:pPr>
              <a:buFont typeface="Wingdings" pitchFamily="2" charset="2"/>
              <a:buNone/>
            </a:pPr>
            <a:r>
              <a:rPr lang="cs-CZ" sz="2400" dirty="0">
                <a:solidFill>
                  <a:srgbClr val="FF0000"/>
                </a:solidFill>
              </a:rPr>
              <a:t>Lze zrušit v případě</a:t>
            </a:r>
            <a:r>
              <a:rPr lang="cs-CZ" sz="2400" dirty="0"/>
              <a:t>, že zrušení dojde současně s objednávkou</a:t>
            </a:r>
            <a:r>
              <a:rPr lang="cs-CZ" sz="2400" dirty="0" smtClean="0"/>
              <a:t>.</a:t>
            </a:r>
          </a:p>
          <a:p>
            <a:pPr>
              <a:buFont typeface="Wingdings" pitchFamily="2" charset="2"/>
              <a:buNone/>
            </a:pPr>
            <a:endParaRPr lang="cs-CZ" sz="2400" dirty="0"/>
          </a:p>
          <a:p>
            <a:pPr>
              <a:buFont typeface="Wingdings" pitchFamily="2" charset="2"/>
              <a:buNone/>
            </a:pPr>
            <a:r>
              <a:rPr lang="cs-CZ" sz="2400" dirty="0">
                <a:solidFill>
                  <a:srgbClr val="FF0000"/>
                </a:solidFill>
              </a:rPr>
              <a:t>Vhodnější je záležitost vyřídit</a:t>
            </a:r>
            <a:r>
              <a:rPr lang="cs-CZ" sz="2400" dirty="0"/>
              <a:t> nejprve telefonicky, aby </a:t>
            </a:r>
            <a:r>
              <a:rPr lang="cs-CZ" sz="2400" dirty="0" smtClean="0"/>
              <a:t>nedošlo k časové </a:t>
            </a:r>
            <a:r>
              <a:rPr lang="cs-CZ" sz="2400" dirty="0"/>
              <a:t>ztrátě. V následujícím dopise uvedeme důvody, které </a:t>
            </a:r>
            <a:r>
              <a:rPr lang="cs-CZ" sz="2400" dirty="0" smtClean="0"/>
              <a:t>nás k </a:t>
            </a:r>
            <a:r>
              <a:rPr lang="cs-CZ" sz="2400" dirty="0"/>
              <a:t>tomuto kroku vedly. </a:t>
            </a:r>
            <a:endParaRPr lang="cs-CZ" sz="2400" dirty="0" smtClean="0"/>
          </a:p>
          <a:p>
            <a:pPr>
              <a:buFont typeface="Wingdings" pitchFamily="2" charset="2"/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Dodatečné </a:t>
            </a:r>
            <a:r>
              <a:rPr lang="cs-CZ" sz="2400" dirty="0">
                <a:solidFill>
                  <a:srgbClr val="FF0000"/>
                </a:solidFill>
              </a:rPr>
              <a:t>zrušení objednávky</a:t>
            </a:r>
            <a:r>
              <a:rPr lang="cs-CZ" sz="2400" dirty="0"/>
              <a:t> </a:t>
            </a:r>
            <a:r>
              <a:rPr lang="cs-CZ" sz="2400" dirty="0" smtClean="0"/>
              <a:t>dodavatel může </a:t>
            </a:r>
            <a:r>
              <a:rPr lang="cs-CZ" sz="2400" dirty="0"/>
              <a:t>akceptovat, ale také nemusí. Objednávku rušíme </a:t>
            </a:r>
            <a:r>
              <a:rPr lang="cs-CZ" sz="2400" dirty="0" smtClean="0"/>
              <a:t>velice zdvořile </a:t>
            </a:r>
            <a:r>
              <a:rPr lang="cs-CZ" sz="2400" dirty="0"/>
              <a:t>a ve vlastním zájmu vždy doporučeně.</a:t>
            </a:r>
          </a:p>
          <a:p>
            <a:pPr>
              <a:buFont typeface="Wingdings" pitchFamily="2" charset="2"/>
              <a:buNone/>
            </a:pPr>
            <a:endParaRPr lang="cs-CZ" sz="2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52200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136904" cy="519123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 - časopis pro písemnou a elektronickou komunikaci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1472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408</TotalTime>
  <Words>562</Words>
  <Application>Microsoft Office PowerPoint</Application>
  <PresentationFormat>Předvádění na obrazovce (4:3)</PresentationFormat>
  <Paragraphs>88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průvodní list</vt:lpstr>
      <vt:lpstr>POTVRZENÍ OBJEDNÁVKY- OSNOVA</vt:lpstr>
      <vt:lpstr>POTVRZENÍ OBJEDNÁVKY- OSNOVA</vt:lpstr>
      <vt:lpstr>POTVRZENÍ OBJEDNÁVKY- OSNOVA</vt:lpstr>
      <vt:lpstr>POTVRZENÍ OBJEDNÁVKY- OSNOVA</vt:lpstr>
      <vt:lpstr>POTVRZENÍ OBJEDNÁVKY- OSNOVA</vt:lpstr>
      <vt:lpstr>POTVRZENÍ OBJEDNÁVKY- OSNOVA</vt:lpstr>
      <vt:lpstr>POTVRZENÍ OBJEDNÁVKY- OSNOVA</vt:lpstr>
      <vt:lpstr>POUŽITÉ 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stepan.bartos</cp:lastModifiedBy>
  <cp:revision>41</cp:revision>
  <dcterms:created xsi:type="dcterms:W3CDTF">2012-08-06T07:07:34Z</dcterms:created>
  <dcterms:modified xsi:type="dcterms:W3CDTF">2013-06-19T09:52:49Z</dcterms:modified>
</cp:coreProperties>
</file>