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handoutMasterIdLst>
    <p:handoutMasterId r:id="rId21"/>
  </p:handout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67" r:id="rId15"/>
    <p:sldId id="270" r:id="rId16"/>
    <p:sldId id="271" r:id="rId17"/>
    <p:sldId id="268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FEA3B-29D7-45E0-82F9-669E769F8796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68C63F-E930-4630-9E98-D63321832CB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53641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B2E10-16D4-4225-A56B-FDED76AB620C}" type="datetimeFigureOut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CEFE6D-158D-4BAC-B465-70336DDFF2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302848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026641-2904-435E-9B35-74102D60F544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15573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105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B0AD19-ADC5-418D-B1E7-DA7918481B74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778002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2C212-D8D0-4FEF-B041-DB65F6B33FD7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0833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55CC72-7113-4F11-9E9C-5D2C3C80DDA1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68914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72F0C9-671D-428F-8BFF-780F9E9588EB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8322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B13D3-17AA-48EE-A5D0-C15DEBD86CE5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2274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ACEBD8-B41A-4CA5-9B42-5243CDA73536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37039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D1D733-614F-4998-B5E5-EE4F6BA8C4DB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35165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4AEDEB-CF89-49E4-A308-075D4B8D0BBD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32054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C40F4E-25FA-4EE2-B129-02440D556A43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271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D4AF6-5C64-4622-B713-B1A10C0F3DC3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9010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D608D-BFC8-47A6-8721-ACEB57B9492F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2381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ACEADD-D772-4FB8-804B-00F4C5AA1EF3}" type="datetime1">
              <a:rPr lang="cs-CZ" smtClean="0"/>
              <a:pPr/>
              <a:t>17.3.2014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BAF0D9-1220-4AF8-8793-584C753A2B8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8406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urpur_(rozcestn%C3%ADk)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://en.wikipedia.org/wiki/Tell_Barri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Tell_Halaf" TargetMode="External"/><Relationship Id="rId3" Type="http://schemas.openxmlformats.org/officeDocument/2006/relationships/hyperlink" Target="http://als.wikipedia.org/wiki/Kanaan" TargetMode="External"/><Relationship Id="rId7" Type="http://schemas.openxmlformats.org/officeDocument/2006/relationships/hyperlink" Target="http://en.wikipedia.org/wiki/Investiture_of_Zimrilim" TargetMode="External"/><Relationship Id="rId2" Type="http://schemas.openxmlformats.org/officeDocument/2006/relationships/hyperlink" Target="http://en.wikipedia.org/wiki/Cister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en.wikipedia.org/wiki/Mari" TargetMode="External"/><Relationship Id="rId11" Type="http://schemas.openxmlformats.org/officeDocument/2006/relationships/hyperlink" Target="http://en.wikipedia.org/wiki/Tell_Barri" TargetMode="External"/><Relationship Id="rId5" Type="http://schemas.openxmlformats.org/officeDocument/2006/relationships/hyperlink" Target="http://commons.wikimedia.org/wiki/Aleppo" TargetMode="External"/><Relationship Id="rId10" Type="http://schemas.openxmlformats.org/officeDocument/2006/relationships/hyperlink" Target="http://en.wikipedia.org/wiki/Tell_Brak" TargetMode="External"/><Relationship Id="rId4" Type="http://schemas.openxmlformats.org/officeDocument/2006/relationships/hyperlink" Target="http://en.wikipedia.org/wiki/Ebla" TargetMode="External"/><Relationship Id="rId9" Type="http://schemas.openxmlformats.org/officeDocument/2006/relationships/hyperlink" Target="http://cs.wikipedia.org/wiki/Ugari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74520039"/>
              </p:ext>
            </p:extLst>
          </p:nvPr>
        </p:nvGraphicFramePr>
        <p:xfrm>
          <a:off x="179512" y="1676044"/>
          <a:ext cx="8784976" cy="50404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401276"/>
                <a:gridCol w="6383700"/>
              </a:tblGrid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Katolické gymnázium Třebíč, Otmarova 22, Třebíč 674 01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</a:t>
                      </a:r>
                      <a:r>
                        <a:rPr lang="cs-CZ" sz="1400" dirty="0" smtClean="0">
                          <a:effectLst/>
                        </a:rPr>
                        <a:t>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Moderní škola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Číslo projektu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CZ.1.07/1.5.00/34.0464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Šablona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III/2 Inovace a zkvalitnění výuky prostřednictvím ICT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Autor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Soňa Havlíčková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Název DUM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Syropalestinská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oblast ve starověku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14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14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2.3.1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25. 9. 2012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Tematická oblast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Dějiny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světa - rozšiřující učivo pro seminář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Učivo </a:t>
                      </a:r>
                      <a:r>
                        <a:rPr lang="cs-CZ" sz="1400" dirty="0">
                          <a:effectLst/>
                        </a:rPr>
                        <a:t>ŠVP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Starověký přední východ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Anotace DUM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slouží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 rozšíření a doplnění znalostí o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daném tématu a je určen pro výuku v semináři z dějepisu.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Metodický popis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je určen k doplnění výkladu učitele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a k ilustraci probírané látky.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7582"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</a:rPr>
                        <a:t>Hodnocení</a:t>
                      </a:r>
                      <a:endParaRPr lang="cs-CZ" sz="14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Materiál se osvědčil,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napomohl lepšímu zapamatování učiva a </a:t>
                      </a:r>
                      <a:r>
                        <a:rPr lang="cs-CZ" sz="140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rozšíření znalostí.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15164">
                <a:tc gridSpan="2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14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65298" y="228600"/>
            <a:ext cx="6413403" cy="1399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90834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Syropalestinská</a:t>
            </a:r>
            <a:r>
              <a:rPr lang="cs-CZ" dirty="0" smtClean="0"/>
              <a:t> oblast ve starověku - Sýrie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2995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Přírodní podmínky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Oblast původně označována jako </a:t>
            </a:r>
            <a:r>
              <a:rPr lang="cs-CZ" dirty="0" err="1" smtClean="0"/>
              <a:t>Kenaán</a:t>
            </a:r>
            <a:r>
              <a:rPr lang="cs-CZ" dirty="0" smtClean="0"/>
              <a:t> (Kanaán)</a:t>
            </a:r>
          </a:p>
          <a:p>
            <a:pPr lvl="1"/>
            <a:r>
              <a:rPr lang="cs-CZ" dirty="0" smtClean="0"/>
              <a:t>Přímořská část – </a:t>
            </a:r>
            <a:r>
              <a:rPr lang="cs-CZ" dirty="0" err="1" smtClean="0"/>
              <a:t>Foinicie</a:t>
            </a:r>
            <a:r>
              <a:rPr lang="cs-CZ" dirty="0" smtClean="0"/>
              <a:t> (Foinikie) - Libanon, Palestina, Sýrie, Izrael</a:t>
            </a:r>
          </a:p>
          <a:p>
            <a:pPr lvl="1"/>
            <a:r>
              <a:rPr lang="cs-CZ" dirty="0" smtClean="0"/>
              <a:t>Označení odvozeno </a:t>
            </a:r>
            <a:r>
              <a:rPr lang="cs-CZ" dirty="0" err="1" smtClean="0"/>
              <a:t>Kenaán</a:t>
            </a:r>
            <a:r>
              <a:rPr lang="cs-CZ" dirty="0" smtClean="0"/>
              <a:t> i Foinikie pochází z pojmenování barvy (</a:t>
            </a:r>
            <a:r>
              <a:rPr lang="cs-CZ" dirty="0" smtClean="0">
                <a:hlinkClick r:id="rId2"/>
              </a:rPr>
              <a:t>nach, purpur</a:t>
            </a:r>
            <a:r>
              <a:rPr lang="cs-CZ" dirty="0" smtClean="0"/>
              <a:t>), vyráběné z měkkýše ostranky</a:t>
            </a:r>
          </a:p>
          <a:p>
            <a:r>
              <a:rPr lang="cs-CZ" dirty="0" smtClean="0"/>
              <a:t>Obyvatelstvo </a:t>
            </a:r>
            <a:r>
              <a:rPr lang="cs-CZ" dirty="0" err="1" smtClean="0"/>
              <a:t>Kenaánci</a:t>
            </a:r>
            <a:r>
              <a:rPr lang="cs-CZ" dirty="0" smtClean="0"/>
              <a:t> – Kananejci</a:t>
            </a:r>
          </a:p>
          <a:p>
            <a:r>
              <a:rPr lang="cs-CZ" dirty="0" smtClean="0"/>
              <a:t>3 tis. – vzniká civilizace v údolí Jordánu, městské státy</a:t>
            </a:r>
          </a:p>
          <a:p>
            <a:r>
              <a:rPr lang="cs-CZ" dirty="0" smtClean="0"/>
              <a:t>Mezi </a:t>
            </a:r>
            <a:r>
              <a:rPr lang="cs-CZ" dirty="0" err="1"/>
              <a:t>k</a:t>
            </a:r>
            <a:r>
              <a:rPr lang="cs-CZ" dirty="0" err="1" smtClean="0"/>
              <a:t>enaánskými</a:t>
            </a:r>
            <a:r>
              <a:rPr lang="cs-CZ" dirty="0" smtClean="0"/>
              <a:t> městy se usídlují kočovní </a:t>
            </a:r>
            <a:r>
              <a:rPr lang="cs-CZ" dirty="0" err="1" smtClean="0"/>
              <a:t>Amorité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4795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5"/>
            <a:ext cx="8229600" cy="34563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Oblast východního pobřeží Středozemního moře</a:t>
            </a:r>
          </a:p>
          <a:p>
            <a:r>
              <a:rPr lang="cs-CZ" dirty="0" smtClean="0"/>
              <a:t>Řeky málo vodnaté, nemožnost vybudování zavlažovacích kanálů, závislost na dešti</a:t>
            </a:r>
          </a:p>
          <a:p>
            <a:pPr lvl="1"/>
            <a:r>
              <a:rPr lang="cs-CZ" dirty="0" smtClean="0"/>
              <a:t>Budování cisteren pro zachycení vody ze zimních dešťů</a:t>
            </a:r>
          </a:p>
          <a:p>
            <a:r>
              <a:rPr lang="cs-CZ" dirty="0" smtClean="0"/>
              <a:t>Hranicí na východě poušť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210843"/>
            <a:ext cx="2448272" cy="3448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835116"/>
            <a:ext cx="4176464" cy="2742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29800" y="260647"/>
            <a:ext cx="553998" cy="6398465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US" sz="1200" dirty="0"/>
              <a:t>Cistern. In: </a:t>
            </a:r>
            <a:r>
              <a:rPr lang="en-US" sz="1200" i="1" dirty="0"/>
              <a:t>Wikipedia: the free encyclopedia</a:t>
            </a:r>
            <a:r>
              <a:rPr lang="en-US" sz="1200" dirty="0"/>
              <a:t> [online]. San Francisco (CA): Wikimedia Foundation, 2001- [cit. 2013-12-20]. </a:t>
            </a:r>
            <a:r>
              <a:rPr lang="en-US" sz="1200" dirty="0" err="1"/>
              <a:t>Dostupné</a:t>
            </a:r>
            <a:r>
              <a:rPr lang="en-US" sz="1200" dirty="0"/>
              <a:t> z: http://en.wikipedia.org/wiki/Cistern </a:t>
            </a:r>
            <a:endParaRPr lang="cs-CZ" sz="1200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503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496944" cy="365125"/>
          </a:xfrm>
        </p:spPr>
        <p:txBody>
          <a:bodyPr/>
          <a:lstStyle/>
          <a:p>
            <a:pPr algn="l"/>
            <a:r>
              <a:rPr lang="cs-CZ" dirty="0" err="1"/>
              <a:t>Kanaan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2013-12-20]. Dostupné z: http://als.wikipedia.org/wiki/Kanaan </a:t>
            </a:r>
          </a:p>
        </p:txBody>
      </p:sp>
      <p:pic>
        <p:nvPicPr>
          <p:cNvPr id="1026" name="Picture 2" descr="Datei:Canaan (PSF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5939"/>
            <a:ext cx="8916144" cy="5962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2696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Sýrie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496944" cy="518457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12. stol. – příchod kočovných Aramejců do oblasti Sýrie</a:t>
            </a:r>
          </a:p>
          <a:p>
            <a:pPr lvl="1"/>
            <a:r>
              <a:rPr lang="cs-CZ" dirty="0" smtClean="0"/>
              <a:t>Aram – oblast v horní Mezopotámii</a:t>
            </a:r>
          </a:p>
          <a:p>
            <a:pPr lvl="1"/>
            <a:r>
              <a:rPr lang="cs-CZ" dirty="0" smtClean="0"/>
              <a:t>Aramejský jazyk a kultura se šíří po celé oblasti</a:t>
            </a:r>
          </a:p>
          <a:p>
            <a:pPr lvl="2"/>
            <a:r>
              <a:rPr lang="cs-CZ" dirty="0" smtClean="0"/>
              <a:t>Některé části Bible, jazyk Ježíše, jazyk vzdělanosti</a:t>
            </a:r>
          </a:p>
          <a:p>
            <a:pPr lvl="1"/>
            <a:r>
              <a:rPr lang="cs-CZ" dirty="0" smtClean="0"/>
              <a:t>Nevytvořili vlastní stát</a:t>
            </a:r>
          </a:p>
          <a:p>
            <a:r>
              <a:rPr lang="cs-CZ" dirty="0" smtClean="0"/>
              <a:t>O oblast Sýrie spolu soupeří Egypt, státy v Mezopotámii či Chetité</a:t>
            </a:r>
          </a:p>
          <a:p>
            <a:r>
              <a:rPr lang="cs-CZ" dirty="0" smtClean="0"/>
              <a:t>539 Peršané, 332 Alexandr Veliký</a:t>
            </a:r>
          </a:p>
          <a:p>
            <a:r>
              <a:rPr lang="cs-CZ" dirty="0" err="1" smtClean="0"/>
              <a:t>Seleukovci</a:t>
            </a:r>
            <a:endParaRPr lang="cs-CZ" dirty="0" smtClean="0"/>
          </a:p>
          <a:p>
            <a:r>
              <a:rPr lang="cs-CZ" dirty="0" smtClean="0"/>
              <a:t>64 př. n. l. – oblast římskou provincií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9704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280920" cy="365125"/>
          </a:xfrm>
        </p:spPr>
        <p:txBody>
          <a:bodyPr/>
          <a:lstStyle/>
          <a:p>
            <a:pPr algn="l"/>
            <a:r>
              <a:rPr lang="cs-CZ" dirty="0" err="1" smtClean="0"/>
              <a:t>Ebla</a:t>
            </a:r>
            <a:r>
              <a:rPr lang="cs-CZ" dirty="0" smtClean="0"/>
              <a:t>, </a:t>
            </a:r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Mardikh</a:t>
            </a:r>
            <a:r>
              <a:rPr lang="cs-CZ" dirty="0" smtClean="0"/>
              <a:t>, 55 km jihozápadně od </a:t>
            </a:r>
            <a:r>
              <a:rPr lang="cs-CZ" dirty="0" err="1" smtClean="0"/>
              <a:t>Aleppa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 err="1"/>
              <a:t>Ebla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2013-12-20]. Dostupné z: http://</a:t>
            </a:r>
            <a:r>
              <a:rPr lang="cs-CZ" dirty="0" smtClean="0"/>
              <a:t>en.wikipedia.org/wiki/Ebla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55"/>
            <a:ext cx="8280920" cy="62106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697554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Aleppo</a:t>
            </a:r>
            <a:r>
              <a:rPr lang="cs-CZ" dirty="0" smtClean="0"/>
              <a:t> - </a:t>
            </a:r>
            <a:r>
              <a:rPr lang="cs-CZ" dirty="0" err="1" smtClean="0"/>
              <a:t>Halab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165304"/>
            <a:ext cx="8640960" cy="556171"/>
          </a:xfrm>
        </p:spPr>
        <p:txBody>
          <a:bodyPr/>
          <a:lstStyle/>
          <a:p>
            <a:pPr algn="l"/>
            <a:r>
              <a:rPr lang="cs-CZ" dirty="0" smtClean="0"/>
              <a:t>Citadela v </a:t>
            </a:r>
            <a:r>
              <a:rPr lang="cs-CZ" dirty="0" err="1" smtClean="0"/>
              <a:t>Aleppu</a:t>
            </a:r>
            <a:r>
              <a:rPr lang="cs-CZ" dirty="0" smtClean="0"/>
              <a:t> (starověký </a:t>
            </a:r>
            <a:r>
              <a:rPr lang="cs-CZ" dirty="0" err="1" smtClean="0"/>
              <a:t>Yamhad</a:t>
            </a:r>
            <a:r>
              <a:rPr lang="cs-CZ" dirty="0" smtClean="0"/>
              <a:t>), počátky asi 2500 let př. n. l.,  jeden z největších a nejstarších hradů světa </a:t>
            </a:r>
            <a:r>
              <a:rPr lang="en-US" dirty="0" err="1"/>
              <a:t>History_of_Syria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http://en.wikipedia.org/wiki/History_of_Syria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94" y="1600286"/>
            <a:ext cx="9137005" cy="44657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941334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568952" cy="365125"/>
          </a:xfrm>
        </p:spPr>
        <p:txBody>
          <a:bodyPr/>
          <a:lstStyle/>
          <a:p>
            <a:pPr algn="l"/>
            <a:r>
              <a:rPr lang="cs-CZ" dirty="0" err="1"/>
              <a:t>Aleppo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2013-12-20]. Dostupné z: http://commons.wikimedia.org/wiki/Aleppo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6632"/>
            <a:ext cx="9143999" cy="61506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72823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280920" cy="365125"/>
          </a:xfrm>
        </p:spPr>
        <p:txBody>
          <a:bodyPr/>
          <a:lstStyle/>
          <a:p>
            <a:pPr algn="l"/>
            <a:r>
              <a:rPr lang="en-US" dirty="0"/>
              <a:t>Mari.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http://</a:t>
            </a:r>
            <a:r>
              <a:rPr lang="en-US" dirty="0" smtClean="0"/>
              <a:t>en.wikipedia.org/wiki/Mari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7" y="1628800"/>
            <a:ext cx="4220565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1" y="1196752"/>
            <a:ext cx="3350221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37804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467544" y="6356350"/>
            <a:ext cx="8352928" cy="365125"/>
          </a:xfrm>
        </p:spPr>
        <p:txBody>
          <a:bodyPr/>
          <a:lstStyle/>
          <a:p>
            <a:pPr algn="l"/>
            <a:r>
              <a:rPr lang="en-US" dirty="0"/>
              <a:t>Mari.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http://en.wikipedia.org/wiki/Mari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7051"/>
            <a:ext cx="8226491" cy="6169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3040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640960" cy="365125"/>
          </a:xfrm>
        </p:spPr>
        <p:txBody>
          <a:bodyPr/>
          <a:lstStyle/>
          <a:p>
            <a:pPr algn="l"/>
            <a:r>
              <a:rPr lang="cs-CZ" dirty="0" err="1"/>
              <a:t>Investiture_of_Zimrilim</a:t>
            </a:r>
            <a:r>
              <a:rPr lang="cs-CZ" dirty="0"/>
              <a:t>. In: </a:t>
            </a:r>
            <a:r>
              <a:rPr lang="cs-CZ" i="1" dirty="0" err="1"/>
              <a:t>Wikipedia</a:t>
            </a:r>
            <a:r>
              <a:rPr lang="cs-CZ" i="1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2013-12-20]. Dostupné z: http://en.wikipedia.org/wiki/Investiture_of_Zimrilim</a:t>
            </a:r>
            <a:r>
              <a:rPr lang="cs-CZ" dirty="0" smtClean="0"/>
              <a:t> Královský palác Mari, uloženo v Louvru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306" y="260648"/>
            <a:ext cx="8889740" cy="59227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83803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84784"/>
            <a:ext cx="4671403" cy="31240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Halaf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95536" y="6356350"/>
            <a:ext cx="8496944" cy="365125"/>
          </a:xfrm>
        </p:spPr>
        <p:txBody>
          <a:bodyPr/>
          <a:lstStyle/>
          <a:p>
            <a:pPr algn="l"/>
            <a:r>
              <a:rPr lang="en-US" dirty="0" err="1"/>
              <a:t>Tell_Halaf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http://</a:t>
            </a:r>
            <a:r>
              <a:rPr lang="en-US" dirty="0" smtClean="0"/>
              <a:t>en.wikipedia.org/wiki/Tell_Halaf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3179837" cy="4575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1550" y="3717032"/>
            <a:ext cx="3312368" cy="262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45780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Ugarit</a:t>
            </a:r>
            <a:r>
              <a:rPr lang="cs-CZ" dirty="0" smtClean="0"/>
              <a:t> – Ras </a:t>
            </a:r>
            <a:r>
              <a:rPr lang="cs-CZ" dirty="0" err="1" smtClean="0"/>
              <a:t>Šamra</a:t>
            </a:r>
            <a:r>
              <a:rPr lang="cs-CZ" dirty="0" smtClean="0"/>
              <a:t> – </a:t>
            </a:r>
            <a:r>
              <a:rPr lang="cs-CZ" dirty="0" err="1" smtClean="0"/>
              <a:t>Feniklový</a:t>
            </a:r>
            <a:r>
              <a:rPr lang="cs-CZ" dirty="0" smtClean="0"/>
              <a:t> mys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356350"/>
            <a:ext cx="6247413" cy="501650"/>
          </a:xfrm>
        </p:spPr>
        <p:txBody>
          <a:bodyPr/>
          <a:lstStyle/>
          <a:p>
            <a:pPr algn="l"/>
            <a:r>
              <a:rPr lang="en-US" dirty="0"/>
              <a:t>Ugarit.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http://cs.wikipedia.org/wiki/Ugarit 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764704"/>
            <a:ext cx="8568952" cy="5712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0941" y="1899122"/>
            <a:ext cx="2585197" cy="49588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30947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1520" y="6356350"/>
            <a:ext cx="8568952" cy="365125"/>
          </a:xfrm>
        </p:spPr>
        <p:txBody>
          <a:bodyPr/>
          <a:lstStyle/>
          <a:p>
            <a:pPr algn="l"/>
            <a:r>
              <a:rPr lang="en-US" dirty="0" err="1"/>
              <a:t>Tell_Brak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http://</a:t>
            </a:r>
            <a:r>
              <a:rPr lang="en-US" dirty="0" smtClean="0"/>
              <a:t>en.wikipedia.org/wiki/Tell_Brak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6633"/>
            <a:ext cx="9144000" cy="6115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9284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9512" y="6280830"/>
            <a:ext cx="8712968" cy="577169"/>
          </a:xfrm>
        </p:spPr>
        <p:txBody>
          <a:bodyPr/>
          <a:lstStyle/>
          <a:p>
            <a:pPr algn="l"/>
            <a:r>
              <a:rPr lang="en-US" dirty="0" err="1"/>
              <a:t>Tell_Barri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en.wikipedia.org/wiki/Tell_Barri</a:t>
            </a:r>
            <a:endParaRPr lang="cs-CZ" dirty="0" smtClean="0"/>
          </a:p>
          <a:p>
            <a:pPr algn="l"/>
            <a:r>
              <a:rPr lang="en-US" dirty="0" err="1"/>
              <a:t>History_of_Syria</a:t>
            </a:r>
            <a:r>
              <a:rPr lang="en-US" dirty="0"/>
              <a:t>. In: </a:t>
            </a:r>
            <a:r>
              <a:rPr lang="en-US" i="1" dirty="0"/>
              <a:t>Wikipedia: the free encyclopedia</a:t>
            </a:r>
            <a:r>
              <a:rPr lang="en-US" dirty="0"/>
              <a:t> [online]. San Francisco (CA): Wikimedia Foundation, 2001- [cit. 2013-12-20]. </a:t>
            </a:r>
            <a:r>
              <a:rPr lang="en-US" dirty="0" err="1"/>
              <a:t>Dostupné</a:t>
            </a:r>
            <a:r>
              <a:rPr lang="en-US" dirty="0"/>
              <a:t> z: http://en.wikipedia.org/wiki/History_of_Syria</a:t>
            </a:r>
            <a:endParaRPr lang="cs-CZ" dirty="0" smtClean="0"/>
          </a:p>
          <a:p>
            <a:pPr algn="l"/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6443" y="0"/>
            <a:ext cx="9144000" cy="60921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6444" y="154360"/>
            <a:ext cx="3900743" cy="190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1072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Vykopávek na </a:t>
            </a:r>
            <a:r>
              <a:rPr lang="cs-CZ" dirty="0" smtClean="0"/>
              <a:t>Blízkém </a:t>
            </a:r>
            <a:r>
              <a:rPr lang="cs-CZ" dirty="0" smtClean="0"/>
              <a:t>východě se účastnil i manžel známé anglické autorky detektivek.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Vraždu v Orient expresu údajně začala psát v </a:t>
            </a:r>
            <a:r>
              <a:rPr lang="cs-CZ" dirty="0" err="1" smtClean="0"/>
              <a:t>aleppském</a:t>
            </a:r>
            <a:r>
              <a:rPr lang="cs-CZ" dirty="0" smtClean="0"/>
              <a:t> hotelu Baron.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Agatha </a:t>
            </a:r>
            <a:r>
              <a:rPr lang="cs-CZ" dirty="0" err="1" smtClean="0"/>
              <a:t>Christie</a:t>
            </a:r>
            <a:r>
              <a:rPr lang="cs-CZ" dirty="0" smtClean="0"/>
              <a:t>: "Mít </a:t>
            </a:r>
            <a:r>
              <a:rPr lang="cs-CZ" dirty="0"/>
              <a:t>za manžela archeologa má jednu obrovskou výhodu. Čím jste starší, tím jste pro něj zajímavější."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8812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Seznam použitých zdrojů:</a:t>
            </a:r>
          </a:p>
          <a:p>
            <a:r>
              <a:rPr lang="cs-CZ" sz="1600" dirty="0"/>
              <a:t>ŠTĚPÁNKOVÁ, Alena a Zdeněk ŠAŠINKA. </a:t>
            </a:r>
            <a:r>
              <a:rPr lang="cs-CZ" sz="1600" i="1" dirty="0"/>
              <a:t>Odmaturuj! z dějepisu</a:t>
            </a:r>
            <a:r>
              <a:rPr lang="cs-CZ" sz="1600" dirty="0"/>
              <a:t>. Vyd. 1. Brno: </a:t>
            </a:r>
            <a:r>
              <a:rPr lang="cs-CZ" sz="1600" dirty="0" err="1"/>
              <a:t>Didaktis</a:t>
            </a:r>
            <a:r>
              <a:rPr lang="cs-CZ" sz="1600" dirty="0"/>
              <a:t>, c2006, 232 s. ISBN 80-735-8059-4</a:t>
            </a:r>
            <a:r>
              <a:rPr lang="cs-CZ" sz="1600" dirty="0" smtClean="0"/>
              <a:t>.</a:t>
            </a:r>
          </a:p>
          <a:p>
            <a:r>
              <a:rPr lang="en-US" sz="1600" dirty="0"/>
              <a:t>Cistern. In: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2001- [cit. 2013-12-20].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2"/>
              </a:rPr>
              <a:t>http://</a:t>
            </a:r>
            <a:r>
              <a:rPr lang="en-US" sz="1600" dirty="0" smtClean="0">
                <a:hlinkClick r:id="rId2"/>
              </a:rPr>
              <a:t>en.wikipedia.org/wiki/Cistern</a:t>
            </a:r>
            <a:endParaRPr lang="cs-CZ" sz="1600" dirty="0" smtClean="0"/>
          </a:p>
          <a:p>
            <a:r>
              <a:rPr lang="cs-CZ" sz="1600" dirty="0" err="1"/>
              <a:t>Kanaan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2013-12-20]. Dostupné z: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als.wikipedia.org/wiki/Kanaan</a:t>
            </a:r>
            <a:endParaRPr lang="cs-CZ" sz="1600" dirty="0" smtClean="0"/>
          </a:p>
          <a:p>
            <a:r>
              <a:rPr lang="cs-CZ" sz="1600" dirty="0" err="1"/>
              <a:t>Ebla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2013-12-20]. Dostupné z: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en.wikipedia.org/wiki/Ebla</a:t>
            </a:r>
            <a:endParaRPr lang="cs-CZ" sz="1600" dirty="0" smtClean="0"/>
          </a:p>
          <a:p>
            <a:r>
              <a:rPr lang="cs-CZ" sz="1600" dirty="0" err="1"/>
              <a:t>Aleppo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2013-12-20]. Dostupné z: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commons.wikimedia.org/wiki/Aleppo</a:t>
            </a:r>
            <a:endParaRPr lang="cs-CZ" sz="1600" dirty="0" smtClean="0"/>
          </a:p>
          <a:p>
            <a:r>
              <a:rPr lang="en-US" sz="1600" dirty="0"/>
              <a:t>Mari. In: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2001- [cit. 2013-12-20].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6"/>
              </a:rPr>
              <a:t>http://</a:t>
            </a:r>
            <a:r>
              <a:rPr lang="en-US" sz="1600" dirty="0" smtClean="0">
                <a:hlinkClick r:id="rId6"/>
              </a:rPr>
              <a:t>en.wikipedia.org/wiki/Mari</a:t>
            </a:r>
            <a:endParaRPr lang="cs-CZ" sz="1600" dirty="0" smtClean="0"/>
          </a:p>
          <a:p>
            <a:r>
              <a:rPr lang="cs-CZ" sz="1600" dirty="0" err="1"/>
              <a:t>Investiture_of_Zimrilim</a:t>
            </a:r>
            <a:r>
              <a:rPr lang="cs-CZ" sz="1600" dirty="0"/>
              <a:t>. In: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2013-12-20]. Dostupné z: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en.wikipedia.org/wiki/Investiture_of_Zimrilim</a:t>
            </a:r>
            <a:endParaRPr lang="cs-CZ" sz="1600" dirty="0" smtClean="0"/>
          </a:p>
          <a:p>
            <a:r>
              <a:rPr lang="en-US" sz="1600" dirty="0" err="1"/>
              <a:t>Tell_Halaf</a:t>
            </a:r>
            <a:r>
              <a:rPr lang="en-US" sz="1600" dirty="0"/>
              <a:t>. In: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2001- [cit. 2013-12-20].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8"/>
              </a:rPr>
              <a:t>http://</a:t>
            </a:r>
            <a:r>
              <a:rPr lang="en-US" sz="1600" dirty="0" smtClean="0">
                <a:hlinkClick r:id="rId8"/>
              </a:rPr>
              <a:t>en.wikipedia.org/wiki/Tell_Halaf</a:t>
            </a:r>
            <a:endParaRPr lang="cs-CZ" sz="1600" dirty="0" smtClean="0"/>
          </a:p>
          <a:p>
            <a:r>
              <a:rPr lang="en-US" sz="1600" dirty="0"/>
              <a:t>Ugarit. In: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2001- [cit. 2013-12-20].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9"/>
              </a:rPr>
              <a:t>http://</a:t>
            </a:r>
            <a:r>
              <a:rPr lang="en-US" sz="1600" dirty="0" smtClean="0">
                <a:hlinkClick r:id="rId9"/>
              </a:rPr>
              <a:t>cs.wikipedia.org/wiki/Ugarit</a:t>
            </a:r>
            <a:endParaRPr lang="cs-CZ" sz="1600" dirty="0" smtClean="0"/>
          </a:p>
          <a:p>
            <a:r>
              <a:rPr lang="en-US" sz="1600" dirty="0" err="1"/>
              <a:t>Tell_Brak</a:t>
            </a:r>
            <a:r>
              <a:rPr lang="en-US" sz="1600" dirty="0"/>
              <a:t>. In: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2001- [cit. 2013-12-20].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10"/>
              </a:rPr>
              <a:t>http://</a:t>
            </a:r>
            <a:r>
              <a:rPr lang="en-US" sz="1600" dirty="0" smtClean="0">
                <a:hlinkClick r:id="rId10"/>
              </a:rPr>
              <a:t>en.wikipedia.org/wiki/Tell_Brak</a:t>
            </a:r>
            <a:endParaRPr lang="cs-CZ" sz="1600" dirty="0" smtClean="0"/>
          </a:p>
          <a:p>
            <a:r>
              <a:rPr lang="en-US" sz="1600" dirty="0" err="1"/>
              <a:t>Tell_Barri</a:t>
            </a:r>
            <a:r>
              <a:rPr lang="en-US" sz="1600" dirty="0"/>
              <a:t>. In: </a:t>
            </a:r>
            <a:r>
              <a:rPr lang="en-US" sz="1600" i="1" dirty="0"/>
              <a:t>Wikipedia: the free encyclopedia</a:t>
            </a:r>
            <a:r>
              <a:rPr lang="en-US" sz="1600" dirty="0"/>
              <a:t> [online]. San Francisco (CA): Wikimedia Foundation, 2001- [cit. 2013-12-20]. </a:t>
            </a:r>
            <a:r>
              <a:rPr lang="en-US" sz="1600" dirty="0" err="1"/>
              <a:t>Dostupné</a:t>
            </a:r>
            <a:r>
              <a:rPr lang="en-US" sz="1600" dirty="0"/>
              <a:t> z: </a:t>
            </a:r>
            <a:r>
              <a:rPr lang="en-US" sz="1600" dirty="0">
                <a:hlinkClick r:id="rId11"/>
              </a:rPr>
              <a:t>http://</a:t>
            </a:r>
            <a:r>
              <a:rPr lang="en-US" sz="1600" dirty="0" smtClean="0">
                <a:hlinkClick r:id="rId11"/>
              </a:rPr>
              <a:t>en.wikipedia.org/wiki/Tell_Barri</a:t>
            </a:r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11710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1177</Words>
  <Application>Microsoft Office PowerPoint</Application>
  <PresentationFormat>Předvádění na obrazovce (4:3)</PresentationFormat>
  <Paragraphs>86</Paragraphs>
  <Slides>18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Snímek 1</vt:lpstr>
      <vt:lpstr>Syropalestinská oblast ve starověku - Sýrie</vt:lpstr>
      <vt:lpstr>Přírodní podmínky</vt:lpstr>
      <vt:lpstr>Snímek 4</vt:lpstr>
      <vt:lpstr>Snímek 5</vt:lpstr>
      <vt:lpstr>Sýrie</vt:lpstr>
      <vt:lpstr>Snímek 7</vt:lpstr>
      <vt:lpstr>Aleppo - Halab</vt:lpstr>
      <vt:lpstr>Snímek 9</vt:lpstr>
      <vt:lpstr>Mari</vt:lpstr>
      <vt:lpstr>Snímek 11</vt:lpstr>
      <vt:lpstr>Snímek 12</vt:lpstr>
      <vt:lpstr>Tell Halaf</vt:lpstr>
      <vt:lpstr>Ugarit – Ras Šamra – Feniklový mys</vt:lpstr>
      <vt:lpstr>Snímek 15</vt:lpstr>
      <vt:lpstr>Snímek 16</vt:lpstr>
      <vt:lpstr>Snímek 17</vt:lpstr>
      <vt:lpstr>Snímek 18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Syropalestinská oblast ve starověku</dc:title>
  <dc:creator>Antonín Zelený</dc:creator>
  <cp:lastModifiedBy>Dum</cp:lastModifiedBy>
  <cp:revision>29</cp:revision>
  <dcterms:created xsi:type="dcterms:W3CDTF">2013-12-19T07:27:41Z</dcterms:created>
  <dcterms:modified xsi:type="dcterms:W3CDTF">2014-03-17T07:52:04Z</dcterms:modified>
</cp:coreProperties>
</file>