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21"/>
  </p:notesMasterIdLst>
  <p:handoutMasterIdLst>
    <p:handoutMasterId r:id="rId22"/>
  </p:handoutMasterIdLst>
  <p:sldIdLst>
    <p:sldId id="272" r:id="rId4"/>
    <p:sldId id="256" r:id="rId5"/>
    <p:sldId id="257" r:id="rId6"/>
    <p:sldId id="259" r:id="rId7"/>
    <p:sldId id="260" r:id="rId8"/>
    <p:sldId id="261" r:id="rId9"/>
    <p:sldId id="258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F53CCA-A5AD-443A-8ED8-DFDE55084406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917174-2224-4374-90E6-F6F7163C51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020508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80D1EB-35BB-4BB8-9AFA-A50766F893B6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F6A2CF-42D8-4A69-BA50-B45C400BA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4455395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488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426B-EC13-45B3-B29F-589A213CAC4E}" type="datetime1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03114-BD49-4506-955D-1941E1E20969}" type="datetime1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D291F-23DB-4C73-8193-23A60C4662EE}" type="datetime1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36BC5-DFE3-4116-9498-01B49BB1A9AD}" type="datetime1">
              <a:rPr lang="cs-CZ" smtClean="0"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1C916-5A58-4D24-9B91-67C7DB5D3A76}" type="datetime1">
              <a:rPr lang="cs-CZ" smtClean="0"/>
              <a:t>16.3.2014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F325-CF67-4C0D-B59D-50FE951DC189}" type="datetime1">
              <a:rPr lang="cs-CZ" smtClean="0"/>
              <a:t>16.3.2014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02391-3779-44F4-B3C5-E697161394AA}" type="datetime1">
              <a:rPr lang="cs-CZ" smtClean="0"/>
              <a:t>16.3.2014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830DA-5B67-47C8-B6F4-721B1E6937AF}" type="datetime1">
              <a:rPr lang="cs-CZ" smtClean="0"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EB00-A0E2-4847-A10B-143CAB7AACD8}" type="datetime1">
              <a:rPr lang="cs-CZ" smtClean="0"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EC616-50D7-405F-970E-0C3B7ED2C7FC}" type="datetime1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4AE67-BBE8-41EF-B736-EE1AEBE7EEFC}" type="datetime1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40018-F618-459C-BD62-104E255A114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9117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6E172-9040-42A5-811F-1EFA70238B6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5971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A2E3-BE8D-4A0C-8443-02ED1E25064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74235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CD5FD-4364-4A08-B8FA-CEE9574AC69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1353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10882-010D-4CAA-A00E-E7C1043635C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6361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C5010-87DC-45AC-809B-D1E06579AA2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3002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ADB7A-C534-47FB-B976-3750597ED48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682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F4F39-347E-4E50-BDA4-45BA6333427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2705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18AFF-9C34-4516-BA79-41AE4174D7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46454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869A2-2ED5-4CE4-A8F8-778BBE360A7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16305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CE7FB-AC1A-43FD-A0E6-EB8D4782D64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15879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0AD19-ADC5-418D-B1E7-DA7918481B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11743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2C212-D8D0-4FEF-B041-DB65F6B33FD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347456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5CC72-7113-4F11-9E9C-5D2C3C80DDA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013012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2F0C9-671D-428F-8BFF-780F9E9588E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47382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B13D3-17AA-48EE-A5D0-C15DEBD86CE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42581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EBD8-B41A-4CA5-9B42-5243CDA7353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2714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D733-614F-4998-B5E5-EE4F6BA8C4D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71403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AEDEB-CF89-49E4-A308-075D4B8D0BB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761099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40F4E-25FA-4EE2-B129-02440D556A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404756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D4AF6-5C64-4622-B713-B1A10C0F3D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81710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D608D-BFC8-47A6-8721-ACEB57B9492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340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BC18F4-B5E6-4ACB-8CE4-700D327A3B0C}" type="datetime1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2A8D9F-C129-4AAB-BD8F-507F0254F92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9994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ACEADD-D772-4FB8-804B-00F4C5AA1EF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5034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.wikipedia.org/wiki/Lysander" TargetMode="External"/><Relationship Id="rId4" Type="http://schemas.openxmlformats.org/officeDocument/2006/relationships/hyperlink" Target="http://en.wikipedia.org/wiki/Alcibiades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Athenian_democracy" TargetMode="External"/><Relationship Id="rId7" Type="http://schemas.openxmlformats.org/officeDocument/2006/relationships/hyperlink" Target="http://en.wikipedia.org/wiki/Epaminondas" TargetMode="External"/><Relationship Id="rId2" Type="http://schemas.openxmlformats.org/officeDocument/2006/relationships/hyperlink" Target="http://en.wikipedia.org/wiki/Parthenon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en.wikipedia.org/wiki/Lysander" TargetMode="External"/><Relationship Id="rId5" Type="http://schemas.openxmlformats.org/officeDocument/2006/relationships/hyperlink" Target="http://en.wikipedia.org/wiki/Alcibiades" TargetMode="External"/><Relationship Id="rId4" Type="http://schemas.openxmlformats.org/officeDocument/2006/relationships/hyperlink" Target="http://en.wikipedia.org/wiki/Peric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4727029"/>
              </p:ext>
            </p:extLst>
          </p:nvPr>
        </p:nvGraphicFramePr>
        <p:xfrm>
          <a:off x="179512" y="1676044"/>
          <a:ext cx="8784976" cy="50404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Řecko po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řecko-perských válkách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2.3.7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26. 9. 2012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Dějiny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světa - rozšiřující učivo pro seminář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Antické Řecko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slouží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 rozšíření a doplnění znalostí 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daném tématu a je určen pro výuku v semináři z dějepisu a pro doplnění výkladu ve standardních hodinách dějepisu.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je určen k doplnění výkladu učitele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k ilustraci probírané látky.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napomohl lepšímu zapamatování učiva a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rozšíření znalostí.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5164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55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Řecko po řecko-perských válkách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9497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Athény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Postupně získávají hegemonii v rámci Athénského námořního spolku</a:t>
            </a:r>
          </a:p>
          <a:p>
            <a:pPr lvl="1"/>
            <a:r>
              <a:rPr lang="cs-CZ" dirty="0" smtClean="0"/>
              <a:t>Vlastnily nadpoloviční část loďstva</a:t>
            </a:r>
          </a:p>
          <a:p>
            <a:r>
              <a:rPr lang="cs-CZ" dirty="0" smtClean="0"/>
              <a:t>Díky silnému loďstvu bohatnou z obchodu</a:t>
            </a:r>
          </a:p>
          <a:p>
            <a:r>
              <a:rPr lang="cs-CZ" dirty="0" smtClean="0"/>
              <a:t>Nutí členy k plnění závazků třeba i mocí</a:t>
            </a:r>
          </a:p>
          <a:p>
            <a:r>
              <a:rPr lang="cs-CZ" dirty="0" smtClean="0"/>
              <a:t>Snaží se ovlivňovat politický či hospodářský systém členských států</a:t>
            </a:r>
          </a:p>
          <a:p>
            <a:r>
              <a:rPr lang="cs-CZ" dirty="0" smtClean="0"/>
              <a:t>Výstavba Athénské akropole - </a:t>
            </a:r>
            <a:r>
              <a:rPr lang="cs-CZ" dirty="0" err="1" smtClean="0"/>
              <a:t>Parthenon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591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0"/>
            <a:ext cx="8869970" cy="646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51520" y="6467474"/>
            <a:ext cx="8725954" cy="390525"/>
          </a:xfrm>
        </p:spPr>
        <p:txBody>
          <a:bodyPr/>
          <a:lstStyle/>
          <a:p>
            <a:pPr algn="l"/>
            <a:r>
              <a:rPr lang="en-US" dirty="0"/>
              <a:t>Parthenon.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2014-03-10]. </a:t>
            </a:r>
            <a:r>
              <a:rPr lang="en-US" dirty="0" err="1"/>
              <a:t>Dostupné</a:t>
            </a:r>
            <a:r>
              <a:rPr lang="en-US" dirty="0"/>
              <a:t> z: http://en.wikipedia.org/wiki/Parthenon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3493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8736971" cy="6552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37312"/>
            <a:ext cx="6019800" cy="484163"/>
          </a:xfrm>
        </p:spPr>
        <p:txBody>
          <a:bodyPr/>
          <a:lstStyle/>
          <a:p>
            <a:pPr algn="l"/>
            <a:r>
              <a:rPr lang="en-US" dirty="0"/>
              <a:t>Parthenon.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2014-03-10]. </a:t>
            </a:r>
            <a:r>
              <a:rPr lang="en-US" dirty="0" err="1"/>
              <a:t>Dostupné</a:t>
            </a:r>
            <a:r>
              <a:rPr lang="en-US" dirty="0"/>
              <a:t> z: http://en.wikipedia.org/wiki/Parthenon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9332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640"/>
            <a:ext cx="9144000" cy="6015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640960" cy="365125"/>
          </a:xfrm>
        </p:spPr>
        <p:txBody>
          <a:bodyPr/>
          <a:lstStyle/>
          <a:p>
            <a:pPr algn="l"/>
            <a:r>
              <a:rPr lang="en-US" dirty="0"/>
              <a:t>Parthenon.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2014-03-10]. </a:t>
            </a:r>
            <a:r>
              <a:rPr lang="en-US" dirty="0" err="1"/>
              <a:t>Dostupné</a:t>
            </a:r>
            <a:r>
              <a:rPr lang="en-US" dirty="0"/>
              <a:t> z: http://en.wikipedia.org/wiki/Parthenon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2238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Zakládá Peloponéský spolek</a:t>
            </a:r>
          </a:p>
          <a:p>
            <a:pPr lvl="1"/>
            <a:r>
              <a:rPr lang="cs-CZ" dirty="0" smtClean="0"/>
              <a:t>Tvoří mocenskou rovnováhu k Athénám</a:t>
            </a:r>
          </a:p>
          <a:p>
            <a:pPr lvl="1"/>
            <a:r>
              <a:rPr lang="cs-CZ" dirty="0" smtClean="0"/>
              <a:t>Stát oslabilo zemětřesení</a:t>
            </a:r>
          </a:p>
          <a:p>
            <a:pPr lvl="1"/>
            <a:r>
              <a:rPr lang="cs-CZ" dirty="0" smtClean="0"/>
              <a:t>Války se </a:t>
            </a:r>
            <a:r>
              <a:rPr lang="cs-CZ" dirty="0" err="1" smtClean="0"/>
              <a:t>Messéňany</a:t>
            </a:r>
            <a:endParaRPr lang="cs-CZ" dirty="0" smtClean="0"/>
          </a:p>
          <a:p>
            <a:pPr lvl="1"/>
            <a:r>
              <a:rPr lang="cs-CZ" dirty="0" smtClean="0"/>
              <a:t>Povstání </a:t>
            </a:r>
            <a:r>
              <a:rPr lang="cs-CZ" dirty="0" err="1" smtClean="0"/>
              <a:t>heilótů</a:t>
            </a:r>
            <a:endParaRPr lang="cs-CZ" dirty="0" smtClean="0"/>
          </a:p>
          <a:p>
            <a:pPr lvl="1"/>
            <a:r>
              <a:rPr lang="cs-CZ" dirty="0" smtClean="0"/>
              <a:t>Bují korupce</a:t>
            </a:r>
          </a:p>
          <a:p>
            <a:pPr lvl="1"/>
            <a:r>
              <a:rPr lang="cs-CZ" dirty="0" smtClean="0"/>
              <a:t>Roste touha po majetku</a:t>
            </a:r>
          </a:p>
          <a:p>
            <a:pPr lvl="2"/>
            <a:r>
              <a:rPr lang="cs-CZ" dirty="0" smtClean="0"/>
              <a:t>Vojenská orientace státu neumožňuje rozmach řemesel či obchodu</a:t>
            </a:r>
          </a:p>
          <a:p>
            <a:pPr lvl="2"/>
            <a:r>
              <a:rPr lang="cs-CZ" dirty="0" smtClean="0"/>
              <a:t>Tradiční vojenský „spartánský“ systém </a:t>
            </a:r>
            <a:r>
              <a:rPr lang="cs-CZ" smtClean="0"/>
              <a:t>byl neudržitelný</a:t>
            </a:r>
            <a:endParaRPr lang="cs-CZ" dirty="0" smtClean="0"/>
          </a:p>
          <a:p>
            <a:r>
              <a:rPr lang="cs-CZ" dirty="0" smtClean="0"/>
              <a:t>Roste napětí mezi Spartou a Athénami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826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Periklovy</a:t>
            </a:r>
            <a:r>
              <a:rPr lang="cs-CZ" dirty="0" smtClean="0"/>
              <a:t> reformy 443 – 429 př. n. 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Zlaté období Athén</a:t>
            </a:r>
          </a:p>
          <a:p>
            <a:r>
              <a:rPr lang="cs-CZ" dirty="0" smtClean="0"/>
              <a:t>Athény znovu a mnohem honosněji vystavěny</a:t>
            </a:r>
          </a:p>
          <a:p>
            <a:r>
              <a:rPr lang="cs-CZ" dirty="0" smtClean="0"/>
              <a:t>Mocné loďstvo – obchod, politická moc</a:t>
            </a:r>
          </a:p>
          <a:p>
            <a:r>
              <a:rPr lang="cs-CZ" dirty="0" smtClean="0"/>
              <a:t>15 let stratégem </a:t>
            </a:r>
            <a:r>
              <a:rPr lang="cs-CZ" dirty="0" err="1" smtClean="0"/>
              <a:t>Periklés</a:t>
            </a:r>
            <a:endParaRPr lang="cs-CZ" dirty="0" smtClean="0"/>
          </a:p>
          <a:p>
            <a:r>
              <a:rPr lang="cs-CZ" dirty="0" smtClean="0"/>
              <a:t>Velký zastánce demokracie</a:t>
            </a:r>
          </a:p>
          <a:p>
            <a:r>
              <a:rPr lang="cs-CZ" dirty="0" smtClean="0"/>
              <a:t>Reforma ústavy a státní správy</a:t>
            </a:r>
          </a:p>
          <a:p>
            <a:r>
              <a:rPr lang="cs-CZ" dirty="0" err="1" smtClean="0"/>
              <a:t>Ekklesiá</a:t>
            </a:r>
            <a:r>
              <a:rPr lang="cs-CZ" dirty="0" smtClean="0"/>
              <a:t> – lidový sněm – muži nad 20 let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372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485" y="34300"/>
            <a:ext cx="8974954" cy="66481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662125"/>
            <a:ext cx="1462141" cy="2215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673126"/>
            <a:ext cx="2009209" cy="1612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871" y="5804447"/>
            <a:ext cx="1712590" cy="1073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5724128" y="14081"/>
            <a:ext cx="3397311" cy="1830743"/>
          </a:xfrm>
        </p:spPr>
        <p:txBody>
          <a:bodyPr/>
          <a:lstStyle/>
          <a:p>
            <a:pPr algn="l"/>
            <a:r>
              <a:rPr lang="en-US" dirty="0" err="1"/>
              <a:t>Athenian_democracy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2014-03-10]. </a:t>
            </a:r>
            <a:r>
              <a:rPr lang="en-US" dirty="0" err="1"/>
              <a:t>Dostupné</a:t>
            </a:r>
            <a:r>
              <a:rPr lang="en-US" dirty="0"/>
              <a:t> z: http://en.wikipedia.org/wiki/Athenian_democracy </a:t>
            </a:r>
            <a:endParaRPr lang="cs-CZ" dirty="0" smtClean="0"/>
          </a:p>
          <a:p>
            <a:pPr algn="l"/>
            <a:r>
              <a:rPr lang="en-US" dirty="0"/>
              <a:t>Pericles.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2014-03-10]. </a:t>
            </a:r>
            <a:r>
              <a:rPr lang="en-US" dirty="0" err="1"/>
              <a:t>Dostupné</a:t>
            </a:r>
            <a:r>
              <a:rPr lang="en-US" dirty="0"/>
              <a:t> z: http://en.wikipedia.org/wiki/Pericles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9666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Peloponéská válka 431 – 404 př. n. 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Peloponéský spolek dal Athénám ultimátum</a:t>
            </a:r>
          </a:p>
          <a:p>
            <a:pPr lvl="1"/>
            <a:r>
              <a:rPr lang="cs-CZ" dirty="0" smtClean="0"/>
              <a:t>Vypovědět Perikla a jeho rod </a:t>
            </a:r>
            <a:r>
              <a:rPr lang="cs-CZ" dirty="0" err="1" smtClean="0"/>
              <a:t>Alkmeónovců</a:t>
            </a:r>
            <a:endParaRPr lang="cs-CZ" dirty="0" smtClean="0"/>
          </a:p>
          <a:p>
            <a:pPr lvl="1"/>
            <a:r>
              <a:rPr lang="cs-CZ" dirty="0" smtClean="0"/>
              <a:t>Rozpustit Athénský námořní spolek</a:t>
            </a:r>
          </a:p>
          <a:p>
            <a:r>
              <a:rPr lang="cs-CZ" dirty="0" smtClean="0"/>
              <a:t>Athény odmítly, vypukla válka</a:t>
            </a:r>
          </a:p>
          <a:p>
            <a:r>
              <a:rPr lang="cs-CZ" dirty="0" smtClean="0"/>
              <a:t>429 př. n. l. – Athény postihla epidemie moru</a:t>
            </a:r>
          </a:p>
          <a:p>
            <a:pPr lvl="1"/>
            <a:r>
              <a:rPr lang="cs-CZ" dirty="0" smtClean="0"/>
              <a:t>Oslabení Athén</a:t>
            </a:r>
          </a:p>
          <a:p>
            <a:pPr lvl="1"/>
            <a:r>
              <a:rPr lang="cs-CZ" dirty="0" smtClean="0"/>
              <a:t>Vzpoury otroků</a:t>
            </a:r>
          </a:p>
          <a:p>
            <a:pPr lvl="1"/>
            <a:r>
              <a:rPr lang="cs-CZ" dirty="0" smtClean="0"/>
              <a:t>Převážila strana zastánců uzavření míru</a:t>
            </a:r>
          </a:p>
          <a:p>
            <a:r>
              <a:rPr lang="cs-CZ" dirty="0" smtClean="0"/>
              <a:t>421 </a:t>
            </a:r>
            <a:r>
              <a:rPr lang="cs-CZ" dirty="0" err="1" smtClean="0"/>
              <a:t>Níkiův</a:t>
            </a:r>
            <a:r>
              <a:rPr lang="cs-CZ" dirty="0" smtClean="0"/>
              <a:t> mír na padesát let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607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fáze peloponéské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415 př. n. l. boje obnoveny</a:t>
            </a:r>
          </a:p>
          <a:p>
            <a:r>
              <a:rPr lang="cs-CZ" dirty="0" smtClean="0"/>
              <a:t>Athénské loďstvo vedené </a:t>
            </a:r>
            <a:r>
              <a:rPr lang="cs-CZ" dirty="0" err="1" smtClean="0"/>
              <a:t>Alkibiadem</a:t>
            </a:r>
            <a:r>
              <a:rPr lang="cs-CZ" dirty="0" smtClean="0"/>
              <a:t> útočí na Syrakusy</a:t>
            </a:r>
          </a:p>
          <a:p>
            <a:pPr lvl="1"/>
            <a:r>
              <a:rPr lang="cs-CZ" dirty="0" err="1" smtClean="0"/>
              <a:t>Alkibiades</a:t>
            </a:r>
            <a:r>
              <a:rPr lang="cs-CZ" dirty="0" smtClean="0"/>
              <a:t> – poslední z </a:t>
            </a:r>
            <a:r>
              <a:rPr lang="cs-CZ" dirty="0" err="1" smtClean="0"/>
              <a:t>Alkmeonovců</a:t>
            </a:r>
            <a:endParaRPr lang="cs-CZ" dirty="0" smtClean="0"/>
          </a:p>
          <a:p>
            <a:pPr lvl="1"/>
            <a:r>
              <a:rPr lang="cs-CZ" dirty="0" smtClean="0"/>
              <a:t>Charismatický, pyšný, bezohledný, žák </a:t>
            </a:r>
            <a:r>
              <a:rPr lang="cs-CZ" dirty="0" err="1" smtClean="0"/>
              <a:t>Sókratův</a:t>
            </a:r>
            <a:endParaRPr lang="cs-CZ" dirty="0" smtClean="0"/>
          </a:p>
          <a:p>
            <a:pPr lvl="1"/>
            <a:r>
              <a:rPr lang="cs-CZ" dirty="0" smtClean="0"/>
              <a:t>Ve službách Sparty i Peršanů</a:t>
            </a:r>
          </a:p>
          <a:p>
            <a:r>
              <a:rPr lang="cs-CZ" dirty="0" smtClean="0"/>
              <a:t>Během výpravy převzala moc v Athénách opozice</a:t>
            </a:r>
          </a:p>
          <a:p>
            <a:r>
              <a:rPr lang="cs-CZ" dirty="0" err="1" smtClean="0"/>
              <a:t>Alkibiades</a:t>
            </a:r>
            <a:r>
              <a:rPr lang="cs-CZ" dirty="0" smtClean="0"/>
              <a:t> se přidal na stranu Sparty</a:t>
            </a:r>
          </a:p>
          <a:p>
            <a:r>
              <a:rPr lang="cs-CZ" dirty="0" smtClean="0"/>
              <a:t>Athény poraženy</a:t>
            </a:r>
          </a:p>
          <a:p>
            <a:r>
              <a:rPr lang="cs-CZ" dirty="0" smtClean="0"/>
              <a:t>Sparta nastoluje v Athénách oligarchii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017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507288" cy="6120680"/>
          </a:xfrm>
        </p:spPr>
        <p:txBody>
          <a:bodyPr>
            <a:normAutofit/>
          </a:bodyPr>
          <a:lstStyle/>
          <a:p>
            <a:r>
              <a:rPr lang="cs-CZ" dirty="0" smtClean="0"/>
              <a:t>Proti oligarchické vládě se postavil </a:t>
            </a:r>
            <a:r>
              <a:rPr lang="cs-CZ" dirty="0" err="1" smtClean="0"/>
              <a:t>Alkibiades</a:t>
            </a:r>
            <a:r>
              <a:rPr lang="cs-CZ" dirty="0" smtClean="0"/>
              <a:t> s podporou athénského loďstva</a:t>
            </a:r>
          </a:p>
          <a:p>
            <a:r>
              <a:rPr lang="cs-CZ" dirty="0" smtClean="0"/>
              <a:t>Demokracii v Athénách se podařilo obnovit</a:t>
            </a:r>
          </a:p>
          <a:p>
            <a:pPr lvl="1"/>
            <a:r>
              <a:rPr lang="cs-CZ" dirty="0" smtClean="0"/>
              <a:t>Nejprve zvolen stratégem s neomezenou mocí</a:t>
            </a:r>
            <a:endParaRPr lang="cs-CZ" dirty="0"/>
          </a:p>
          <a:p>
            <a:pPr lvl="1"/>
            <a:r>
              <a:rPr lang="cs-CZ" dirty="0" smtClean="0"/>
              <a:t>Po porážce u </a:t>
            </a:r>
            <a:r>
              <a:rPr lang="cs-CZ" dirty="0" err="1" smtClean="0"/>
              <a:t>Notia</a:t>
            </a:r>
            <a:r>
              <a:rPr lang="cs-CZ" dirty="0" smtClean="0"/>
              <a:t> odvolán, žije v ústraní</a:t>
            </a:r>
          </a:p>
          <a:p>
            <a:r>
              <a:rPr lang="cs-CZ" dirty="0" smtClean="0"/>
              <a:t>405 př. n. l. – rozhodující bitva u </a:t>
            </a:r>
            <a:r>
              <a:rPr lang="cs-CZ" dirty="0" err="1" smtClean="0"/>
              <a:t>Aigospotamoi</a:t>
            </a:r>
            <a:r>
              <a:rPr lang="cs-CZ" dirty="0" smtClean="0"/>
              <a:t> (</a:t>
            </a:r>
            <a:r>
              <a:rPr lang="cs-CZ" dirty="0"/>
              <a:t>K</a:t>
            </a:r>
            <a:r>
              <a:rPr lang="cs-CZ" dirty="0" smtClean="0"/>
              <a:t>ozích říček) v </a:t>
            </a:r>
            <a:r>
              <a:rPr lang="cs-CZ" dirty="0" err="1" smtClean="0"/>
              <a:t>Helléspontu</a:t>
            </a:r>
            <a:r>
              <a:rPr lang="cs-CZ" dirty="0" smtClean="0"/>
              <a:t> (Dardanely)</a:t>
            </a:r>
          </a:p>
          <a:p>
            <a:r>
              <a:rPr lang="cs-CZ" dirty="0" smtClean="0"/>
              <a:t>Nejvýznamnějším vojevůdcem Sparty </a:t>
            </a:r>
            <a:r>
              <a:rPr lang="cs-CZ" dirty="0" err="1" smtClean="0"/>
              <a:t>Lýsandros</a:t>
            </a:r>
            <a:endParaRPr lang="cs-CZ" dirty="0" smtClean="0"/>
          </a:p>
          <a:p>
            <a:r>
              <a:rPr lang="cs-CZ" dirty="0" smtClean="0"/>
              <a:t>Porážka Athén</a:t>
            </a:r>
          </a:p>
          <a:p>
            <a:r>
              <a:rPr lang="cs-CZ" dirty="0" smtClean="0"/>
              <a:t>404 př. n. l. – Athény definitivně kapitulovaly</a:t>
            </a:r>
          </a:p>
          <a:p>
            <a:r>
              <a:rPr lang="cs-CZ" dirty="0" smtClean="0"/>
              <a:t>Spartská hegemonie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776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48680"/>
            <a:ext cx="4451008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3744416" cy="6240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4211960" y="5229200"/>
            <a:ext cx="4595024" cy="1416157"/>
          </a:xfrm>
        </p:spPr>
        <p:txBody>
          <a:bodyPr/>
          <a:lstStyle/>
          <a:p>
            <a:pPr algn="l"/>
            <a:r>
              <a:rPr lang="cs-CZ" dirty="0" err="1"/>
              <a:t>Alcibiades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2014-03-10].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en.wikipedia.org/wiki/Alcibiades</a:t>
            </a:r>
            <a:endParaRPr lang="cs-CZ" dirty="0" smtClean="0"/>
          </a:p>
          <a:p>
            <a:pPr algn="l"/>
            <a:r>
              <a:rPr lang="cs-CZ" dirty="0" err="1"/>
              <a:t>Lysander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2014-03-10].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en.wikipedia.org/wiki/Lysander</a:t>
            </a:r>
            <a:endParaRPr lang="cs-CZ" dirty="0" smtClean="0"/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9766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Spartská hegemonie 404 – 371 př. n. 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Vláda třiceti tyranů - </a:t>
            </a:r>
            <a:r>
              <a:rPr lang="cs-CZ" dirty="0" err="1" smtClean="0"/>
              <a:t>Kritiás</a:t>
            </a:r>
            <a:endParaRPr lang="cs-CZ" dirty="0" smtClean="0"/>
          </a:p>
          <a:p>
            <a:r>
              <a:rPr lang="cs-CZ" dirty="0" smtClean="0"/>
              <a:t>Rozpuštění námořního spolku</a:t>
            </a:r>
          </a:p>
          <a:p>
            <a:r>
              <a:rPr lang="cs-CZ" dirty="0" smtClean="0"/>
              <a:t>Vydání všech lodí</a:t>
            </a:r>
          </a:p>
          <a:p>
            <a:r>
              <a:rPr lang="cs-CZ" dirty="0" smtClean="0"/>
              <a:t>Stržení opevnění a hradeb</a:t>
            </a:r>
          </a:p>
          <a:p>
            <a:r>
              <a:rPr lang="cs-CZ" dirty="0" smtClean="0"/>
              <a:t>Sparťané ovládli celé Řecko</a:t>
            </a:r>
          </a:p>
          <a:p>
            <a:r>
              <a:rPr lang="cs-CZ" dirty="0" smtClean="0"/>
              <a:t>Zavedli tvrdou vojenskou vládu</a:t>
            </a:r>
          </a:p>
          <a:p>
            <a:pPr lvl="1"/>
            <a:r>
              <a:rPr lang="cs-CZ" dirty="0" smtClean="0"/>
              <a:t>Omezili demokracii</a:t>
            </a:r>
          </a:p>
          <a:p>
            <a:r>
              <a:rPr lang="cs-CZ" dirty="0" smtClean="0"/>
              <a:t>Skutečným vítězem peloponéské války byli Peršané</a:t>
            </a:r>
          </a:p>
          <a:p>
            <a:r>
              <a:rPr lang="cs-CZ" dirty="0" smtClean="0"/>
              <a:t>Postupně sílí odpor proti Spartě i u jejích spojenců</a:t>
            </a:r>
          </a:p>
          <a:p>
            <a:r>
              <a:rPr lang="cs-CZ" dirty="0" smtClean="0"/>
              <a:t>403 př. n. l. v Athénách opět obnovena demokracie</a:t>
            </a:r>
          </a:p>
          <a:p>
            <a:pPr lvl="1"/>
            <a:r>
              <a:rPr lang="cs-CZ" dirty="0" smtClean="0"/>
              <a:t>Proces se </a:t>
            </a:r>
            <a:r>
              <a:rPr lang="cs-CZ" dirty="0" err="1" smtClean="0"/>
              <a:t>Sókratem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020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507288" cy="6048672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Sparta se zapletla do vnitřních bojů v Perské říši</a:t>
            </a:r>
          </a:p>
          <a:p>
            <a:pPr lvl="1"/>
            <a:r>
              <a:rPr lang="cs-CZ" smtClean="0"/>
              <a:t>Poskytuje </a:t>
            </a:r>
            <a:r>
              <a:rPr lang="cs-CZ" dirty="0" smtClean="0"/>
              <a:t>pomoc v boji o trůn </a:t>
            </a:r>
            <a:r>
              <a:rPr lang="cs-CZ" dirty="0" err="1" smtClean="0"/>
              <a:t>Kýrovi</a:t>
            </a:r>
            <a:r>
              <a:rPr lang="cs-CZ" dirty="0" smtClean="0"/>
              <a:t> Mladšímu (pochod 10000, </a:t>
            </a:r>
            <a:r>
              <a:rPr lang="cs-CZ" dirty="0" err="1" smtClean="0"/>
              <a:t>Xenofón</a:t>
            </a:r>
            <a:r>
              <a:rPr lang="cs-CZ" dirty="0" smtClean="0"/>
              <a:t>: Anabáze)</a:t>
            </a:r>
          </a:p>
          <a:p>
            <a:pPr lvl="1"/>
            <a:r>
              <a:rPr lang="cs-CZ" dirty="0" smtClean="0"/>
              <a:t>Vítěz – </a:t>
            </a:r>
            <a:r>
              <a:rPr lang="cs-CZ" dirty="0" err="1" smtClean="0"/>
              <a:t>Artaxerxés</a:t>
            </a:r>
            <a:r>
              <a:rPr lang="cs-CZ" dirty="0" smtClean="0"/>
              <a:t> II. vyhlašuje Spartě válku</a:t>
            </a:r>
          </a:p>
          <a:p>
            <a:r>
              <a:rPr lang="cs-CZ" b="1" dirty="0" smtClean="0"/>
              <a:t>395 – 387 př. n. l. – korintská válka</a:t>
            </a:r>
          </a:p>
          <a:p>
            <a:pPr lvl="1"/>
            <a:r>
              <a:rPr lang="cs-CZ" dirty="0" smtClean="0"/>
              <a:t>Spojenci Athény, Théby, </a:t>
            </a:r>
            <a:r>
              <a:rPr lang="cs-CZ" dirty="0" err="1" smtClean="0"/>
              <a:t>Korinth</a:t>
            </a:r>
            <a:r>
              <a:rPr lang="cs-CZ" dirty="0" smtClean="0"/>
              <a:t>, </a:t>
            </a:r>
            <a:r>
              <a:rPr lang="cs-CZ" dirty="0" err="1"/>
              <a:t>M</a:t>
            </a:r>
            <a:r>
              <a:rPr lang="cs-CZ" dirty="0" err="1" smtClean="0"/>
              <a:t>egara</a:t>
            </a:r>
            <a:r>
              <a:rPr lang="cs-CZ" dirty="0" smtClean="0"/>
              <a:t>, </a:t>
            </a:r>
            <a:r>
              <a:rPr lang="cs-CZ" dirty="0" err="1" smtClean="0"/>
              <a:t>Argos</a:t>
            </a:r>
            <a:r>
              <a:rPr lang="cs-CZ" dirty="0" smtClean="0"/>
              <a:t> + perská říše</a:t>
            </a:r>
          </a:p>
          <a:p>
            <a:pPr lvl="1"/>
            <a:r>
              <a:rPr lang="cs-CZ" dirty="0" smtClean="0"/>
              <a:t>Boj se Spartou</a:t>
            </a:r>
          </a:p>
          <a:p>
            <a:pPr lvl="1"/>
            <a:r>
              <a:rPr lang="cs-CZ" dirty="0" smtClean="0"/>
              <a:t>394 př. n. l. athénský vojevůdce </a:t>
            </a:r>
            <a:r>
              <a:rPr lang="cs-CZ" dirty="0" err="1" smtClean="0"/>
              <a:t>Konón</a:t>
            </a:r>
            <a:r>
              <a:rPr lang="cs-CZ" dirty="0" smtClean="0"/>
              <a:t> porazil v bitvě u </a:t>
            </a:r>
            <a:r>
              <a:rPr lang="cs-CZ" dirty="0" err="1" smtClean="0"/>
              <a:t>Knidu</a:t>
            </a:r>
            <a:r>
              <a:rPr lang="cs-CZ" dirty="0" smtClean="0"/>
              <a:t> (</a:t>
            </a:r>
            <a:r>
              <a:rPr lang="cs-CZ" dirty="0" err="1" smtClean="0"/>
              <a:t>Knidos</a:t>
            </a:r>
            <a:r>
              <a:rPr lang="cs-CZ" dirty="0" smtClean="0"/>
              <a:t> – přístav v Malé Asii) spartské </a:t>
            </a:r>
            <a:r>
              <a:rPr lang="cs-CZ" dirty="0"/>
              <a:t>l</a:t>
            </a:r>
            <a:r>
              <a:rPr lang="cs-CZ" dirty="0" smtClean="0"/>
              <a:t>oďstvo</a:t>
            </a:r>
          </a:p>
          <a:p>
            <a:pPr lvl="1"/>
            <a:r>
              <a:rPr lang="cs-CZ" dirty="0" smtClean="0"/>
              <a:t>Sparta a Peršané uzavírají mír – snaha omezit vliv Athén</a:t>
            </a:r>
          </a:p>
          <a:p>
            <a:pPr lvl="1"/>
            <a:r>
              <a:rPr lang="cs-CZ" dirty="0" smtClean="0"/>
              <a:t>Obnoven Athénský námořní spolek</a:t>
            </a:r>
          </a:p>
          <a:p>
            <a:r>
              <a:rPr lang="cs-CZ" b="1" dirty="0" smtClean="0"/>
              <a:t>371 definitivní pád Sparty </a:t>
            </a:r>
            <a:r>
              <a:rPr lang="cs-CZ" dirty="0" smtClean="0"/>
              <a:t>– porážka </a:t>
            </a:r>
            <a:r>
              <a:rPr lang="cs-CZ" dirty="0" err="1" smtClean="0"/>
              <a:t>Thébany</a:t>
            </a:r>
            <a:r>
              <a:rPr lang="cs-CZ" dirty="0" smtClean="0"/>
              <a:t> (</a:t>
            </a:r>
            <a:r>
              <a:rPr lang="cs-CZ" dirty="0" err="1" smtClean="0"/>
              <a:t>Epameinondás</a:t>
            </a:r>
            <a:r>
              <a:rPr lang="cs-CZ" dirty="0" smtClean="0"/>
              <a:t>) v bitvě u </a:t>
            </a:r>
            <a:r>
              <a:rPr lang="cs-CZ" dirty="0" err="1" smtClean="0"/>
              <a:t>Leukter</a:t>
            </a:r>
            <a:r>
              <a:rPr lang="cs-CZ" dirty="0" smtClean="0"/>
              <a:t> – hegemonie Théb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876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363272" cy="5577483"/>
          </a:xfrm>
        </p:spPr>
        <p:txBody>
          <a:bodyPr/>
          <a:lstStyle/>
          <a:p>
            <a:r>
              <a:rPr lang="cs-CZ" b="1" dirty="0" smtClean="0"/>
              <a:t>362 př. n. l. – konec thébské hegemonie, vítězí nad Spartou a Athénami v bitvě u </a:t>
            </a:r>
            <a:r>
              <a:rPr lang="cs-CZ" b="1" dirty="0" err="1" smtClean="0"/>
              <a:t>Mantineie</a:t>
            </a:r>
            <a:endParaRPr lang="cs-CZ" b="1" dirty="0" smtClean="0"/>
          </a:p>
          <a:p>
            <a:pPr lvl="1"/>
            <a:r>
              <a:rPr lang="cs-CZ" dirty="0" smtClean="0"/>
              <a:t>Pyrrhovo vítězství, </a:t>
            </a:r>
            <a:r>
              <a:rPr lang="cs-CZ" dirty="0" err="1" smtClean="0"/>
              <a:t>Epameinondás</a:t>
            </a:r>
            <a:r>
              <a:rPr lang="cs-CZ" dirty="0" smtClean="0"/>
              <a:t> padl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92896"/>
            <a:ext cx="3857625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4008" y="3936231"/>
            <a:ext cx="3240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Thébský demokratický politik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Osvobodil </a:t>
            </a:r>
            <a:r>
              <a:rPr lang="cs-CZ" dirty="0" err="1" smtClean="0"/>
              <a:t>Messénii</a:t>
            </a:r>
            <a:r>
              <a:rPr lang="cs-CZ" dirty="0" smtClean="0"/>
              <a:t> a Arkádii od spartské nadvlády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568952" cy="365125"/>
          </a:xfrm>
        </p:spPr>
        <p:txBody>
          <a:bodyPr/>
          <a:lstStyle/>
          <a:p>
            <a:pPr algn="l"/>
            <a:r>
              <a:rPr lang="cs-CZ" dirty="0" err="1"/>
              <a:t>Epaminondas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2014-03-10]. Dostupné z: http://en.wikipedia.org/wiki/Epaminondas </a:t>
            </a:r>
          </a:p>
        </p:txBody>
      </p:sp>
    </p:spTree>
    <p:extLst>
      <p:ext uri="{BB962C8B-B14F-4D97-AF65-F5344CB8AC3E}">
        <p14:creationId xmlns:p14="http://schemas.microsoft.com/office/powerpoint/2010/main" val="2659808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b="1" dirty="0" smtClean="0"/>
              <a:t>Seznam použitých zdrojů:</a:t>
            </a:r>
          </a:p>
          <a:p>
            <a:r>
              <a:rPr lang="en-US" sz="2000" dirty="0"/>
              <a:t>Parthenon.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2014-03-10].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2"/>
              </a:rPr>
              <a:t>http://</a:t>
            </a:r>
            <a:r>
              <a:rPr lang="en-US" sz="2000" dirty="0" smtClean="0">
                <a:hlinkClick r:id="rId2"/>
              </a:rPr>
              <a:t>en.wikipedia.org/wiki/Parthenon</a:t>
            </a:r>
            <a:endParaRPr lang="cs-CZ" sz="2000" dirty="0" smtClean="0"/>
          </a:p>
          <a:p>
            <a:r>
              <a:rPr lang="en-US" sz="2000" dirty="0" err="1"/>
              <a:t>Athenian_democracy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2014-03-10].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3"/>
              </a:rPr>
              <a:t>http://</a:t>
            </a:r>
            <a:r>
              <a:rPr lang="en-US" sz="2000" dirty="0" smtClean="0">
                <a:hlinkClick r:id="rId3"/>
              </a:rPr>
              <a:t>en.wikipedia.org/wiki/Athenian_democracy</a:t>
            </a:r>
            <a:endParaRPr lang="cs-CZ" sz="2000" dirty="0" smtClean="0"/>
          </a:p>
          <a:p>
            <a:r>
              <a:rPr lang="en-US" sz="2000" dirty="0"/>
              <a:t>Pericles.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2014-03-10].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4"/>
              </a:rPr>
              <a:t>http://</a:t>
            </a:r>
            <a:r>
              <a:rPr lang="en-US" sz="2000" dirty="0" smtClean="0">
                <a:hlinkClick r:id="rId4"/>
              </a:rPr>
              <a:t>en.wikipedia.org/wiki/Pericles</a:t>
            </a:r>
            <a:endParaRPr lang="cs-CZ" sz="2000" dirty="0" smtClean="0"/>
          </a:p>
          <a:p>
            <a:r>
              <a:rPr lang="cs-CZ" sz="2000" dirty="0" err="1"/>
              <a:t>Alcibiades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2014-03-10]. Dostupné z: </a:t>
            </a:r>
            <a:r>
              <a:rPr lang="cs-CZ" sz="2000" dirty="0">
                <a:hlinkClick r:id="rId5"/>
              </a:rPr>
              <a:t>http://en.wikipedia.org/wiki/Alcibiades</a:t>
            </a:r>
            <a:endParaRPr lang="cs-CZ" sz="2000" dirty="0"/>
          </a:p>
          <a:p>
            <a:r>
              <a:rPr lang="cs-CZ" sz="2000" dirty="0" err="1"/>
              <a:t>Lysander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2014-03-10]. Dostupné z: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en.wikipedia.org/wiki/Lysander</a:t>
            </a:r>
            <a:endParaRPr lang="cs-CZ" sz="2000" dirty="0" smtClean="0"/>
          </a:p>
          <a:p>
            <a:r>
              <a:rPr lang="cs-CZ" sz="2000" dirty="0" err="1"/>
              <a:t>Epaminondas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2014-03-10]. Dostupné z: </a:t>
            </a: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en.wikipedia.org/wiki/Epaminondas</a:t>
            </a:r>
            <a:endParaRPr lang="cs-CZ" sz="2000" dirty="0" smtClean="0"/>
          </a:p>
          <a:p>
            <a:r>
              <a:rPr lang="cs-CZ" sz="2000" dirty="0"/>
              <a:t>ŠTĚPÁNKOVÁ, Alena a Zdeněk ŠAŠINKA. </a:t>
            </a:r>
            <a:r>
              <a:rPr lang="cs-CZ" sz="2000" i="1" dirty="0"/>
              <a:t>Odmaturuj! z dějepisu</a:t>
            </a:r>
            <a:r>
              <a:rPr lang="cs-CZ" sz="2000" dirty="0"/>
              <a:t>. Vyd. 1. Brno: </a:t>
            </a:r>
            <a:r>
              <a:rPr lang="cs-CZ" sz="2000" dirty="0" err="1"/>
              <a:t>Didaktis</a:t>
            </a:r>
            <a:r>
              <a:rPr lang="cs-CZ" sz="2000" dirty="0"/>
              <a:t>, c2006, 232 s. ISBN 80-735-8059-4</a:t>
            </a:r>
            <a:r>
              <a:rPr lang="cs-CZ" sz="2000" dirty="0" smtClean="0"/>
              <a:t>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46063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703</TotalTime>
  <Words>1166</Words>
  <Application>Microsoft Office PowerPoint</Application>
  <PresentationFormat>Předvádění na obrazovce (4:3)</PresentationFormat>
  <Paragraphs>127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Motiv sady Office</vt:lpstr>
      <vt:lpstr>Motiv systému Office</vt:lpstr>
      <vt:lpstr>1_Motiv systému Office</vt:lpstr>
      <vt:lpstr>Prezentace aplikace PowerPoint</vt:lpstr>
      <vt:lpstr>Řecko po řecko-perských válkách</vt:lpstr>
      <vt:lpstr>Athény</vt:lpstr>
      <vt:lpstr>Prezentace aplikace PowerPoint</vt:lpstr>
      <vt:lpstr>Prezentace aplikace PowerPoint</vt:lpstr>
      <vt:lpstr>Prezentace aplikace PowerPoint</vt:lpstr>
      <vt:lpstr>Sparta</vt:lpstr>
      <vt:lpstr>Periklovy reformy 443 – 429 př. n. l.</vt:lpstr>
      <vt:lpstr>Prezentace aplikace PowerPoint</vt:lpstr>
      <vt:lpstr>Peloponéská válka 431 – 404 př. n. l.</vt:lpstr>
      <vt:lpstr>Další fáze peloponéské války</vt:lpstr>
      <vt:lpstr>Prezentace aplikace PowerPoint</vt:lpstr>
      <vt:lpstr>Prezentace aplikace PowerPoint</vt:lpstr>
      <vt:lpstr>Spartská hegemonie 404 – 371 př. n. l.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Řecko po řecko-perských válkách</dc:title>
  <dc:creator>Antonín Zelený</dc:creator>
  <cp:lastModifiedBy>Antonín Zelený</cp:lastModifiedBy>
  <cp:revision>20</cp:revision>
  <dcterms:created xsi:type="dcterms:W3CDTF">2014-02-24T18:34:39Z</dcterms:created>
  <dcterms:modified xsi:type="dcterms:W3CDTF">2014-03-16T09:36:48Z</dcterms:modified>
</cp:coreProperties>
</file>