
<file path=[Content_Types].xml><?xml version="1.0" encoding="utf-8"?>
<Types xmlns="http://schemas.openxmlformats.org/package/2006/content-types">
  <Default Extension="png" ContentType="image/png"/>
  <Default Extension="emf" ContentType="image/x-emf"/>
  <Default Extension="wmf" ContentType="image/x-wmf"/>
  <Default Extension="jpeg" ContentType="image/jpeg"/>
  <Default Extension="rels" ContentType="application/vnd.openxmlformats-package.relationships+xml"/>
  <Default Extension="xml" ContentType="application/xml"/>
  <Default Extension="wav" ContentType="audio/wav"/>
  <Default Extension="wdp" ContentType="image/vnd.ms-photo"/>
  <Default Extension="gif" ContentType="image/gif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bookmarkIdSeed="2">
  <p:sldMasterIdLst>
    <p:sldMasterId id="2147483648" r:id="rId1"/>
  </p:sldMasterIdLst>
  <p:notesMasterIdLst>
    <p:notesMasterId r:id="rId14"/>
  </p:notesMasterIdLst>
  <p:sldIdLst>
    <p:sldId id="267" r:id="rId2"/>
    <p:sldId id="256" r:id="rId3"/>
    <p:sldId id="262" r:id="rId4"/>
    <p:sldId id="257" r:id="rId5"/>
    <p:sldId id="258" r:id="rId6"/>
    <p:sldId id="260" r:id="rId7"/>
    <p:sldId id="261" r:id="rId8"/>
    <p:sldId id="263" r:id="rId9"/>
    <p:sldId id="264" r:id="rId10"/>
    <p:sldId id="266" r:id="rId11"/>
    <p:sldId id="265" r:id="rId12"/>
    <p:sldId id="259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0000FF"/>
    <a:srgbClr val="009900"/>
    <a:srgbClr val="FF0066"/>
    <a:srgbClr val="FF9900"/>
    <a:srgbClr val="FFFF66"/>
    <a:srgbClr val="FDBFFA"/>
    <a:srgbClr val="FC8CF7"/>
    <a:srgbClr val="003300"/>
    <a:srgbClr val="FFFF00"/>
    <a:srgbClr val="FFCC66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5" d="100"/>
          <a:sy n="65" d="100"/>
        </p:scale>
        <p:origin x="-129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84D5089-5986-4723-AB1C-54BF7AF9DE54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03C6B83-432E-4FB1-AE01-1F68307DAF9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164300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Slovní</a:t>
            </a:r>
            <a:r>
              <a:rPr lang="cs-CZ" baseline="0" dirty="0" smtClean="0"/>
              <a:t> zásoba k tématu Ochrana životního prostředí.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4991831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Nejdříve video online. Pustit 2x, aby si studenti mohli zapsat slovíčka z písně. Poté je přeloží</a:t>
            </a:r>
            <a:r>
              <a:rPr lang="cs-CZ" baseline="0" dirty="0" smtClean="0"/>
              <a:t> pomocí slovníku. </a:t>
            </a:r>
            <a:r>
              <a:rPr lang="cs-CZ" dirty="0" smtClean="0"/>
              <a:t>Po shlédnutí videa</a:t>
            </a:r>
            <a:r>
              <a:rPr lang="cs-CZ" baseline="0" dirty="0" smtClean="0"/>
              <a:t> klik, </a:t>
            </a:r>
            <a:r>
              <a:rPr lang="cs-CZ" dirty="0" smtClean="0"/>
              <a:t>položit otázku a čekat</a:t>
            </a:r>
            <a:r>
              <a:rPr lang="cs-CZ" baseline="0" dirty="0" smtClean="0"/>
              <a:t> na možné odpovědi (v Aj nebo </a:t>
            </a:r>
            <a:r>
              <a:rPr lang="cs-CZ" baseline="0" dirty="0" err="1" smtClean="0"/>
              <a:t>Čj</a:t>
            </a:r>
            <a:r>
              <a:rPr lang="cs-CZ" baseline="0" dirty="0" smtClean="0"/>
              <a:t> – jde o nová slovíčka) . Potom klikáním po jednotlivých obrázcích ukázat odpovědi.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3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96934627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Následuje</a:t>
            </a:r>
            <a:r>
              <a:rPr lang="cs-CZ" baseline="0" dirty="0" smtClean="0"/>
              <a:t> práce se slovníkem. Studenti </a:t>
            </a:r>
            <a:r>
              <a:rPr lang="cs-CZ" baseline="0" dirty="0" err="1" smtClean="0"/>
              <a:t>přkládají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slovíčka.Mohou</a:t>
            </a:r>
            <a:r>
              <a:rPr lang="cs-CZ" baseline="0" dirty="0" smtClean="0"/>
              <a:t> pracovat ve 4 skupinách. </a:t>
            </a:r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4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1861819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r>
              <a:rPr lang="cs-CZ" baseline="0" dirty="0" smtClean="0"/>
              <a:t> </a:t>
            </a:r>
            <a:r>
              <a:rPr lang="cs-CZ" baseline="0" dirty="0" err="1" smtClean="0"/>
              <a:t>slidu</a:t>
            </a:r>
            <a:r>
              <a:rPr lang="cs-CZ" baseline="0" dirty="0" smtClean="0"/>
              <a:t> č.4 (předchozí).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5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3141562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Klik a objeví se dva sloupce ke tvoření spojení</a:t>
            </a:r>
            <a:r>
              <a:rPr lang="cs-CZ" baseline="0" dirty="0" smtClean="0"/>
              <a:t> dvou slov. Klik a objeví se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6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0863189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pracují</a:t>
            </a:r>
            <a:r>
              <a:rPr lang="cs-CZ" baseline="0" dirty="0" smtClean="0"/>
              <a:t> ve dvojicích a připravují si definice </a:t>
            </a:r>
            <a:r>
              <a:rPr lang="cs-CZ" dirty="0" smtClean="0"/>
              <a:t>zadaných slovíček</a:t>
            </a:r>
            <a:r>
              <a:rPr lang="cs-CZ" baseline="0" dirty="0" smtClean="0"/>
              <a:t> v angličtině svými slovy nebo využijí významový slovník. Na klik možné řešení.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7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091442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Učitel klade otázky na téma Co můžeme udělat, abychom pomohli životnímu prostředí a studenti odpovídají. Možné odpovědi po kliknutí. Modře  slova užít v nových větách, které si případně zapisují do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8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39311100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Studenti samostatně tvoří věty podle daných obrázků na téma </a:t>
            </a:r>
            <a:r>
              <a:rPr lang="cs-CZ" smtClean="0"/>
              <a:t>Jak </a:t>
            </a:r>
            <a:r>
              <a:rPr lang="cs-CZ" smtClean="0"/>
              <a:t>můžeme </a:t>
            </a:r>
            <a:r>
              <a:rPr lang="cs-CZ" dirty="0" smtClean="0"/>
              <a:t>pomoci zachránit Zemi.</a:t>
            </a:r>
            <a:r>
              <a:rPr lang="cs-CZ" baseline="0" dirty="0" smtClean="0"/>
              <a:t> Na klik si ověří správnost svých odpovědí.</a:t>
            </a:r>
            <a:r>
              <a:rPr lang="cs-CZ" dirty="0" smtClean="0"/>
              <a:t> 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9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566986849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Poslech konverzace</a:t>
            </a:r>
            <a:r>
              <a:rPr lang="cs-CZ" baseline="0" dirty="0" smtClean="0"/>
              <a:t> na téma </a:t>
            </a:r>
            <a:r>
              <a:rPr lang="cs-CZ" baseline="0" dirty="0" err="1" smtClean="0"/>
              <a:t>Environment</a:t>
            </a:r>
            <a:r>
              <a:rPr lang="cs-CZ" baseline="0" dirty="0" smtClean="0"/>
              <a:t> and </a:t>
            </a:r>
            <a:r>
              <a:rPr lang="cs-CZ" baseline="0" dirty="0" err="1" smtClean="0"/>
              <a:t>Pollution</a:t>
            </a:r>
            <a:r>
              <a:rPr lang="cs-CZ" baseline="0" dirty="0" smtClean="0"/>
              <a:t>. Následuje klik a studenti odpovídají na otázky. Mohou pracovat ve skupinách.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10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25644313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smtClean="0"/>
              <a:t>Citaci</a:t>
            </a:r>
            <a:r>
              <a:rPr lang="cs-CZ" baseline="0" dirty="0" smtClean="0"/>
              <a:t> si </a:t>
            </a:r>
            <a:r>
              <a:rPr lang="cs-CZ" baseline="0" smtClean="0"/>
              <a:t>studenti mohou zapsat </a:t>
            </a:r>
            <a:r>
              <a:rPr lang="cs-CZ" baseline="0" dirty="0" smtClean="0"/>
              <a:t>do sešitů.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11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39004099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cs-CZ" dirty="0" err="1" smtClean="0"/>
              <a:t>Slide</a:t>
            </a:r>
            <a:r>
              <a:rPr lang="cs-CZ" baseline="0" dirty="0" smtClean="0"/>
              <a:t> č.3 – video se dá nahradit čímkoliv o ochraně přírody.</a:t>
            </a:r>
          </a:p>
          <a:p>
            <a:r>
              <a:rPr lang="cs-CZ" baseline="0" dirty="0" smtClean="0"/>
              <a:t>Obdobně u </a:t>
            </a:r>
            <a:r>
              <a:rPr lang="cs-CZ" baseline="0" dirty="0" err="1" smtClean="0"/>
              <a:t>slidu</a:t>
            </a:r>
            <a:r>
              <a:rPr lang="cs-CZ" baseline="0" dirty="0" smtClean="0"/>
              <a:t> č. 10.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A03C6B83-432E-4FB1-AE01-1F68307DAF90}" type="slidenum">
              <a:rPr lang="cs-CZ" smtClean="0"/>
              <a:t>12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046124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8190923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4206815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156655929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8218753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14687917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1862532874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0343906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1373161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1834593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68023820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9159652"/>
      </p:ext>
    </p:extLst>
  </p:cSld>
  <p:clrMapOvr>
    <a:masterClrMapping/>
  </p:clrMapOvr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320735F-D55C-4B6E-B0F5-4EB03464272D}" type="datetimeFigureOut">
              <a:rPr lang="cs-CZ" smtClean="0"/>
              <a:t>1.12.2013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89002E0-EC10-47F5-909E-3B3AE254B0E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48775480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emf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audio" Target="../media/audio1.wav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Relationship Id="rId5" Type="http://schemas.openxmlformats.org/officeDocument/2006/relationships/audio" Target="../media/audio1.wav"/><Relationship Id="rId4" Type="http://schemas.openxmlformats.org/officeDocument/2006/relationships/image" Target="../media/image3.jpg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g"/><Relationship Id="rId3" Type="http://schemas.openxmlformats.org/officeDocument/2006/relationships/hyperlink" Target="http://vimeo.com/channels/139136/7166402" TargetMode="External"/><Relationship Id="rId7" Type="http://schemas.openxmlformats.org/officeDocument/2006/relationships/image" Target="../media/image7.jp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jpg"/><Relationship Id="rId5" Type="http://schemas.openxmlformats.org/officeDocument/2006/relationships/image" Target="../media/image5.jpeg"/><Relationship Id="rId4" Type="http://schemas.openxmlformats.org/officeDocument/2006/relationships/image" Target="../media/image4.wmf"/><Relationship Id="rId9" Type="http://schemas.openxmlformats.org/officeDocument/2006/relationships/image" Target="../media/image9.jp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image" Target="../media/image14.jpeg"/><Relationship Id="rId3" Type="http://schemas.openxmlformats.org/officeDocument/2006/relationships/image" Target="../media/image11.png"/><Relationship Id="rId7" Type="http://schemas.microsoft.com/office/2007/relationships/hdphoto" Target="../media/hdphoto2.wdp"/><Relationship Id="rId12" Type="http://schemas.openxmlformats.org/officeDocument/2006/relationships/image" Target="../media/image18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3.jpeg"/><Relationship Id="rId11" Type="http://schemas.openxmlformats.org/officeDocument/2006/relationships/image" Target="../media/image17.jpeg"/><Relationship Id="rId5" Type="http://schemas.openxmlformats.org/officeDocument/2006/relationships/image" Target="../media/image12.jpeg"/><Relationship Id="rId10" Type="http://schemas.openxmlformats.org/officeDocument/2006/relationships/image" Target="../media/image16.jpeg"/><Relationship Id="rId4" Type="http://schemas.microsoft.com/office/2007/relationships/hdphoto" Target="../media/hdphoto1.wdp"/><Relationship Id="rId9" Type="http://schemas.openxmlformats.org/officeDocument/2006/relationships/image" Target="../media/image15.gi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hyperlink" Target="http://www.learn-english-conversation.net/environment-and-pollution/" TargetMode="Externa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gif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0.gif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4" name="Tabulka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820707582"/>
              </p:ext>
            </p:extLst>
          </p:nvPr>
        </p:nvGraphicFramePr>
        <p:xfrm>
          <a:off x="2477825" y="1424192"/>
          <a:ext cx="4393314" cy="5440910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1254138"/>
                <a:gridCol w="3139176"/>
              </a:tblGrid>
              <a:tr h="2389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Číslo projektu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CZ.1.07/1.5.00/34.0565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389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Číslo materiálu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VY_32_INOVACE_122_PROTECTION OF ENVIRONTMENT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523193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Název školy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baseline="0" dirty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baseline="0" dirty="0" smtClean="0">
                          <a:effectLst/>
                          <a:latin typeface="+mj-lt"/>
                        </a:rPr>
                        <a:t>                         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Masarykova 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střední  škola zemědělská a Vyšší </a:t>
                      </a:r>
                      <a:endParaRPr lang="cs-CZ" sz="900" dirty="0" smtClean="0">
                        <a:effectLst/>
                        <a:latin typeface="+mj-lt"/>
                      </a:endParaRPr>
                    </a:p>
                    <a:p>
                      <a:pPr>
                        <a:lnSpc>
                          <a:spcPct val="90000"/>
                        </a:lnSpc>
                        <a:spcAft>
                          <a:spcPts val="0"/>
                        </a:spcAft>
                        <a:tabLst>
                          <a:tab pos="990600" algn="l"/>
                          <a:tab pos="1890395" algn="ctr"/>
                        </a:tabLst>
                      </a:pPr>
                      <a:r>
                        <a:rPr lang="cs-CZ" sz="900" dirty="0" smtClean="0">
                          <a:effectLst/>
                          <a:latin typeface="+mj-lt"/>
                        </a:rPr>
                        <a:t>                         </a:t>
                      </a:r>
                      <a:r>
                        <a:rPr lang="cs-CZ" sz="900" baseline="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odborná 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škola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, Opava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, příspěvková organizace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389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Autor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Mgr. Jana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Ratimorská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389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Průřezové téma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Člověk a životní prostředí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312067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Tematický celek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Anglický jazyk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389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Ročník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3. – 4.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38900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tvorby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16. 10. 2013 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396795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Datum a místo ověření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r>
                        <a:rPr lang="cs-CZ" sz="900" dirty="0" smtClean="0">
                          <a:effectLst/>
                          <a:latin typeface="+mj-lt"/>
                        </a:rPr>
                        <a:t>12. 11. 2013</a:t>
                      </a:r>
                    </a:p>
                    <a:p>
                      <a:r>
                        <a:rPr lang="cs-CZ" sz="900" dirty="0" smtClean="0">
                          <a:effectLst/>
                          <a:latin typeface="+mj-lt"/>
                        </a:rPr>
                        <a:t>4.A</a:t>
                      </a:r>
                    </a:p>
                    <a:p>
                      <a:endParaRPr lang="cs-CZ" sz="900" dirty="0">
                        <a:effectLst/>
                        <a:latin typeface="+mj-lt"/>
                      </a:endParaRPr>
                    </a:p>
                  </a:txBody>
                  <a:tcPr marL="61189" marR="61189" marT="30595" marB="30595" anchor="ctr"/>
                </a:tc>
              </a:tr>
              <a:tr h="4061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Druh učebního materiálu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Prezentace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57336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Anotace 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Prezentace nové slovní zásoby</a:t>
                      </a:r>
                    </a:p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názorné seznámení s novou slovní zásobou, práce v 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Power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pointu proložená s prací v online prostředí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406132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>
                          <a:effectLst/>
                        </a:rPr>
                        <a:t>Klíčová slova</a:t>
                      </a:r>
                      <a:endParaRPr lang="cs-CZ" sz="80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 err="1" smtClean="0">
                          <a:effectLst/>
                          <a:latin typeface="+mj-lt"/>
                        </a:rPr>
                        <a:t>Problems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on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the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Earth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,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formation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of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compound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words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,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definitions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,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protect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environment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.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1075054"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Metodický pokyn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  <a:latin typeface="+mj-lt"/>
                        </a:rPr>
                        <a:t>Určeno pro studenty úrovně B1. Časově je prezentace koncipována na 1 vyučovací hodinu. Poslech písně, zápis a aktivní vyhledávání slovíček, spojování slov, definování pojmů, práce s významovým slovníkem a poslech konverzace online v internetovém prostředí. Konverzace na téma „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What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do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you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do </a:t>
                      </a:r>
                      <a:r>
                        <a:rPr lang="cs-CZ" sz="900" dirty="0" err="1">
                          <a:effectLst/>
                          <a:latin typeface="+mj-lt"/>
                        </a:rPr>
                        <a:t>for</a:t>
                      </a:r>
                      <a:r>
                        <a:rPr lang="cs-CZ" sz="900" dirty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protection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of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 </a:t>
                      </a:r>
                      <a:r>
                        <a:rPr lang="cs-CZ" sz="900" dirty="0" err="1" smtClean="0">
                          <a:effectLst/>
                          <a:latin typeface="+mj-lt"/>
                        </a:rPr>
                        <a:t>environment</a:t>
                      </a:r>
                      <a:r>
                        <a:rPr lang="cs-CZ" sz="900" dirty="0" smtClean="0">
                          <a:effectLst/>
                          <a:latin typeface="+mj-lt"/>
                        </a:rPr>
                        <a:t>?“.</a:t>
                      </a:r>
                      <a:endParaRPr lang="cs-CZ" sz="900" dirty="0">
                        <a:effectLst/>
                        <a:latin typeface="+mj-lt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</a:tr>
              <a:tr h="238900">
                <a:tc gridSpan="2">
                  <a:txBody>
                    <a:bodyPr/>
                    <a:lstStyle/>
                    <a:p>
                      <a:pPr>
                        <a:spcAft>
                          <a:spcPts val="0"/>
                        </a:spcAft>
                      </a:pPr>
                      <a:r>
                        <a:rPr lang="cs-CZ" sz="900" dirty="0">
                          <a:effectLst/>
                        </a:rPr>
                        <a:t>Pokud není uvedeno jinak, použitý materiál je z vlastních zdrojů autora </a:t>
                      </a:r>
                      <a:endParaRPr lang="cs-CZ" sz="800" dirty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 marL="61189" marR="61189" marT="30595" marB="30595" anchor="ctr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pic>
        <p:nvPicPr>
          <p:cNvPr id="2049" name="Picture 1" descr="mszes_z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51920" y="1958438"/>
            <a:ext cx="447675" cy="43973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050" name="Picture 2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9253" y="116632"/>
            <a:ext cx="4392488" cy="130756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103041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539552" y="476672"/>
            <a:ext cx="8124800" cy="1152127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/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PROTECTION OF ENVIRONMENT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403648" y="1880356"/>
            <a:ext cx="6400800" cy="4968552"/>
          </a:xfrm>
        </p:spPr>
        <p:txBody>
          <a:bodyPr/>
          <a:lstStyle/>
          <a:p>
            <a:r>
              <a:rPr lang="cs-CZ" b="1" dirty="0" smtClean="0">
                <a:solidFill>
                  <a:schemeClr val="accent2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VOCABULARY</a:t>
            </a:r>
            <a:endParaRPr lang="cs-CZ" b="1" dirty="0">
              <a:solidFill>
                <a:schemeClr val="accent2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pic>
        <p:nvPicPr>
          <p:cNvPr id="4" name="Zástupný symbol pro obsah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63162" y="2780928"/>
            <a:ext cx="4876800" cy="3600400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163143891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zoom/>
        <p:sndAc>
          <p:stSnd>
            <p:snd r:embed="rId3" name="chimes.wav"/>
          </p:stSnd>
        </p:sndAc>
      </p:transition>
    </mc:Choice>
    <mc:Fallback xmlns="">
      <p:transition spd="slow">
        <p:zoom/>
        <p:sndAc>
          <p:stSnd>
            <p:snd r:embed="rId5" name="chimes.wav"/>
          </p:stSnd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2000"/>
                            </p:stCondLst>
                            <p:childTnLst>
                              <p:par>
                                <p:cTn id="10" presetID="2" presetClass="entr" presetSubtype="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4" fill="hold">
                            <p:stCondLst>
                              <p:cond delay="4000"/>
                            </p:stCondLst>
                            <p:childTnLst>
                              <p:par>
                                <p:cTn id="1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7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3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67544" y="1087799"/>
            <a:ext cx="8424936" cy="5509553"/>
          </a:xfrm>
        </p:spPr>
        <p:txBody>
          <a:bodyPr>
            <a:normAutofit/>
          </a:bodyPr>
          <a:lstStyle/>
          <a:p>
            <a:pPr marL="914400" lvl="2" indent="0">
              <a:buNone/>
            </a:pPr>
            <a:r>
              <a:rPr lang="cs-CZ" b="1" dirty="0" smtClean="0">
                <a:solidFill>
                  <a:srgbClr val="FF0000"/>
                </a:solidFill>
              </a:rPr>
              <a:t>    </a:t>
            </a:r>
            <a:endParaRPr lang="cs-CZ" b="1" dirty="0">
              <a:solidFill>
                <a:srgbClr val="C00000"/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107504" y="164469"/>
            <a:ext cx="8928992" cy="9233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/>
              <a:t/>
            </a:r>
            <a:br>
              <a:rPr lang="cs-CZ" dirty="0"/>
            </a:br>
            <a:endParaRPr lang="cs-CZ" dirty="0"/>
          </a:p>
          <a:p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300154" y="180602"/>
            <a:ext cx="7446654" cy="769441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Watch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video, listen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with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attention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think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about</a:t>
            </a:r>
            <a:r>
              <a:rPr lang="cs-CZ" sz="24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it</a:t>
            </a:r>
            <a:r>
              <a:rPr lang="cs-CZ" sz="2400" dirty="0"/>
              <a:t>.</a:t>
            </a:r>
          </a:p>
          <a:p>
            <a:r>
              <a:rPr lang="en-US" sz="20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The Environment in Studio 3 on </a:t>
            </a:r>
            <a:r>
              <a:rPr lang="en-US" sz="20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hlinkClick r:id="rId3"/>
              </a:rPr>
              <a:t>Vimeo</a:t>
            </a:r>
            <a:endParaRPr lang="cs-CZ" sz="2400" dirty="0"/>
          </a:p>
        </p:txBody>
      </p:sp>
      <p:pic>
        <p:nvPicPr>
          <p:cNvPr id="13" name="Picture 17" descr="C:\Users\Jana\AppData\Local\Microsoft\Windows\Temporary Internet Files\Content.IE5\MUHDAPY0\MC900030196[1].wmf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779683" y="1628800"/>
            <a:ext cx="1863547" cy="186354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5" name="Picture 3" descr="C:\Users\Jana\Downloads\MP900390141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00155" y="4149080"/>
            <a:ext cx="2759677" cy="208719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9" name="TextovéPole 18"/>
          <p:cNvSpPr txBox="1"/>
          <p:nvPr/>
        </p:nvSpPr>
        <p:spPr>
          <a:xfrm>
            <a:off x="755576" y="3492347"/>
            <a:ext cx="1566454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air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dirty="0"/>
          </a:p>
          <a:p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6779683" y="3492347"/>
            <a:ext cx="165840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dirty="0"/>
          </a:p>
          <a:p>
            <a:endParaRPr lang="cs-CZ" dirty="0"/>
          </a:p>
        </p:txBody>
      </p:sp>
      <p:sp>
        <p:nvSpPr>
          <p:cNvPr id="24" name="TextovéPole 23"/>
          <p:cNvSpPr txBox="1"/>
          <p:nvPr/>
        </p:nvSpPr>
        <p:spPr>
          <a:xfrm>
            <a:off x="1331640" y="6309320"/>
            <a:ext cx="994696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30" name="TextovéPole 29"/>
          <p:cNvSpPr txBox="1"/>
          <p:nvPr/>
        </p:nvSpPr>
        <p:spPr>
          <a:xfrm>
            <a:off x="3491881" y="6319723"/>
            <a:ext cx="328780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rainforest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deforestation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/>
          </a:p>
        </p:txBody>
      </p:sp>
      <p:pic>
        <p:nvPicPr>
          <p:cNvPr id="31" name="Obrázek 30"/>
          <p:cNvPicPr>
            <a:picLocks noChangeAspect="1"/>
          </p:cNvPicPr>
          <p:nvPr/>
        </p:nvPicPr>
        <p:blipFill>
          <a:blip r:embed="rId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419872" y="1628800"/>
            <a:ext cx="3026676" cy="1843308"/>
          </a:xfrm>
          <a:prstGeom prst="rect">
            <a:avLst/>
          </a:prstGeom>
        </p:spPr>
      </p:pic>
      <p:sp>
        <p:nvSpPr>
          <p:cNvPr id="1027" name="TextovéPole 1026"/>
          <p:cNvSpPr txBox="1"/>
          <p:nvPr/>
        </p:nvSpPr>
        <p:spPr>
          <a:xfrm>
            <a:off x="3260830" y="3492347"/>
            <a:ext cx="2382127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greenhouse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</a:t>
            </a: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2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dirty="0"/>
          </a:p>
        </p:txBody>
      </p:sp>
      <p:sp>
        <p:nvSpPr>
          <p:cNvPr id="1029" name="TextovéPole 1028"/>
          <p:cNvSpPr txBox="1"/>
          <p:nvPr/>
        </p:nvSpPr>
        <p:spPr>
          <a:xfrm>
            <a:off x="6660232" y="6319723"/>
            <a:ext cx="2053965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  <a:r>
              <a:rPr lang="cs-CZ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</a:t>
            </a:r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warming</a:t>
            </a:r>
            <a:r>
              <a:rPr lang="cs-CZ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endParaRPr lang="cs-CZ" dirty="0"/>
          </a:p>
        </p:txBody>
      </p:sp>
      <p:sp>
        <p:nvSpPr>
          <p:cNvPr id="1030" name="TextovéPole 1029"/>
          <p:cNvSpPr txBox="1"/>
          <p:nvPr/>
        </p:nvSpPr>
        <p:spPr>
          <a:xfrm>
            <a:off x="683568" y="1087799"/>
            <a:ext cx="7249975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0" lvl="2"/>
            <a:r>
              <a:rPr lang="cs-CZ" b="1" dirty="0" smtClean="0">
                <a:solidFill>
                  <a:srgbClr val="C00000"/>
                </a:solidFill>
              </a:rPr>
              <a:t>                  </a:t>
            </a:r>
            <a:r>
              <a:rPr lang="cs-CZ" sz="2400" b="1" dirty="0" err="1" smtClean="0">
                <a:solidFill>
                  <a:srgbClr val="C00000"/>
                </a:solidFill>
              </a:rPr>
              <a:t>Which</a:t>
            </a:r>
            <a:r>
              <a:rPr lang="cs-CZ" sz="2400" b="1" dirty="0" smtClean="0">
                <a:solidFill>
                  <a:srgbClr val="C00000"/>
                </a:solidFill>
              </a:rPr>
              <a:t> </a:t>
            </a:r>
            <a:r>
              <a:rPr lang="cs-CZ" sz="2400" b="1" dirty="0">
                <a:solidFill>
                  <a:srgbClr val="C00000"/>
                </a:solidFill>
              </a:rPr>
              <a:t>are </a:t>
            </a:r>
            <a:r>
              <a:rPr lang="cs-CZ" sz="2400" b="1" dirty="0" err="1">
                <a:solidFill>
                  <a:srgbClr val="C00000"/>
                </a:solidFill>
              </a:rPr>
              <a:t>the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biggest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problems</a:t>
            </a:r>
            <a:r>
              <a:rPr lang="cs-CZ" sz="2400" b="1" dirty="0">
                <a:solidFill>
                  <a:srgbClr val="C00000"/>
                </a:solidFill>
              </a:rPr>
              <a:t> in </a:t>
            </a:r>
            <a:r>
              <a:rPr lang="cs-CZ" sz="2400" b="1" dirty="0" err="1">
                <a:solidFill>
                  <a:srgbClr val="C00000"/>
                </a:solidFill>
              </a:rPr>
              <a:t>the</a:t>
            </a:r>
            <a:r>
              <a:rPr lang="cs-CZ" sz="2400" b="1" dirty="0">
                <a:solidFill>
                  <a:srgbClr val="C00000"/>
                </a:solidFill>
              </a:rPr>
              <a:t> </a:t>
            </a:r>
            <a:r>
              <a:rPr lang="cs-CZ" sz="2400" b="1" dirty="0" err="1">
                <a:solidFill>
                  <a:srgbClr val="C00000"/>
                </a:solidFill>
              </a:rPr>
              <a:t>world</a:t>
            </a:r>
            <a:r>
              <a:rPr lang="cs-CZ" sz="2400" b="1" dirty="0">
                <a:solidFill>
                  <a:srgbClr val="C00000"/>
                </a:solidFill>
              </a:rPr>
              <a:t> ?</a:t>
            </a:r>
          </a:p>
          <a:p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0153" y="1628800"/>
            <a:ext cx="2759679" cy="1863548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03848" y="4149079"/>
            <a:ext cx="2952328" cy="208719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300192" y="4138678"/>
            <a:ext cx="2592288" cy="209759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75692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5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2000"/>
                                        <p:tgtEl>
                                          <p:spTgt spid="10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2000" fill="hold"/>
                                        <p:tgtEl>
                                          <p:spTgt spid="103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2000"/>
                            </p:stCondLst>
                            <p:childTnLst>
                              <p:par>
                                <p:cTn id="1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19" dur="2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4000"/>
                            </p:stCondLst>
                            <p:childTnLst>
                              <p:par>
                                <p:cTn id="21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3" dur="2000"/>
                                        <p:tgtEl>
                                          <p:spTgt spid="3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6000"/>
                            </p:stCondLst>
                            <p:childTnLst>
                              <p:par>
                                <p:cTn id="25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7" dur="2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1" dur="2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2" fill="hold">
                            <p:stCondLst>
                              <p:cond delay="10000"/>
                            </p:stCondLst>
                            <p:childTnLst>
                              <p:par>
                                <p:cTn id="33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5" dur="2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12000"/>
                            </p:stCondLst>
                            <p:childTnLst>
                              <p:par>
                                <p:cTn id="37" presetID="6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39" dur="2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0" fill="hold">
                      <p:stCondLst>
                        <p:cond delay="indefinite"/>
                      </p:stCondLst>
                      <p:childTnLst>
                        <p:par>
                          <p:cTn id="41" fill="hold">
                            <p:stCondLst>
                              <p:cond delay="0"/>
                            </p:stCondLst>
                            <p:childTnLst>
                              <p:par>
                                <p:cTn id="4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027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02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6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8" fill="hold">
                      <p:stCondLst>
                        <p:cond delay="indefinite"/>
                      </p:stCondLst>
                      <p:childTnLst>
                        <p:par>
                          <p:cTn id="69" fill="hold">
                            <p:stCondLst>
                              <p:cond delay="0"/>
                            </p:stCondLst>
                            <p:childTnLst>
                              <p:par>
                                <p:cTn id="7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2" dur="10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3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5" fill="hold">
                      <p:stCondLst>
                        <p:cond delay="indefinite"/>
                      </p:stCondLst>
                      <p:childTnLst>
                        <p:par>
                          <p:cTn id="76" fill="hold">
                            <p:stCondLst>
                              <p:cond delay="0"/>
                            </p:stCondLst>
                            <p:childTnLst>
                              <p:par>
                                <p:cTn id="7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102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02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" grpId="0" animBg="1"/>
      <p:bldP spid="19" grpId="0"/>
      <p:bldP spid="23" grpId="0"/>
      <p:bldP spid="24" grpId="0"/>
      <p:bldP spid="30" grpId="0"/>
      <p:bldP spid="1027" grpId="0"/>
      <p:bldP spid="1029" grpId="0"/>
      <p:bldP spid="1030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95536" y="116632"/>
            <a:ext cx="8373616" cy="576064"/>
          </a:xfr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Work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in </a:t>
            </a:r>
            <a:r>
              <a:rPr lang="cs-CZ" sz="28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groups</a:t>
            </a:r>
            <a:r>
              <a:rPr lang="cs-CZ" sz="2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 use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your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dictionary</a:t>
            </a:r>
            <a:r>
              <a:rPr lang="cs-CZ" sz="2800" b="1" dirty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</a:t>
            </a:r>
            <a:r>
              <a:rPr lang="cs-CZ" sz="2800" b="1" dirty="0" err="1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translate</a:t>
            </a:r>
            <a:endParaRPr lang="cs-CZ" sz="2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Zástupný symbol pro obsah 4"/>
          <p:cNvSpPr>
            <a:spLocks noGrp="1"/>
          </p:cNvSpPr>
          <p:nvPr>
            <p:ph sz="half" idx="1"/>
          </p:nvPr>
        </p:nvSpPr>
        <p:spPr>
          <a:xfrm>
            <a:off x="395536" y="836712"/>
            <a:ext cx="4248472" cy="5688632"/>
          </a:xfrm>
          <a:solidFill>
            <a:schemeClr val="bg1"/>
          </a:solidFill>
          <a:ln w="38100"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sz="32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A </a:t>
            </a:r>
            <a:r>
              <a:rPr lang="cs-CZ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air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2.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sz="2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rainforest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deforestation</a:t>
            </a:r>
            <a:endParaRPr lang="cs-CZ" sz="2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warming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greenhouse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</a:t>
            </a:r>
            <a:r>
              <a:rPr lang="cs-CZ" sz="32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natural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disasters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hole in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ozon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layer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natural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Zástupný symbol pro obsah 5"/>
          <p:cNvSpPr>
            <a:spLocks noGrp="1"/>
          </p:cNvSpPr>
          <p:nvPr>
            <p:ph sz="half" idx="2"/>
          </p:nvPr>
        </p:nvSpPr>
        <p:spPr>
          <a:xfrm>
            <a:off x="4644008" y="836712"/>
            <a:ext cx="4104456" cy="5688632"/>
          </a:xfrm>
          <a:solidFill>
            <a:schemeClr val="bg1"/>
          </a:solidFill>
          <a:ln w="38100">
            <a:noFill/>
          </a:ln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s-CZ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</a:t>
            </a:r>
            <a:r>
              <a:rPr lang="cs-CZ" sz="32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car </a:t>
            </a:r>
            <a:r>
              <a:rPr lang="cs-CZ" sz="24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exhaust</a:t>
            </a:r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fumes</a:t>
            </a:r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b="1" dirty="0" smtClean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</a:t>
            </a:r>
            <a:r>
              <a:rPr lang="cs-CZ" sz="24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emissions</a:t>
            </a:r>
            <a:endParaRPr lang="cs-CZ" sz="2400" b="1" dirty="0" smtClean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</a:t>
            </a:r>
            <a:r>
              <a:rPr lang="cs-CZ" sz="24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4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arbon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dioxide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</a:t>
            </a:r>
            <a:r>
              <a:rPr lang="cs-CZ" sz="24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24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lean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up </a:t>
            </a:r>
            <a:r>
              <a:rPr lang="cs-CZ" sz="24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litter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</a:t>
            </a:r>
            <a:r>
              <a:rPr lang="cs-CZ" sz="24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</a:t>
            </a:r>
            <a:r>
              <a:rPr lang="cs-CZ" sz="24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rotect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wildlife</a:t>
            </a:r>
            <a:endParaRPr lang="cs-CZ" sz="2400" b="1" dirty="0" smtClean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</a:t>
            </a:r>
            <a:r>
              <a:rPr lang="cs-CZ" sz="32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waste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recycle</a:t>
            </a:r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litter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bin</a:t>
            </a: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animals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are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dying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out</a:t>
            </a:r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plants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trees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disappear</a:t>
            </a:r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200" b="1" dirty="0" smtClean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marL="0" indent="0">
              <a:buNone/>
            </a:pP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dirty="0">
              <a:solidFill>
                <a:srgbClr val="C00000"/>
              </a:solidFill>
            </a:endParaRPr>
          </a:p>
          <a:p>
            <a:endParaRPr lang="cs-CZ" sz="3200" dirty="0">
              <a:solidFill>
                <a:srgbClr val="C00000"/>
              </a:solidFill>
            </a:endParaRPr>
          </a:p>
          <a:p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endParaRPr lang="cs-CZ" sz="3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-1692696" y="1628800"/>
            <a:ext cx="18473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11355963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8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5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9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3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7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1" presetID="2" presetClass="entr" presetSubtype="9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3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7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9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3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5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6" dur="2000" fill="hold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7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9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0" dur="2000" fill="hold"/>
                                        <p:tgtEl>
                                          <p:spTgt spid="5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5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7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8" dur="2000" fill="hold"/>
                                        <p:tgtEl>
                                          <p:spTgt spid="5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1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2" dur="2000" fill="hold"/>
                                        <p:tgtEl>
                                          <p:spTgt spid="6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5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7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9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0" dur="2000" fill="hold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3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4" dur="2000" fill="hold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5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7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8" dur="2000" fill="hold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9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1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2" dur="2000" fill="hold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3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5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6" dur="2000" fill="hold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89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0" dur="2000" fill="hold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1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3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4" dur="2000" fill="hold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5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97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98" dur="2000" fill="hold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9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1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2" dur="2000" fill="hold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3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5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06" dur="2000" fill="hold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07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09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10" dur="2000" fill="hold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5" grpId="0" uiExpand="1" build="p" animBg="1"/>
      <p:bldP spid="6" grpId="0" uiExpand="1" build="p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546979" y="128826"/>
            <a:ext cx="2033133" cy="707886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40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</a:t>
            </a:r>
            <a:endParaRPr lang="cs-CZ" sz="40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611560" y="836712"/>
            <a:ext cx="29354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/>
              <a:t>                                                    </a:t>
            </a:r>
            <a:endParaRPr lang="cs-CZ" dirty="0"/>
          </a:p>
        </p:txBody>
      </p:sp>
      <p:sp>
        <p:nvSpPr>
          <p:cNvPr id="7" name="TextovéPole 6"/>
          <p:cNvSpPr txBox="1"/>
          <p:nvPr/>
        </p:nvSpPr>
        <p:spPr>
          <a:xfrm>
            <a:off x="191386" y="1017295"/>
            <a:ext cx="4372159" cy="2308324"/>
          </a:xfrm>
          <a:prstGeom prst="rect">
            <a:avLst/>
          </a:prstGeom>
          <a:solidFill>
            <a:schemeClr val="bg1"/>
          </a:solidFill>
          <a:ln w="38100">
            <a:solidFill>
              <a:srgbClr val="FFC000"/>
            </a:solidFill>
          </a:ln>
        </p:spPr>
        <p:txBody>
          <a:bodyPr wrap="none" rtlCol="0">
            <a:spAutoFit/>
          </a:bodyPr>
          <a:lstStyle/>
          <a:p>
            <a:r>
              <a:rPr lang="cs-CZ" sz="16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                                 </a:t>
            </a:r>
          </a:p>
          <a:p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1. znečištění </a:t>
            </a:r>
            <a:r>
              <a:rPr lang="cs-CZ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vzduchu                    </a:t>
            </a:r>
            <a:endParaRPr lang="cs-CZ" sz="2400" b="1" dirty="0" smtClean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</a:t>
            </a:r>
            <a:r>
              <a:rPr lang="cs-CZ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 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znečištění vody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3. 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odlesňování  deštných pralesů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4. 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globální oteplování</a:t>
            </a:r>
            <a:endParaRPr lang="cs-CZ" sz="2400" b="1" dirty="0">
              <a:solidFill>
                <a:srgbClr val="FF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5. </a:t>
            </a:r>
            <a:r>
              <a:rPr lang="cs-CZ" sz="2400" b="1" dirty="0" smtClean="0">
                <a:solidFill>
                  <a:srgbClr val="FF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skleníkový efekt</a:t>
            </a:r>
            <a:endParaRPr lang="cs-CZ" sz="1600" dirty="0"/>
          </a:p>
        </p:txBody>
      </p:sp>
      <p:sp>
        <p:nvSpPr>
          <p:cNvPr id="11" name="TextovéPole 10"/>
          <p:cNvSpPr txBox="1"/>
          <p:nvPr/>
        </p:nvSpPr>
        <p:spPr>
          <a:xfrm>
            <a:off x="5168147" y="3933056"/>
            <a:ext cx="3384377" cy="2308324"/>
          </a:xfrm>
          <a:prstGeom prst="rect">
            <a:avLst/>
          </a:prstGeom>
          <a:solidFill>
            <a:schemeClr val="bg1"/>
          </a:solidFill>
          <a:ln w="38100">
            <a:solidFill>
              <a:srgbClr val="FF0066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16. plýtvat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17. 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recyklovat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18. 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nádoba na odpadky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19. 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zvířata vymírají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20. 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rostliny/stromy  mizí</a:t>
            </a:r>
            <a:endParaRPr lang="cs-CZ" sz="2400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685277" y="3898849"/>
            <a:ext cx="3384376" cy="2308324"/>
          </a:xfrm>
          <a:prstGeom prst="rect">
            <a:avLst/>
          </a:prstGeom>
          <a:solidFill>
            <a:schemeClr val="bg1"/>
          </a:solidFill>
          <a:ln w="38100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    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6. přírodní katastrofy   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7. 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díra v ozónové vrstvě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8. 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přírodní zdroje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9. 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obnovitelná energie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10. energie</a:t>
            </a:r>
            <a:endParaRPr lang="cs-CZ" sz="2400" dirty="0">
              <a:solidFill>
                <a:srgbClr val="0000FF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4756185" y="1021378"/>
            <a:ext cx="4208303" cy="2308324"/>
          </a:xfrm>
          <a:prstGeom prst="rect">
            <a:avLst/>
          </a:prstGeom>
          <a:solidFill>
            <a:schemeClr val="bg1"/>
          </a:solidFill>
          <a:ln w="38100">
            <a:solidFill>
              <a:srgbClr val="009900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</a:t>
            </a:r>
          </a:p>
          <a:p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11. 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výfukové plyny       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12. 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emise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13. 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oxid uhličitý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14. 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odklidit odpadky</a:t>
            </a:r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24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15. </a:t>
            </a:r>
            <a:r>
              <a:rPr lang="cs-CZ" sz="2400" b="1" dirty="0" smtClean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chránit  volně žijící zvířata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213342577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  <p:sndAc>
          <p:endSnd/>
        </p:sndAc>
      </p:transition>
    </mc:Choice>
    <mc:Fallback xmlns="">
      <p:transition spd="slow">
        <p:circle/>
        <p:sndAc>
          <p:endSnd/>
        </p:sndAc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2" presetClass="entr" presetSubtype="9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4" presetID="2" presetClass="entr" presetSubtype="3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8" presetID="2" presetClass="entr" presetSubtype="1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0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1" dur="2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2" presetClass="entr" presetSubtype="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7" grpId="0" animBg="1"/>
      <p:bldP spid="11" grpId="0" animBg="1"/>
      <p:bldP spid="13" grpId="0" animBg="1"/>
      <p:bldP spid="18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33" name="Picture 9" descr="Fight Global Warming Global Warming Preventio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130475" y="-26008013"/>
            <a:ext cx="28575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5" name="Picture 11" descr="Fight Global Warming Global Warming Prevention Image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282875" y="-25855613"/>
            <a:ext cx="2857500" cy="2286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539552" y="188639"/>
            <a:ext cx="8136904" cy="461665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Match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from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left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and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right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form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compound</a:t>
            </a:r>
            <a:r>
              <a:rPr lang="cs-CZ" sz="24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words</a:t>
            </a:r>
            <a:endParaRPr lang="cs-CZ" sz="24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6656844" y="890843"/>
            <a:ext cx="2481128" cy="5509200"/>
          </a:xfrm>
          <a:prstGeom prst="rect">
            <a:avLst/>
          </a:prstGeom>
          <a:solidFill>
            <a:schemeClr val="bg1"/>
          </a:solidFill>
          <a:ln w="28575">
            <a:solidFill>
              <a:srgbClr val="009900"/>
            </a:solidFill>
          </a:ln>
          <a:effectLst>
            <a:outerShdw blurRad="127000" dist="38100" dir="2700000" algn="ctr">
              <a:srgbClr val="000000">
                <a:alpha val="45000"/>
              </a:srgbClr>
            </a:outerShdw>
          </a:effectLst>
          <a:scene3d>
            <a:camera prst="perspectiveContrastingLeftFacing"/>
            <a:lightRig rig="threePt" dir="t"/>
          </a:scene3d>
        </p:spPr>
        <p:txBody>
          <a:bodyPr wrap="none" rtlCol="0">
            <a:spAutoFit/>
          </a:bodyPr>
          <a:lstStyle/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resources</a:t>
            </a:r>
            <a:endParaRPr lang="cs-CZ" sz="32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disasters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cs-CZ" sz="32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deforestation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</a:t>
            </a:r>
            <a:endParaRPr lang="cs-CZ" sz="32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dioxide</a:t>
            </a: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polluted</a:t>
            </a:r>
            <a:endParaRPr lang="cs-CZ" sz="32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fumes</a:t>
            </a:r>
            <a:endParaRPr lang="cs-CZ" sz="32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plants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86298" y="890843"/>
            <a:ext cx="2603598" cy="5509200"/>
          </a:xfrm>
          <a:prstGeom prst="rect">
            <a:avLst/>
          </a:prstGeom>
          <a:solidFill>
            <a:schemeClr val="bg1"/>
          </a:solidFill>
          <a:ln w="28575">
            <a:solidFill>
              <a:srgbClr val="009900"/>
            </a:solidFill>
          </a:ln>
          <a:scene3d>
            <a:camera prst="perspectiveContrastingRightFacing"/>
            <a:lightRig rig="threePt" dir="t"/>
          </a:scene3d>
        </p:spPr>
        <p:txBody>
          <a:bodyPr wrap="none" rtlCol="0">
            <a:spAutoFit/>
          </a:bodyPr>
          <a:lstStyle/>
          <a:p>
            <a:pPr lvl="0"/>
            <a:r>
              <a:rPr lang="cs-CZ" sz="32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air</a:t>
            </a: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</a:t>
            </a:r>
            <a:r>
              <a:rPr lang="cs-CZ" sz="32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rainforest</a:t>
            </a:r>
            <a:r>
              <a:rPr lang="cs-CZ" sz="32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warming</a:t>
            </a:r>
            <a:r>
              <a:rPr lang="cs-CZ" sz="32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greenhouse</a:t>
            </a:r>
            <a:endParaRPr lang="cs-CZ" sz="32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 </a:t>
            </a: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</a:t>
            </a:r>
            <a:r>
              <a:rPr lang="cs-CZ" sz="32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carbon</a:t>
            </a:r>
            <a:r>
              <a:rPr lang="cs-CZ" sz="32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sz="32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exhaust</a:t>
            </a:r>
            <a:r>
              <a:rPr lang="cs-CZ" sz="32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</a:p>
          <a:p>
            <a:pPr lvl="0"/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disapearing</a:t>
            </a:r>
            <a:r>
              <a:rPr lang="cs-CZ" sz="3200" b="1" dirty="0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rgbClr val="0099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endParaRPr lang="cs-CZ" sz="32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32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 </a:t>
            </a:r>
          </a:p>
        </p:txBody>
      </p:sp>
      <p:sp>
        <p:nvSpPr>
          <p:cNvPr id="16" name="TextovéPole 15"/>
          <p:cNvSpPr txBox="1"/>
          <p:nvPr/>
        </p:nvSpPr>
        <p:spPr>
          <a:xfrm>
            <a:off x="2776049" y="1484784"/>
            <a:ext cx="3722622" cy="4832092"/>
          </a:xfrm>
          <a:prstGeom prst="rect">
            <a:avLst/>
          </a:prstGeom>
          <a:solidFill>
            <a:schemeClr val="bg1"/>
          </a:solidFill>
          <a:ln w="38100">
            <a:solidFill>
              <a:srgbClr val="FF0066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polluted</a:t>
            </a:r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air</a:t>
            </a:r>
          </a:p>
          <a:p>
            <a:pPr lvl="0"/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sz="2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rainforest</a:t>
            </a:r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deforestation</a:t>
            </a:r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warming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</a:t>
            </a:r>
          </a:p>
          <a:p>
            <a:pPr lvl="0"/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greenhouse</a:t>
            </a:r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</a:t>
            </a:r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 </a:t>
            </a:r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disasters</a:t>
            </a:r>
            <a:endParaRPr lang="cs-CZ" sz="2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renewable</a:t>
            </a:r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carbon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dioxide</a:t>
            </a:r>
          </a:p>
          <a:p>
            <a:pPr lvl="0"/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exhaust</a:t>
            </a:r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fumes</a:t>
            </a:r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disapearing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28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plants</a:t>
            </a:r>
            <a:endParaRPr lang="cs-CZ" sz="28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8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natural </a:t>
            </a:r>
            <a:r>
              <a:rPr lang="cs-CZ" sz="28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resources</a:t>
            </a:r>
            <a:endParaRPr lang="cs-CZ" sz="28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3715772" y="650304"/>
            <a:ext cx="178446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lvl="0"/>
            <a:r>
              <a:rPr lang="cs-CZ" sz="3600" b="1" dirty="0" err="1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Solution</a:t>
            </a:r>
            <a:endParaRPr lang="cs-CZ" sz="36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40599898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2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9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1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2" dur="2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6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7" dur="15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" presetClass="entr" presetSubtype="1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6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circle(in)">
                                      <p:cBhvr>
                                        <p:cTn id="28" dur="2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11" grpId="0" animBg="1"/>
      <p:bldP spid="12" grpId="0" animBg="1"/>
      <p:bldP spid="16" grpId="0" animBg="1"/>
      <p:bldP spid="2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403648" y="260648"/>
            <a:ext cx="6336704" cy="576064"/>
          </a:xfr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Make a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definition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of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6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6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word</a:t>
            </a:r>
            <a:endParaRPr lang="cs-CZ" sz="36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23528" y="1200891"/>
            <a:ext cx="3217869" cy="5262979"/>
          </a:xfrm>
          <a:prstGeom prst="rect">
            <a:avLst/>
          </a:prstGeom>
          <a:solidFill>
            <a:schemeClr val="bg2">
              <a:lumMod val="20000"/>
              <a:lumOff val="80000"/>
            </a:schemeClr>
          </a:solidFill>
          <a:ln w="38100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pPr lvl="0"/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air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pollution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</a:p>
          <a:p>
            <a:pPr lvl="0"/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rainforest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deforestation</a:t>
            </a:r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 smtClean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</a:t>
            </a:r>
            <a:r>
              <a:rPr lang="cs-CZ" sz="2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warming</a:t>
            </a:r>
            <a:endParaRPr lang="cs-CZ" sz="24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>
              <a:solidFill>
                <a:srgbClr val="0099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r>
              <a:rPr lang="cs-CZ" sz="2400" b="1" dirty="0" err="1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greenhouse</a:t>
            </a:r>
            <a:r>
              <a:rPr lang="cs-CZ" sz="2400" b="1" dirty="0" smtClean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 smtClean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pPr lvl="0"/>
            <a:endParaRPr lang="cs-CZ" sz="2400" b="1" dirty="0">
              <a:solidFill>
                <a:srgbClr val="FF0066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995936" y="1187060"/>
            <a:ext cx="4824536" cy="5262979"/>
          </a:xfrm>
          <a:prstGeom prst="rect">
            <a:avLst/>
          </a:prstGeom>
          <a:solidFill>
            <a:schemeClr val="bg1">
              <a:lumMod val="95000"/>
            </a:schemeClr>
          </a:solidFill>
          <a:ln w="38100"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Gases,fumes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and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dust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particles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are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presented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in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air.</a:t>
            </a:r>
          </a:p>
          <a:p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Water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contains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chemicals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oil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or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solid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waste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  <a:p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 lot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of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trees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are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cutting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down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  <a:p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average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temperature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of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Earth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increasing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glaciers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are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melting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and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sea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levels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rising</a:t>
            </a:r>
            <a:r>
              <a:rPr lang="cs-CZ" sz="2400" b="1" dirty="0">
                <a:solidFill>
                  <a:srgbClr val="0000FF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  <a:p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Too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much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carbon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dioxide and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other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gases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in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earth´s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atmosphere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It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works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as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glass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in a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greenhouse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heat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comes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down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to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the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Earth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but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it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doesn´t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escape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,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because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of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gases</a:t>
            </a:r>
            <a:r>
              <a:rPr lang="cs-CZ" sz="2400" b="1" dirty="0">
                <a:solidFill>
                  <a:srgbClr val="FF0066"/>
                </a:solidFill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a:rPr>
              <a:t>.</a:t>
            </a:r>
          </a:p>
        </p:txBody>
      </p:sp>
    </p:spTree>
    <p:extLst>
      <p:ext uri="{BB962C8B-B14F-4D97-AF65-F5344CB8AC3E}">
        <p14:creationId xmlns:p14="http://schemas.microsoft.com/office/powerpoint/2010/main" val="109883534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1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1000"/>
                            </p:stCondLst>
                            <p:childTnLst>
                              <p:par>
                                <p:cTn id="10" presetID="45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500"/>
                            </p:stCondLst>
                            <p:childTnLst>
                              <p:par>
                                <p:cTn id="2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1000"/>
                            </p:stCondLst>
                            <p:childTnLst>
                              <p:par>
                                <p:cTn id="2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1500"/>
                            </p:stCondLst>
                            <p:childTnLst>
                              <p:par>
                                <p:cTn id="32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5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2000"/>
                            </p:stCondLst>
                            <p:childTnLst>
                              <p:par>
                                <p:cTn id="37" presetID="2" presetClass="entr" presetSubtype="4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9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8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 fmla="#ppt_w*sin(2.5*pi*$)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fltVal val="1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5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2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3" dur="1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8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9" dur="1000" fill="hold"/>
                                        <p:tgtEl>
                                          <p:spTgt spid="1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0" fill="hold">
                      <p:stCondLst>
                        <p:cond delay="indefinite"/>
                      </p:stCondLst>
                      <p:childTnLst>
                        <p:par>
                          <p:cTn id="61" fill="hold">
                            <p:stCondLst>
                              <p:cond delay="0"/>
                            </p:stCondLst>
                            <p:childTnLst>
                              <p:par>
                                <p:cTn id="62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4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5" dur="1000" fill="hold"/>
                                        <p:tgtEl>
                                          <p:spTgt spid="1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0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1" dur="1000" fill="hold"/>
                                        <p:tgtEl>
                                          <p:spTgt spid="10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2" presetClass="entr" presetSubtype="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6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7" dur="1000" fill="hold"/>
                                        <p:tgtEl>
                                          <p:spTgt spid="10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  <p:bldP spid="8" grpId="0" animBg="1"/>
      <p:bldP spid="10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494478" y="116632"/>
            <a:ext cx="7992888" cy="584775"/>
          </a:xfrm>
          <a:prstGeom prst="rect">
            <a:avLst/>
          </a:prstGeom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square" rtlCol="0">
            <a:spAutoFit/>
          </a:bodyPr>
          <a:lstStyle/>
          <a:p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Everyone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help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protect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</a:t>
            </a:r>
            <a:r>
              <a:rPr lang="cs-CZ" sz="32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1457377" y="1584088"/>
            <a:ext cx="6636753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global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warming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/ air </a:t>
            </a:r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/ </a:t>
            </a:r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greenhouse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effect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dirty="0">
              <a:solidFill>
                <a:srgbClr val="C00000"/>
              </a:solidFill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385664" y="908720"/>
            <a:ext cx="8210517" cy="400110"/>
          </a:xfrm>
          <a:prstGeom prst="rect">
            <a:avLst/>
          </a:prstGeom>
          <a:solidFill>
            <a:srgbClr val="FFFF66"/>
          </a:solidFill>
          <a:ln>
            <a:solidFill>
              <a:schemeClr val="accent2">
                <a:lumMod val="75000"/>
              </a:schemeClr>
            </a:solidFill>
          </a:ln>
        </p:spPr>
        <p:txBody>
          <a:bodyPr wrap="square" rtlCol="0">
            <a:spAutoFit/>
          </a:bodyPr>
          <a:lstStyle/>
          <a:p>
            <a:r>
              <a:rPr lang="cs-CZ" sz="2000" b="1" dirty="0" err="1" smtClean="0"/>
              <a:t>People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should</a:t>
            </a:r>
            <a:r>
              <a:rPr lang="cs-CZ" sz="2000" b="1" dirty="0" smtClean="0"/>
              <a:t> live in a </a:t>
            </a:r>
            <a:r>
              <a:rPr lang="cs-CZ" sz="2000" b="1" dirty="0" err="1" smtClean="0"/>
              <a:t>way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that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doesn´t</a:t>
            </a:r>
            <a:r>
              <a:rPr lang="cs-CZ" sz="2000" b="1" dirty="0" smtClean="0"/>
              <a:t>  </a:t>
            </a:r>
            <a:r>
              <a:rPr lang="cs-CZ" sz="2000" b="1" dirty="0" err="1" smtClean="0"/>
              <a:t>destroy</a:t>
            </a:r>
            <a:r>
              <a:rPr lang="cs-CZ" sz="2000" b="1" dirty="0" smtClean="0"/>
              <a:t> and hurt  </a:t>
            </a:r>
            <a:r>
              <a:rPr lang="cs-CZ" sz="2000" b="1" dirty="0" err="1" smtClean="0"/>
              <a:t>the</a:t>
            </a:r>
            <a:r>
              <a:rPr lang="cs-CZ" sz="2000" b="1" dirty="0" smtClean="0"/>
              <a:t> </a:t>
            </a:r>
            <a:r>
              <a:rPr lang="cs-CZ" sz="2000" b="1" dirty="0" err="1" smtClean="0"/>
              <a:t>environment</a:t>
            </a:r>
            <a:r>
              <a:rPr lang="cs-CZ" sz="2000" b="1" dirty="0" smtClean="0"/>
              <a:t>.</a:t>
            </a:r>
            <a:endParaRPr lang="cs-CZ" sz="2000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1490936" y="2503808"/>
            <a:ext cx="928075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water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1" name="TextovéPole 20"/>
          <p:cNvSpPr txBox="1"/>
          <p:nvPr/>
        </p:nvSpPr>
        <p:spPr>
          <a:xfrm>
            <a:off x="385664" y="3022141"/>
            <a:ext cx="8210517" cy="646331"/>
          </a:xfrm>
          <a:prstGeom prst="rect">
            <a:avLst/>
          </a:prstGeom>
          <a:solidFill>
            <a:schemeClr val="bg1"/>
          </a:solidFill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/>
              <a:t>We</a:t>
            </a:r>
            <a:r>
              <a:rPr lang="cs-CZ" b="1" dirty="0"/>
              <a:t> </a:t>
            </a:r>
            <a:r>
              <a:rPr lang="cs-CZ" b="1" dirty="0" err="1"/>
              <a:t>must</a:t>
            </a:r>
            <a:r>
              <a:rPr lang="cs-CZ" b="1" dirty="0"/>
              <a:t> </a:t>
            </a:r>
            <a:r>
              <a:rPr lang="cs-CZ" b="1" dirty="0" err="1">
                <a:solidFill>
                  <a:srgbClr val="0000FF"/>
                </a:solidFill>
              </a:rPr>
              <a:t>reduce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consumption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of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water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at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showers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/>
              <a:t>and by </a:t>
            </a:r>
            <a:r>
              <a:rPr lang="cs-CZ" b="1" dirty="0" err="1">
                <a:solidFill>
                  <a:srgbClr val="0000FF"/>
                </a:solidFill>
              </a:rPr>
              <a:t>collecting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rain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water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 smtClean="0"/>
              <a:t>into</a:t>
            </a:r>
            <a:r>
              <a:rPr lang="cs-CZ" b="1" dirty="0" smtClean="0"/>
              <a:t> </a:t>
            </a:r>
            <a:r>
              <a:rPr lang="cs-CZ" b="1" dirty="0" err="1" smtClean="0"/>
              <a:t>our</a:t>
            </a:r>
            <a:r>
              <a:rPr lang="cs-CZ" b="1" dirty="0" smtClean="0"/>
              <a:t> </a:t>
            </a:r>
            <a:r>
              <a:rPr lang="cs-CZ" b="1" dirty="0" err="1" smtClean="0"/>
              <a:t>water</a:t>
            </a:r>
            <a:r>
              <a:rPr lang="cs-CZ" b="1" dirty="0" smtClean="0"/>
              <a:t> </a:t>
            </a:r>
            <a:r>
              <a:rPr lang="cs-CZ" b="1" dirty="0" err="1"/>
              <a:t>barrels</a:t>
            </a:r>
            <a:r>
              <a:rPr lang="cs-CZ" b="1" dirty="0"/>
              <a:t> in </a:t>
            </a:r>
            <a:r>
              <a:rPr lang="cs-CZ" b="1" dirty="0" err="1"/>
              <a:t>the</a:t>
            </a:r>
            <a:r>
              <a:rPr lang="cs-CZ" b="1" dirty="0"/>
              <a:t> </a:t>
            </a:r>
            <a:r>
              <a:rPr lang="cs-CZ" b="1" dirty="0" err="1"/>
              <a:t>gardens</a:t>
            </a:r>
            <a:r>
              <a:rPr lang="cs-CZ" b="1" dirty="0"/>
              <a:t>.</a:t>
            </a:r>
          </a:p>
        </p:txBody>
      </p:sp>
      <p:sp>
        <p:nvSpPr>
          <p:cNvPr id="22" name="TextovéPole 21"/>
          <p:cNvSpPr txBox="1"/>
          <p:nvPr/>
        </p:nvSpPr>
        <p:spPr>
          <a:xfrm>
            <a:off x="385663" y="2130142"/>
            <a:ext cx="8187777" cy="369332"/>
          </a:xfrm>
          <a:prstGeom prst="rect">
            <a:avLst/>
          </a:prstGeom>
          <a:solidFill>
            <a:schemeClr val="bg1"/>
          </a:solidFill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/>
              <a:t>We</a:t>
            </a:r>
            <a:r>
              <a:rPr lang="cs-CZ" b="1" dirty="0"/>
              <a:t> </a:t>
            </a:r>
            <a:r>
              <a:rPr lang="cs-CZ" b="1" dirty="0" err="1"/>
              <a:t>must</a:t>
            </a:r>
            <a:r>
              <a:rPr lang="cs-CZ" b="1" dirty="0"/>
              <a:t> </a:t>
            </a:r>
            <a:r>
              <a:rPr lang="cs-CZ" b="1" dirty="0" err="1">
                <a:solidFill>
                  <a:srgbClr val="0000FF"/>
                </a:solidFill>
              </a:rPr>
              <a:t>save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oil</a:t>
            </a:r>
            <a:r>
              <a:rPr lang="cs-CZ" b="1" dirty="0">
                <a:solidFill>
                  <a:srgbClr val="0000FF"/>
                </a:solidFill>
              </a:rPr>
              <a:t> and </a:t>
            </a:r>
            <a:r>
              <a:rPr lang="cs-CZ" b="1" dirty="0" err="1">
                <a:solidFill>
                  <a:srgbClr val="0000FF"/>
                </a:solidFill>
              </a:rPr>
              <a:t>gas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/>
              <a:t>by </a:t>
            </a:r>
            <a:r>
              <a:rPr lang="cs-CZ" b="1" dirty="0" err="1"/>
              <a:t>using</a:t>
            </a:r>
            <a:r>
              <a:rPr lang="cs-CZ" b="1" dirty="0"/>
              <a:t> </a:t>
            </a:r>
            <a:r>
              <a:rPr lang="cs-CZ" b="1" dirty="0" err="1"/>
              <a:t>bicycles</a:t>
            </a:r>
            <a:r>
              <a:rPr lang="cs-CZ" b="1" dirty="0"/>
              <a:t> </a:t>
            </a:r>
            <a:r>
              <a:rPr lang="cs-CZ" b="1" dirty="0" err="1"/>
              <a:t>or</a:t>
            </a:r>
            <a:r>
              <a:rPr lang="cs-CZ" b="1" dirty="0"/>
              <a:t> </a:t>
            </a:r>
            <a:r>
              <a:rPr lang="cs-CZ" b="1" dirty="0" err="1"/>
              <a:t>walking</a:t>
            </a:r>
            <a:r>
              <a:rPr lang="cs-CZ" b="1" dirty="0"/>
              <a:t> and </a:t>
            </a:r>
            <a:r>
              <a:rPr lang="cs-CZ" b="1" dirty="0" err="1"/>
              <a:t>using</a:t>
            </a:r>
            <a:r>
              <a:rPr lang="cs-CZ" b="1" dirty="0"/>
              <a:t>  </a:t>
            </a:r>
            <a:r>
              <a:rPr lang="cs-CZ" b="1" dirty="0" err="1">
                <a:solidFill>
                  <a:srgbClr val="0000FF"/>
                </a:solidFill>
              </a:rPr>
              <a:t>renewable</a:t>
            </a:r>
            <a:r>
              <a:rPr lang="cs-CZ" b="1" dirty="0">
                <a:solidFill>
                  <a:srgbClr val="0000FF"/>
                </a:solidFill>
              </a:rPr>
              <a:t> </a:t>
            </a:r>
            <a:r>
              <a:rPr lang="cs-CZ" b="1" dirty="0" err="1">
                <a:solidFill>
                  <a:srgbClr val="0000FF"/>
                </a:solidFill>
              </a:rPr>
              <a:t>energy</a:t>
            </a:r>
            <a:r>
              <a:rPr lang="cs-CZ" b="1" dirty="0">
                <a:solidFill>
                  <a:srgbClr val="0000FF"/>
                </a:solidFill>
              </a:rPr>
              <a:t>.</a:t>
            </a:r>
          </a:p>
        </p:txBody>
      </p:sp>
      <p:sp>
        <p:nvSpPr>
          <p:cNvPr id="23" name="TextovéPole 22"/>
          <p:cNvSpPr txBox="1"/>
          <p:nvPr/>
        </p:nvSpPr>
        <p:spPr>
          <a:xfrm>
            <a:off x="1430410" y="3717032"/>
            <a:ext cx="3286797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rainforest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deforestation</a:t>
            </a:r>
            <a:r>
              <a:rPr lang="cs-CZ" sz="2400" b="1" dirty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400" dirty="0">
              <a:solidFill>
                <a:srgbClr val="C00000"/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385663" y="4221087"/>
            <a:ext cx="8210518" cy="646331"/>
          </a:xfrm>
          <a:prstGeom prst="rect">
            <a:avLst/>
          </a:prstGeom>
          <a:solidFill>
            <a:schemeClr val="bg1"/>
          </a:solidFill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00FF"/>
                </a:solidFill>
              </a:rPr>
              <a:t>plant </a:t>
            </a:r>
            <a:r>
              <a:rPr lang="cs-CZ" b="1" dirty="0" err="1" smtClean="0">
                <a:solidFill>
                  <a:srgbClr val="0000FF"/>
                </a:solidFill>
              </a:rPr>
              <a:t>trees</a:t>
            </a:r>
            <a:r>
              <a:rPr lang="cs-CZ" b="1" dirty="0" smtClean="0">
                <a:solidFill>
                  <a:srgbClr val="0000FF"/>
                </a:solidFill>
              </a:rPr>
              <a:t> and </a:t>
            </a:r>
            <a:r>
              <a:rPr lang="cs-CZ" b="1" dirty="0" err="1" smtClean="0">
                <a:solidFill>
                  <a:srgbClr val="0000FF"/>
                </a:solidFill>
              </a:rPr>
              <a:t>bushes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establish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new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parks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smtClean="0"/>
              <a:t>to </a:t>
            </a:r>
            <a:r>
              <a:rPr lang="cs-CZ" b="1" dirty="0" err="1" smtClean="0"/>
              <a:t>protect</a:t>
            </a:r>
            <a:r>
              <a:rPr lang="cs-CZ" b="1" dirty="0"/>
              <a:t> </a:t>
            </a:r>
            <a:r>
              <a:rPr lang="cs-CZ" b="1" dirty="0" err="1" smtClean="0"/>
              <a:t>rainforests</a:t>
            </a:r>
            <a:r>
              <a:rPr lang="cs-CZ" b="1" dirty="0" smtClean="0"/>
              <a:t>, </a:t>
            </a:r>
            <a:r>
              <a:rPr lang="cs-CZ" b="1" dirty="0" err="1" smtClean="0"/>
              <a:t>forests</a:t>
            </a:r>
            <a:r>
              <a:rPr lang="cs-CZ" b="1" dirty="0" smtClean="0"/>
              <a:t> and </a:t>
            </a:r>
            <a:r>
              <a:rPr lang="cs-CZ" b="1" dirty="0" err="1" smtClean="0"/>
              <a:t>wildlife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/>
              <a:t>save</a:t>
            </a:r>
            <a:r>
              <a:rPr lang="cs-CZ" b="1" dirty="0" smtClean="0"/>
              <a:t> </a:t>
            </a:r>
            <a:r>
              <a:rPr lang="cs-CZ" b="1" dirty="0" err="1" smtClean="0"/>
              <a:t>trees</a:t>
            </a:r>
            <a:r>
              <a:rPr lang="cs-CZ" b="1" dirty="0" smtClean="0"/>
              <a:t> by </a:t>
            </a:r>
            <a:r>
              <a:rPr lang="cs-CZ" b="1" dirty="0" smtClean="0">
                <a:solidFill>
                  <a:srgbClr val="0000FF"/>
                </a:solidFill>
              </a:rPr>
              <a:t>recycling </a:t>
            </a:r>
            <a:r>
              <a:rPr lang="cs-CZ" b="1" dirty="0" err="1" smtClean="0">
                <a:solidFill>
                  <a:srgbClr val="0000FF"/>
                </a:solidFill>
              </a:rPr>
              <a:t>our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own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paper</a:t>
            </a:r>
            <a:r>
              <a:rPr lang="cs-CZ" b="1" dirty="0" smtClean="0"/>
              <a:t>.</a:t>
            </a:r>
            <a:endParaRPr lang="cs-CZ" b="1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1475656" y="5016933"/>
            <a:ext cx="1152128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lvl="0"/>
            <a:r>
              <a:rPr lang="cs-CZ" sz="2400" b="1" dirty="0" err="1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energy</a:t>
            </a:r>
            <a:endParaRPr lang="cs-CZ" sz="24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385663" y="5517232"/>
            <a:ext cx="8210517" cy="923330"/>
          </a:xfrm>
          <a:prstGeom prst="rect">
            <a:avLst/>
          </a:prstGeom>
          <a:solidFill>
            <a:schemeClr val="bg1"/>
          </a:solidFill>
          <a:ln>
            <a:solidFill>
              <a:srgbClr val="0000FF"/>
            </a:solidFill>
          </a:ln>
        </p:spPr>
        <p:txBody>
          <a:bodyPr wrap="square" rtlCol="0">
            <a:spAutoFit/>
          </a:bodyPr>
          <a:lstStyle/>
          <a:p>
            <a:r>
              <a:rPr lang="cs-CZ" b="1" dirty="0" err="1"/>
              <a:t>S</a:t>
            </a:r>
            <a:r>
              <a:rPr lang="cs-CZ" b="1" dirty="0" err="1" smtClean="0"/>
              <a:t>ave</a:t>
            </a:r>
            <a:r>
              <a:rPr lang="cs-CZ" b="1" dirty="0" smtClean="0"/>
              <a:t> </a:t>
            </a:r>
            <a:r>
              <a:rPr lang="cs-CZ" b="1" dirty="0" err="1" smtClean="0"/>
              <a:t>energy</a:t>
            </a:r>
            <a:r>
              <a:rPr lang="cs-CZ" b="1" dirty="0" smtClean="0"/>
              <a:t> </a:t>
            </a:r>
            <a:r>
              <a:rPr lang="cs-CZ" b="1" dirty="0" err="1" smtClean="0"/>
              <a:t>means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must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turn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lights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off</a:t>
            </a:r>
            <a:r>
              <a:rPr lang="cs-CZ" b="1" dirty="0" smtClean="0"/>
              <a:t>, </a:t>
            </a:r>
            <a:r>
              <a:rPr lang="cs-CZ" b="1" dirty="0" err="1" smtClean="0"/>
              <a:t>if</a:t>
            </a:r>
            <a:r>
              <a:rPr lang="cs-CZ" b="1" dirty="0" smtClean="0"/>
              <a:t>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/>
              <a:t>aren´t</a:t>
            </a:r>
            <a:r>
              <a:rPr lang="cs-CZ" b="1" dirty="0"/>
              <a:t> </a:t>
            </a:r>
            <a:r>
              <a:rPr lang="cs-CZ" b="1" dirty="0" smtClean="0"/>
              <a:t>in </a:t>
            </a:r>
            <a:r>
              <a:rPr lang="cs-CZ" b="1" dirty="0" err="1" smtClean="0"/>
              <a:t>rooms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shouldn´t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</a:p>
          <a:p>
            <a:r>
              <a:rPr lang="cs-CZ" b="1" dirty="0" err="1">
                <a:solidFill>
                  <a:srgbClr val="0000FF"/>
                </a:solidFill>
              </a:rPr>
              <a:t>l</a:t>
            </a:r>
            <a:r>
              <a:rPr lang="cs-CZ" b="1" dirty="0" err="1" smtClean="0">
                <a:solidFill>
                  <a:srgbClr val="0000FF"/>
                </a:solidFill>
              </a:rPr>
              <a:t>eave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/>
              <a:t>our</a:t>
            </a:r>
            <a:r>
              <a:rPr lang="cs-CZ" b="1" dirty="0" smtClean="0"/>
              <a:t> </a:t>
            </a:r>
            <a:r>
              <a:rPr lang="cs-CZ" b="1" dirty="0" err="1" smtClean="0"/>
              <a:t>computers</a:t>
            </a:r>
            <a:r>
              <a:rPr lang="cs-CZ" b="1" dirty="0" smtClean="0"/>
              <a:t>, </a:t>
            </a:r>
            <a:r>
              <a:rPr lang="cs-CZ" b="1" dirty="0" err="1" smtClean="0"/>
              <a:t>televisions</a:t>
            </a:r>
            <a:r>
              <a:rPr lang="cs-CZ" b="1" dirty="0" smtClean="0"/>
              <a:t> </a:t>
            </a:r>
            <a:r>
              <a:rPr lang="cs-CZ" b="1" dirty="0" err="1" smtClean="0"/>
              <a:t>or</a:t>
            </a:r>
            <a:r>
              <a:rPr lang="cs-CZ" b="1" dirty="0" smtClean="0"/>
              <a:t> </a:t>
            </a:r>
            <a:r>
              <a:rPr lang="cs-CZ" b="1" dirty="0" err="1" smtClean="0"/>
              <a:t>radios</a:t>
            </a:r>
            <a:r>
              <a:rPr lang="cs-CZ" b="1" dirty="0" smtClean="0"/>
              <a:t> </a:t>
            </a:r>
            <a:r>
              <a:rPr lang="cs-CZ" b="1" dirty="0" smtClean="0">
                <a:solidFill>
                  <a:srgbClr val="0000FF"/>
                </a:solidFill>
              </a:rPr>
              <a:t>on </a:t>
            </a:r>
            <a:r>
              <a:rPr lang="cs-CZ" b="1" dirty="0" err="1" smtClean="0">
                <a:solidFill>
                  <a:srgbClr val="0000FF"/>
                </a:solidFill>
              </a:rPr>
              <a:t>standby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red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light</a:t>
            </a:r>
            <a:r>
              <a:rPr lang="cs-CZ" b="1" dirty="0" smtClean="0"/>
              <a:t>. </a:t>
            </a:r>
            <a:r>
              <a:rPr lang="cs-CZ" b="1" dirty="0" err="1" smtClean="0"/>
              <a:t>We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should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buy</a:t>
            </a:r>
            <a:r>
              <a:rPr lang="cs-CZ" b="1" dirty="0" smtClean="0"/>
              <a:t> </a:t>
            </a:r>
            <a:r>
              <a:rPr lang="cs-CZ" b="1" dirty="0" err="1" smtClean="0"/>
              <a:t>compact</a:t>
            </a:r>
            <a:r>
              <a:rPr lang="cs-CZ" b="1" dirty="0" smtClean="0"/>
              <a:t> </a:t>
            </a:r>
            <a:r>
              <a:rPr lang="cs-CZ" b="1" dirty="0" err="1" smtClean="0"/>
              <a:t>fluorescent</a:t>
            </a:r>
            <a:r>
              <a:rPr lang="cs-CZ" b="1" dirty="0" smtClean="0"/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light</a:t>
            </a:r>
            <a:r>
              <a:rPr lang="cs-CZ" b="1" dirty="0" smtClean="0">
                <a:solidFill>
                  <a:srgbClr val="0000FF"/>
                </a:solidFill>
              </a:rPr>
              <a:t> </a:t>
            </a:r>
            <a:r>
              <a:rPr lang="cs-CZ" b="1" dirty="0" err="1" smtClean="0">
                <a:solidFill>
                  <a:srgbClr val="0000FF"/>
                </a:solidFill>
              </a:rPr>
              <a:t>bulbs</a:t>
            </a:r>
            <a:r>
              <a:rPr lang="cs-CZ" b="1" dirty="0" smtClean="0"/>
              <a:t>.</a:t>
            </a:r>
            <a:endParaRPr lang="cs-CZ" b="1" dirty="0"/>
          </a:p>
        </p:txBody>
      </p:sp>
    </p:spTree>
    <p:extLst>
      <p:ext uri="{BB962C8B-B14F-4D97-AF65-F5344CB8AC3E}">
        <p14:creationId xmlns:p14="http://schemas.microsoft.com/office/powerpoint/2010/main" val="1932121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3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0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5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2" dur="15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8" dur="2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5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2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5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53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54" dur="2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5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5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2" presetClass="entr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66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67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17" grpId="0"/>
      <p:bldP spid="18" grpId="0" animBg="1"/>
      <p:bldP spid="20" grpId="0"/>
      <p:bldP spid="21" grpId="0" animBg="1"/>
      <p:bldP spid="22" grpId="0" animBg="1"/>
      <p:bldP spid="23" grpId="0"/>
      <p:bldP spid="24" grpId="0" animBg="1"/>
      <p:bldP spid="25" grpId="0"/>
      <p:bldP spid="26" grpId="0" animBg="1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Obrázek 1"/>
          <p:cNvPicPr>
            <a:picLocks noChangeAspect="1"/>
          </p:cNvPicPr>
          <p:nvPr/>
        </p:nvPicPr>
        <p:blipFill>
          <a:blip r:embed="rId3">
            <a:extLst>
              <a:ext uri="{BEBA8EAE-BF5A-486C-A8C5-ECC9F3942E4B}">
                <a14:imgProps xmlns:a14="http://schemas.microsoft.com/office/drawing/2010/main">
                  <a14:imgLayer r:embed="rId4">
                    <a14:imgEffect>
                      <a14:saturation sat="3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149" y="1196752"/>
            <a:ext cx="1584177" cy="2232249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550598" y="1483967"/>
            <a:ext cx="2016224" cy="1944219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6" cstate="print">
            <a:extLst>
              <a:ext uri="{BEBA8EAE-BF5A-486C-A8C5-ECC9F3942E4B}">
                <a14:imgProps xmlns:a14="http://schemas.microsoft.com/office/drawing/2010/main">
                  <a14:imgLayer r:embed="rId7">
                    <a14:imgEffect>
                      <a14:saturation sat="400000"/>
                    </a14:imgEffect>
                  </a14:imgLayer>
                </a14:imgProps>
              </a:ex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73695" y="4074517"/>
            <a:ext cx="1872207" cy="1944216"/>
          </a:xfrm>
          <a:prstGeom prst="rect">
            <a:avLst/>
          </a:prstGeom>
        </p:spPr>
      </p:pic>
      <p:pic>
        <p:nvPicPr>
          <p:cNvPr id="14" name="Obrázek 13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988332" y="4073555"/>
            <a:ext cx="1976155" cy="1944216"/>
          </a:xfrm>
          <a:prstGeom prst="rect">
            <a:avLst/>
          </a:prstGeom>
        </p:spPr>
      </p:pic>
      <p:sp>
        <p:nvSpPr>
          <p:cNvPr id="17" name="TextovéPole 16"/>
          <p:cNvSpPr txBox="1"/>
          <p:nvPr/>
        </p:nvSpPr>
        <p:spPr>
          <a:xfrm>
            <a:off x="1625053" y="323691"/>
            <a:ext cx="5834161" cy="584775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How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you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help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to 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Earth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?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8" name="TextovéPole 17"/>
          <p:cNvSpPr txBox="1"/>
          <p:nvPr/>
        </p:nvSpPr>
        <p:spPr>
          <a:xfrm>
            <a:off x="273695" y="3434390"/>
            <a:ext cx="14841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t</a:t>
            </a:r>
            <a:r>
              <a:rPr lang="cs-CZ" b="1" dirty="0" err="1" smtClean="0"/>
              <a:t>urn</a:t>
            </a:r>
            <a:r>
              <a:rPr lang="cs-CZ" b="1" dirty="0" smtClean="0"/>
              <a:t> </a:t>
            </a:r>
            <a:r>
              <a:rPr lang="cs-CZ" b="1" dirty="0" err="1" smtClean="0"/>
              <a:t>lights</a:t>
            </a:r>
            <a:r>
              <a:rPr lang="cs-CZ" b="1" dirty="0" smtClean="0"/>
              <a:t> </a:t>
            </a:r>
            <a:r>
              <a:rPr lang="cs-CZ" b="1" dirty="0" err="1" smtClean="0"/>
              <a:t>off</a:t>
            </a:r>
            <a:endParaRPr lang="cs-CZ" b="1" dirty="0"/>
          </a:p>
        </p:txBody>
      </p:sp>
      <p:sp>
        <p:nvSpPr>
          <p:cNvPr id="19" name="TextovéPole 18"/>
          <p:cNvSpPr txBox="1"/>
          <p:nvPr/>
        </p:nvSpPr>
        <p:spPr>
          <a:xfrm>
            <a:off x="2403445" y="3439779"/>
            <a:ext cx="143968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g</a:t>
            </a:r>
            <a:r>
              <a:rPr lang="cs-CZ" b="1" dirty="0" err="1" smtClean="0"/>
              <a:t>oing</a:t>
            </a:r>
            <a:r>
              <a:rPr lang="cs-CZ" b="1" dirty="0" smtClean="0"/>
              <a:t> by bike</a:t>
            </a:r>
            <a:endParaRPr lang="cs-CZ" b="1" dirty="0"/>
          </a:p>
        </p:txBody>
      </p:sp>
      <p:sp>
        <p:nvSpPr>
          <p:cNvPr id="20" name="TextovéPole 19"/>
          <p:cNvSpPr txBox="1"/>
          <p:nvPr/>
        </p:nvSpPr>
        <p:spPr>
          <a:xfrm>
            <a:off x="4341002" y="3439779"/>
            <a:ext cx="245522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u</a:t>
            </a:r>
            <a:r>
              <a:rPr lang="cs-CZ" b="1" dirty="0" err="1" smtClean="0"/>
              <a:t>sing</a:t>
            </a:r>
            <a:r>
              <a:rPr lang="cs-CZ" b="1" dirty="0" smtClean="0"/>
              <a:t> </a:t>
            </a:r>
            <a:r>
              <a:rPr lang="cs-CZ" b="1" dirty="0" err="1" smtClean="0"/>
              <a:t>renewable</a:t>
            </a:r>
            <a:r>
              <a:rPr lang="cs-CZ" b="1" dirty="0" smtClean="0"/>
              <a:t> </a:t>
            </a:r>
            <a:r>
              <a:rPr lang="cs-CZ" b="1" dirty="0" err="1" smtClean="0"/>
              <a:t>energy</a:t>
            </a:r>
            <a:endParaRPr lang="cs-CZ" b="1" dirty="0"/>
          </a:p>
        </p:txBody>
      </p:sp>
      <p:sp>
        <p:nvSpPr>
          <p:cNvPr id="21" name="TextovéPole 20"/>
          <p:cNvSpPr txBox="1"/>
          <p:nvPr/>
        </p:nvSpPr>
        <p:spPr>
          <a:xfrm>
            <a:off x="6884153" y="6042559"/>
            <a:ext cx="217957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collecting</a:t>
            </a:r>
            <a:r>
              <a:rPr lang="cs-CZ" b="1" dirty="0"/>
              <a:t> </a:t>
            </a:r>
            <a:r>
              <a:rPr lang="cs-CZ" b="1" dirty="0" err="1"/>
              <a:t>rain</a:t>
            </a:r>
            <a:r>
              <a:rPr lang="cs-CZ" b="1" dirty="0"/>
              <a:t> </a:t>
            </a:r>
            <a:r>
              <a:rPr lang="cs-CZ" b="1" dirty="0" err="1"/>
              <a:t>water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/>
              <a:t>i</a:t>
            </a:r>
            <a:r>
              <a:rPr lang="cs-CZ" b="1" dirty="0" smtClean="0"/>
              <a:t>n </a:t>
            </a:r>
            <a:r>
              <a:rPr lang="cs-CZ" b="1" dirty="0" err="1" smtClean="0"/>
              <a:t>water</a:t>
            </a:r>
            <a:r>
              <a:rPr lang="cs-CZ" b="1" dirty="0"/>
              <a:t> </a:t>
            </a:r>
            <a:r>
              <a:rPr lang="cs-CZ" b="1" dirty="0" err="1" smtClean="0"/>
              <a:t>barrel</a:t>
            </a:r>
            <a:endParaRPr lang="cs-CZ" dirty="0"/>
          </a:p>
        </p:txBody>
      </p:sp>
      <p:sp>
        <p:nvSpPr>
          <p:cNvPr id="22" name="TextovéPole 21"/>
          <p:cNvSpPr txBox="1"/>
          <p:nvPr/>
        </p:nvSpPr>
        <p:spPr>
          <a:xfrm>
            <a:off x="6869360" y="3428186"/>
            <a:ext cx="2193421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reduce</a:t>
            </a:r>
            <a:r>
              <a:rPr lang="cs-CZ" b="1" dirty="0"/>
              <a:t> </a:t>
            </a:r>
            <a:r>
              <a:rPr lang="cs-CZ" b="1" dirty="0" err="1"/>
              <a:t>consumption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err="1" smtClean="0"/>
              <a:t>of</a:t>
            </a:r>
            <a:r>
              <a:rPr lang="cs-CZ" b="1" dirty="0" smtClean="0"/>
              <a:t> </a:t>
            </a:r>
            <a:r>
              <a:rPr lang="cs-CZ" b="1" dirty="0" err="1"/>
              <a:t>water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23" name="TextovéPole 22"/>
          <p:cNvSpPr txBox="1"/>
          <p:nvPr/>
        </p:nvSpPr>
        <p:spPr>
          <a:xfrm>
            <a:off x="194169" y="6017768"/>
            <a:ext cx="16432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b="1" dirty="0"/>
              <a:t>plant </a:t>
            </a:r>
            <a:r>
              <a:rPr lang="cs-CZ" b="1" dirty="0" err="1"/>
              <a:t>trees</a:t>
            </a:r>
            <a:r>
              <a:rPr lang="cs-CZ" b="1" dirty="0"/>
              <a:t> and </a:t>
            </a:r>
            <a:r>
              <a:rPr lang="cs-CZ" b="1" dirty="0" err="1"/>
              <a:t>bushes</a:t>
            </a:r>
            <a:r>
              <a:rPr lang="cs-CZ" b="1" dirty="0"/>
              <a:t> </a:t>
            </a:r>
          </a:p>
        </p:txBody>
      </p:sp>
      <p:sp>
        <p:nvSpPr>
          <p:cNvPr id="24" name="TextovéPole 23"/>
          <p:cNvSpPr txBox="1"/>
          <p:nvPr/>
        </p:nvSpPr>
        <p:spPr>
          <a:xfrm>
            <a:off x="4542134" y="6042559"/>
            <a:ext cx="211801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establish</a:t>
            </a:r>
            <a:r>
              <a:rPr lang="cs-CZ" b="1" dirty="0"/>
              <a:t> </a:t>
            </a:r>
            <a:r>
              <a:rPr lang="cs-CZ" b="1" dirty="0" err="1"/>
              <a:t>new</a:t>
            </a:r>
            <a:r>
              <a:rPr lang="cs-CZ" b="1" dirty="0"/>
              <a:t> </a:t>
            </a:r>
            <a:r>
              <a:rPr lang="cs-CZ" b="1" dirty="0" err="1"/>
              <a:t>parks</a:t>
            </a:r>
            <a:r>
              <a:rPr lang="cs-CZ" b="1" dirty="0"/>
              <a:t> </a:t>
            </a:r>
            <a:endParaRPr lang="cs-CZ" dirty="0"/>
          </a:p>
        </p:txBody>
      </p:sp>
      <p:sp>
        <p:nvSpPr>
          <p:cNvPr id="25" name="TextovéPole 24"/>
          <p:cNvSpPr txBox="1"/>
          <p:nvPr/>
        </p:nvSpPr>
        <p:spPr>
          <a:xfrm>
            <a:off x="2171709" y="6017770"/>
            <a:ext cx="2103333" cy="6463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b="1" dirty="0" err="1"/>
              <a:t>shouldn´t</a:t>
            </a:r>
            <a:r>
              <a:rPr lang="cs-CZ" b="1" dirty="0"/>
              <a:t> </a:t>
            </a:r>
            <a:r>
              <a:rPr lang="cs-CZ" b="1" dirty="0" err="1" smtClean="0"/>
              <a:t>leave</a:t>
            </a:r>
            <a:r>
              <a:rPr lang="cs-CZ" b="1" dirty="0" smtClean="0"/>
              <a:t> </a:t>
            </a:r>
            <a:r>
              <a:rPr lang="cs-CZ" b="1" dirty="0" err="1"/>
              <a:t>our</a:t>
            </a:r>
            <a:r>
              <a:rPr lang="cs-CZ" b="1" dirty="0"/>
              <a:t> </a:t>
            </a:r>
            <a:endParaRPr lang="cs-CZ" b="1" dirty="0" smtClean="0"/>
          </a:p>
          <a:p>
            <a:r>
              <a:rPr lang="cs-CZ" b="1" dirty="0" smtClean="0"/>
              <a:t>TV on </a:t>
            </a:r>
            <a:r>
              <a:rPr lang="cs-CZ" b="1" dirty="0" err="1"/>
              <a:t>standby</a:t>
            </a:r>
            <a:r>
              <a:rPr lang="cs-CZ" b="1" dirty="0"/>
              <a:t> </a:t>
            </a:r>
            <a:r>
              <a:rPr lang="cs-CZ" b="1" dirty="0" err="1" smtClean="0"/>
              <a:t>light</a:t>
            </a:r>
            <a:endParaRPr lang="cs-CZ" dirty="0"/>
          </a:p>
        </p:txBody>
      </p:sp>
      <p:pic>
        <p:nvPicPr>
          <p:cNvPr id="1026" name="Picture 2" descr="C:\Users\Jana\AppData\Local\Microsoft\Windows\Temporary Internet Files\Content.IE5\8VBPN1JH\MM900336986[1].gif"/>
          <p:cNvPicPr>
            <a:picLocks noChangeAspect="1" noChangeArrowheads="1" noCrop="1"/>
          </p:cNvPicPr>
          <p:nvPr/>
        </p:nvPicPr>
        <p:blipFill>
          <a:blip r:embed="rId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88331" y="1483967"/>
            <a:ext cx="1976155" cy="193461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6" name="Obrázek 25"/>
          <p:cNvPicPr>
            <a:picLocks noChangeAspect="1"/>
          </p:cNvPicPr>
          <p:nvPr/>
        </p:nvPicPr>
        <p:blipFill>
          <a:blip r:embed="rId10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73930" y="4073555"/>
            <a:ext cx="2654424" cy="1944213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11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145902" y="1483968"/>
            <a:ext cx="1994049" cy="193461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1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328211" y="4074517"/>
            <a:ext cx="1790328" cy="173170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26714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2" presetClass="entr" presetSubtype="9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5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6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2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2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4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6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7" dur="2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8" presetID="2" presetClass="entr" presetSubtype="3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0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2" presetID="2" presetClass="entr" presetSubtype="6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2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36" presetID="2" presetClass="entr" presetSubtype="12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8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9" dur="2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40" presetID="2" presetClass="entr" presetSubtype="9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2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3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47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56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1" presetID="47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6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76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8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81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7" grpId="0" animBg="1"/>
      <p:bldP spid="18" grpId="0"/>
      <p:bldP spid="19" grpId="0"/>
      <p:bldP spid="20" grpId="0"/>
      <p:bldP spid="21" grpId="0"/>
      <p:bldP spid="22" grpId="0"/>
      <p:bldP spid="23" grpId="0"/>
      <p:bldP spid="24" grpId="0"/>
      <p:bldP spid="25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368215" y="260648"/>
            <a:ext cx="8458982" cy="1077218"/>
          </a:xfrm>
          <a:prstGeom prst="rect">
            <a:avLst/>
          </a:prstGeom>
          <a:ln/>
        </p:spPr>
        <p:style>
          <a:lnRef idx="0">
            <a:schemeClr val="accent2"/>
          </a:lnRef>
          <a:fillRef idx="3">
            <a:schemeClr val="accent2"/>
          </a:fillRef>
          <a:effectRef idx="3">
            <a:schemeClr val="accent2"/>
          </a:effectRef>
          <a:fontRef idx="minor">
            <a:schemeClr val="lt1"/>
          </a:fontRef>
        </p:style>
        <p:txBody>
          <a:bodyPr wrap="none" rtlCol="0">
            <a:spAutoFit/>
          </a:bodyPr>
          <a:lstStyle/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Listen to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</a:t>
            </a:r>
            <a:r>
              <a:rPr lang="cs-CZ" sz="32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onversation</a:t>
            </a:r>
            <a:r>
              <a:rPr lang="cs-CZ" sz="3200" b="1" dirty="0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  <a:p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Environment</a:t>
            </a:r>
            <a:r>
              <a:rPr lang="cs-CZ" sz="3200" b="1" dirty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and  </a:t>
            </a:r>
            <a:r>
              <a:rPr lang="cs-CZ" sz="3200" b="1" dirty="0" err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Pollution</a:t>
            </a:r>
            <a:endParaRPr lang="cs-CZ" sz="3200" b="1" dirty="0">
              <a:solidFill>
                <a:schemeClr val="bg1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8215" y="1628800"/>
            <a:ext cx="62093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err="1">
                <a:hlinkClick r:id="rId3"/>
              </a:rPr>
              <a:t>Environment</a:t>
            </a:r>
            <a:r>
              <a:rPr lang="cs-CZ" sz="2800" b="1" dirty="0">
                <a:hlinkClick r:id="rId3"/>
              </a:rPr>
              <a:t> and </a:t>
            </a:r>
            <a:r>
              <a:rPr lang="cs-CZ" sz="2800" b="1" dirty="0" err="1">
                <a:hlinkClick r:id="rId3"/>
              </a:rPr>
              <a:t>Pollution</a:t>
            </a:r>
            <a:r>
              <a:rPr lang="cs-CZ" sz="2800" b="1" dirty="0">
                <a:hlinkClick r:id="rId3"/>
              </a:rPr>
              <a:t> </a:t>
            </a:r>
            <a:r>
              <a:rPr lang="cs-CZ" sz="2800" b="1" dirty="0" err="1">
                <a:hlinkClick r:id="rId3"/>
              </a:rPr>
              <a:t>Conversation</a:t>
            </a:r>
            <a:endParaRPr lang="cs-CZ" sz="2800" b="1" dirty="0"/>
          </a:p>
        </p:txBody>
      </p:sp>
      <p:sp>
        <p:nvSpPr>
          <p:cNvPr id="7" name="TextovéPole 6"/>
          <p:cNvSpPr txBox="1"/>
          <p:nvPr/>
        </p:nvSpPr>
        <p:spPr>
          <a:xfrm>
            <a:off x="3566184" y="2276872"/>
            <a:ext cx="1391984" cy="523220"/>
          </a:xfrm>
          <a:prstGeom prst="rect">
            <a:avLst/>
          </a:prstGeom>
          <a:solidFill>
            <a:srgbClr val="0000FF"/>
          </a:solidFill>
          <a:ln w="28575">
            <a:solidFill>
              <a:schemeClr val="bg1"/>
            </a:solidFill>
          </a:ln>
        </p:spPr>
        <p:txBody>
          <a:bodyPr wrap="none" rtlCol="0">
            <a:spAutoFit/>
          </a:bodyPr>
          <a:lstStyle/>
          <a:p>
            <a:r>
              <a:rPr lang="cs-CZ" sz="2800" b="1" dirty="0" err="1" smtClean="0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Answer</a:t>
            </a:r>
            <a:r>
              <a:rPr lang="cs-CZ" sz="2800" b="1" dirty="0" smtClean="0">
                <a:solidFill>
                  <a:srgbClr val="FF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b="1" dirty="0">
              <a:solidFill>
                <a:srgbClr val="FF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68215" y="3212976"/>
            <a:ext cx="8484887" cy="3170099"/>
          </a:xfrm>
          <a:prstGeom prst="rect">
            <a:avLst/>
          </a:prstGeom>
          <a:solidFill>
            <a:srgbClr val="FFFF66"/>
          </a:solidFill>
          <a:ln w="38100">
            <a:solidFill>
              <a:srgbClr val="0000FF"/>
            </a:solidFill>
          </a:ln>
        </p:spPr>
        <p:txBody>
          <a:bodyPr wrap="none" rtlCol="0">
            <a:spAutoFit/>
          </a:bodyPr>
          <a:lstStyle/>
          <a:p>
            <a:r>
              <a:rPr lang="en-US" sz="2000" b="1" dirty="0">
                <a:solidFill>
                  <a:srgbClr val="FF9900"/>
                </a:solidFill>
              </a:rPr>
              <a:t>How do people prevent pollution?</a:t>
            </a:r>
            <a:endParaRPr lang="cs-CZ" sz="2000" b="1" dirty="0">
              <a:solidFill>
                <a:srgbClr val="FF9900"/>
              </a:solidFill>
            </a:endParaRPr>
          </a:p>
          <a:p>
            <a:r>
              <a:rPr lang="cs-CZ" sz="2000" b="1" dirty="0" err="1">
                <a:solidFill>
                  <a:srgbClr val="0000FF"/>
                </a:solidFill>
              </a:rPr>
              <a:t>How</a:t>
            </a:r>
            <a:r>
              <a:rPr lang="cs-CZ" sz="2000" b="1" dirty="0">
                <a:solidFill>
                  <a:srgbClr val="0000FF"/>
                </a:solidFill>
              </a:rPr>
              <a:t> do </a:t>
            </a:r>
            <a:r>
              <a:rPr lang="cs-CZ" sz="2000" b="1" dirty="0" err="1">
                <a:solidFill>
                  <a:srgbClr val="0000FF"/>
                </a:solidFill>
              </a:rPr>
              <a:t>students</a:t>
            </a:r>
            <a:r>
              <a:rPr lang="cs-CZ" sz="2000" b="1" dirty="0">
                <a:solidFill>
                  <a:srgbClr val="0000FF"/>
                </a:solidFill>
              </a:rPr>
              <a:t>  </a:t>
            </a:r>
            <a:r>
              <a:rPr lang="cs-CZ" sz="2000" b="1" dirty="0" err="1">
                <a:solidFill>
                  <a:srgbClr val="0000FF"/>
                </a:solidFill>
              </a:rPr>
              <a:t>prevent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pollution</a:t>
            </a:r>
            <a:r>
              <a:rPr lang="cs-CZ" sz="2000" b="1" dirty="0">
                <a:solidFill>
                  <a:srgbClr val="0000FF"/>
                </a:solidFill>
              </a:rPr>
              <a:t> in </a:t>
            </a:r>
            <a:r>
              <a:rPr lang="cs-CZ" sz="2000" b="1" dirty="0" err="1">
                <a:solidFill>
                  <a:srgbClr val="0000FF"/>
                </a:solidFill>
              </a:rPr>
              <a:t>your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school</a:t>
            </a:r>
            <a:r>
              <a:rPr lang="cs-CZ" sz="2000" b="1" dirty="0">
                <a:solidFill>
                  <a:srgbClr val="0000FF"/>
                </a:solidFill>
              </a:rPr>
              <a:t>?</a:t>
            </a:r>
          </a:p>
          <a:p>
            <a:r>
              <a:rPr lang="cs-CZ" sz="2000" b="1" dirty="0" err="1">
                <a:solidFill>
                  <a:srgbClr val="FF9900"/>
                </a:solidFill>
              </a:rPr>
              <a:t>What</a:t>
            </a:r>
            <a:r>
              <a:rPr lang="cs-CZ" sz="2000" b="1" dirty="0">
                <a:solidFill>
                  <a:srgbClr val="FF9900"/>
                </a:solidFill>
              </a:rPr>
              <a:t> do </a:t>
            </a:r>
            <a:r>
              <a:rPr lang="cs-CZ" sz="2000" b="1" dirty="0" err="1">
                <a:solidFill>
                  <a:srgbClr val="FF9900"/>
                </a:solidFill>
              </a:rPr>
              <a:t>you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recycle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at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home</a:t>
            </a:r>
            <a:r>
              <a:rPr lang="cs-CZ" sz="2000" b="1" dirty="0">
                <a:solidFill>
                  <a:srgbClr val="FF9900"/>
                </a:solidFill>
              </a:rPr>
              <a:t>?</a:t>
            </a:r>
          </a:p>
          <a:p>
            <a:r>
              <a:rPr lang="cs-CZ" sz="2000" b="1" dirty="0">
                <a:solidFill>
                  <a:srgbClr val="0000FF"/>
                </a:solidFill>
              </a:rPr>
              <a:t>Do </a:t>
            </a:r>
            <a:r>
              <a:rPr lang="cs-CZ" sz="2000" b="1" dirty="0" err="1">
                <a:solidFill>
                  <a:srgbClr val="0000FF"/>
                </a:solidFill>
              </a:rPr>
              <a:t>cigarettes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pollute</a:t>
            </a:r>
            <a:r>
              <a:rPr lang="cs-CZ" sz="2000" b="1" dirty="0">
                <a:solidFill>
                  <a:srgbClr val="0000FF"/>
                </a:solidFill>
              </a:rPr>
              <a:t> air? </a:t>
            </a:r>
            <a:r>
              <a:rPr lang="cs-CZ" sz="2000" b="1" dirty="0" err="1" smtClean="0">
                <a:solidFill>
                  <a:srgbClr val="0000FF"/>
                </a:solidFill>
              </a:rPr>
              <a:t>Why</a:t>
            </a:r>
            <a:r>
              <a:rPr lang="cs-CZ" sz="2000" b="1" dirty="0" smtClean="0">
                <a:solidFill>
                  <a:srgbClr val="0000FF"/>
                </a:solidFill>
              </a:rPr>
              <a:t>? </a:t>
            </a:r>
            <a:endParaRPr lang="cs-CZ" sz="2000" b="1" dirty="0">
              <a:solidFill>
                <a:srgbClr val="0000FF"/>
              </a:solidFill>
            </a:endParaRPr>
          </a:p>
          <a:p>
            <a:r>
              <a:rPr lang="cs-CZ" sz="2000" b="1" dirty="0" err="1">
                <a:solidFill>
                  <a:srgbClr val="FF9900"/>
                </a:solidFill>
              </a:rPr>
              <a:t>How</a:t>
            </a:r>
            <a:r>
              <a:rPr lang="cs-CZ" sz="2000" b="1" dirty="0">
                <a:solidFill>
                  <a:srgbClr val="FF9900"/>
                </a:solidFill>
              </a:rPr>
              <a:t> many </a:t>
            </a:r>
            <a:r>
              <a:rPr lang="cs-CZ" sz="2000" b="1" dirty="0" err="1">
                <a:solidFill>
                  <a:srgbClr val="FF9900"/>
                </a:solidFill>
              </a:rPr>
              <a:t>times</a:t>
            </a:r>
            <a:r>
              <a:rPr lang="cs-CZ" sz="2000" b="1" dirty="0">
                <a:solidFill>
                  <a:srgbClr val="FF9900"/>
                </a:solidFill>
              </a:rPr>
              <a:t> a </a:t>
            </a:r>
            <a:r>
              <a:rPr lang="cs-CZ" sz="2000" b="1" dirty="0" err="1">
                <a:solidFill>
                  <a:srgbClr val="FF9900"/>
                </a:solidFill>
              </a:rPr>
              <a:t>week</a:t>
            </a:r>
            <a:r>
              <a:rPr lang="cs-CZ" sz="2000" b="1" dirty="0">
                <a:solidFill>
                  <a:srgbClr val="FF9900"/>
                </a:solidFill>
              </a:rPr>
              <a:t>  </a:t>
            </a:r>
            <a:r>
              <a:rPr lang="cs-CZ" sz="2000" b="1" dirty="0" err="1">
                <a:solidFill>
                  <a:srgbClr val="FF9900"/>
                </a:solidFill>
              </a:rPr>
              <a:t>is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there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cleaned</a:t>
            </a:r>
            <a:r>
              <a:rPr lang="cs-CZ" sz="2000" b="1" dirty="0">
                <a:solidFill>
                  <a:srgbClr val="FF9900"/>
                </a:solidFill>
              </a:rPr>
              <a:t> up </a:t>
            </a:r>
            <a:r>
              <a:rPr lang="cs-CZ" sz="2000" b="1" dirty="0" err="1">
                <a:solidFill>
                  <a:srgbClr val="FF9900"/>
                </a:solidFill>
              </a:rPr>
              <a:t>litter</a:t>
            </a:r>
            <a:r>
              <a:rPr lang="cs-CZ" sz="2000" b="1" dirty="0">
                <a:solidFill>
                  <a:srgbClr val="FF9900"/>
                </a:solidFill>
              </a:rPr>
              <a:t> in </a:t>
            </a:r>
            <a:r>
              <a:rPr lang="cs-CZ" sz="2000" b="1" dirty="0" err="1">
                <a:solidFill>
                  <a:srgbClr val="FF9900"/>
                </a:solidFill>
              </a:rPr>
              <a:t>your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 smtClean="0">
                <a:solidFill>
                  <a:srgbClr val="FF9900"/>
                </a:solidFill>
              </a:rPr>
              <a:t>town</a:t>
            </a:r>
            <a:r>
              <a:rPr lang="cs-CZ" sz="2000" b="1" dirty="0" smtClean="0">
                <a:solidFill>
                  <a:srgbClr val="FF9900"/>
                </a:solidFill>
              </a:rPr>
              <a:t>/city/</a:t>
            </a:r>
            <a:r>
              <a:rPr lang="cs-CZ" sz="2000" b="1" dirty="0" err="1" smtClean="0">
                <a:solidFill>
                  <a:srgbClr val="FF9900"/>
                </a:solidFill>
              </a:rPr>
              <a:t>village</a:t>
            </a:r>
            <a:r>
              <a:rPr lang="cs-CZ" sz="2000" b="1" dirty="0" smtClean="0">
                <a:solidFill>
                  <a:srgbClr val="FF9900"/>
                </a:solidFill>
              </a:rPr>
              <a:t>?</a:t>
            </a:r>
            <a:endParaRPr lang="cs-CZ" sz="2000" b="1" dirty="0">
              <a:solidFill>
                <a:srgbClr val="FF9900"/>
              </a:solidFill>
            </a:endParaRPr>
          </a:p>
          <a:p>
            <a:r>
              <a:rPr lang="cs-CZ" sz="2000" b="1" dirty="0">
                <a:solidFill>
                  <a:srgbClr val="0000FF"/>
                </a:solidFill>
              </a:rPr>
              <a:t>Are </a:t>
            </a:r>
            <a:r>
              <a:rPr lang="cs-CZ" sz="2000" b="1" dirty="0" err="1">
                <a:solidFill>
                  <a:srgbClr val="0000FF"/>
                </a:solidFill>
              </a:rPr>
              <a:t>there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any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problems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with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producing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energy</a:t>
            </a:r>
            <a:r>
              <a:rPr lang="cs-CZ" sz="2000" b="1" dirty="0">
                <a:solidFill>
                  <a:srgbClr val="0000FF"/>
                </a:solidFill>
              </a:rPr>
              <a:t>?</a:t>
            </a:r>
          </a:p>
          <a:p>
            <a:r>
              <a:rPr lang="cs-CZ" sz="2000" b="1" dirty="0" err="1">
                <a:solidFill>
                  <a:srgbClr val="FF9900"/>
                </a:solidFill>
              </a:rPr>
              <a:t>Which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energy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pollute</a:t>
            </a:r>
            <a:r>
              <a:rPr lang="cs-CZ" sz="2000" b="1" dirty="0">
                <a:solidFill>
                  <a:srgbClr val="FF9900"/>
                </a:solidFill>
              </a:rPr>
              <a:t> air </a:t>
            </a:r>
            <a:r>
              <a:rPr lang="cs-CZ" sz="2000" b="1" dirty="0" err="1">
                <a:solidFill>
                  <a:srgbClr val="FF9900"/>
                </a:solidFill>
              </a:rPr>
              <a:t>the</a:t>
            </a:r>
            <a:r>
              <a:rPr lang="cs-CZ" sz="2000" b="1" dirty="0">
                <a:solidFill>
                  <a:srgbClr val="FF9900"/>
                </a:solidFill>
              </a:rPr>
              <a:t> most?</a:t>
            </a:r>
          </a:p>
          <a:p>
            <a:r>
              <a:rPr lang="cs-CZ" sz="2000" b="1" dirty="0" err="1">
                <a:solidFill>
                  <a:srgbClr val="0000FF"/>
                </a:solidFill>
              </a:rPr>
              <a:t>How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does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pollution</a:t>
            </a:r>
            <a:r>
              <a:rPr lang="cs-CZ" sz="2000" b="1" dirty="0">
                <a:solidFill>
                  <a:srgbClr val="0000FF"/>
                </a:solidFill>
              </a:rPr>
              <a:t> and </a:t>
            </a:r>
            <a:r>
              <a:rPr lang="cs-CZ" sz="2000" b="1" dirty="0" err="1">
                <a:solidFill>
                  <a:srgbClr val="0000FF"/>
                </a:solidFill>
              </a:rPr>
              <a:t>rainforest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deforestation</a:t>
            </a:r>
            <a:r>
              <a:rPr lang="cs-CZ" sz="2000" b="1" dirty="0">
                <a:solidFill>
                  <a:srgbClr val="0000FF"/>
                </a:solidFill>
              </a:rPr>
              <a:t> influence </a:t>
            </a:r>
            <a:r>
              <a:rPr lang="cs-CZ" sz="2000" b="1" dirty="0" err="1">
                <a:solidFill>
                  <a:srgbClr val="0000FF"/>
                </a:solidFill>
              </a:rPr>
              <a:t>wildlife</a:t>
            </a:r>
            <a:r>
              <a:rPr lang="cs-CZ" sz="2000" b="1" dirty="0">
                <a:solidFill>
                  <a:srgbClr val="0000FF"/>
                </a:solidFill>
              </a:rPr>
              <a:t> and </a:t>
            </a:r>
            <a:r>
              <a:rPr lang="cs-CZ" sz="2000" b="1" dirty="0" err="1">
                <a:solidFill>
                  <a:srgbClr val="0000FF"/>
                </a:solidFill>
              </a:rPr>
              <a:t>plants</a:t>
            </a:r>
            <a:r>
              <a:rPr lang="cs-CZ" sz="2000" b="1" dirty="0">
                <a:solidFill>
                  <a:srgbClr val="0000FF"/>
                </a:solidFill>
              </a:rPr>
              <a:t>?</a:t>
            </a:r>
          </a:p>
          <a:p>
            <a:r>
              <a:rPr lang="cs-CZ" sz="2000" b="1" dirty="0" err="1">
                <a:solidFill>
                  <a:srgbClr val="FF9900"/>
                </a:solidFill>
              </a:rPr>
              <a:t>What</a:t>
            </a:r>
            <a:r>
              <a:rPr lang="cs-CZ" sz="2000" b="1" dirty="0">
                <a:solidFill>
                  <a:srgbClr val="FF9900"/>
                </a:solidFill>
              </a:rPr>
              <a:t> do </a:t>
            </a:r>
            <a:r>
              <a:rPr lang="cs-CZ" sz="2000" b="1" dirty="0" err="1">
                <a:solidFill>
                  <a:srgbClr val="FF9900"/>
                </a:solidFill>
              </a:rPr>
              <a:t>you</a:t>
            </a:r>
            <a:r>
              <a:rPr lang="cs-CZ" sz="2000" b="1" dirty="0">
                <a:solidFill>
                  <a:srgbClr val="FF9900"/>
                </a:solidFill>
              </a:rPr>
              <a:t> do </a:t>
            </a:r>
            <a:r>
              <a:rPr lang="cs-CZ" sz="2000" b="1" dirty="0" err="1">
                <a:solidFill>
                  <a:srgbClr val="FF9900"/>
                </a:solidFill>
              </a:rPr>
              <a:t>for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saving</a:t>
            </a:r>
            <a:r>
              <a:rPr lang="cs-CZ" sz="2000" b="1" dirty="0">
                <a:solidFill>
                  <a:srgbClr val="FF9900"/>
                </a:solidFill>
              </a:rPr>
              <a:t> </a:t>
            </a:r>
            <a:r>
              <a:rPr lang="cs-CZ" sz="2000" b="1" dirty="0" err="1">
                <a:solidFill>
                  <a:srgbClr val="FF9900"/>
                </a:solidFill>
              </a:rPr>
              <a:t>our</a:t>
            </a:r>
            <a:r>
              <a:rPr lang="cs-CZ" sz="2000" b="1" dirty="0">
                <a:solidFill>
                  <a:srgbClr val="FF9900"/>
                </a:solidFill>
              </a:rPr>
              <a:t> planet? </a:t>
            </a:r>
          </a:p>
          <a:p>
            <a:r>
              <a:rPr lang="cs-CZ" sz="2000" b="1" dirty="0">
                <a:solidFill>
                  <a:srgbClr val="0000FF"/>
                </a:solidFill>
              </a:rPr>
              <a:t>Do </a:t>
            </a:r>
            <a:r>
              <a:rPr lang="cs-CZ" sz="2000" b="1" dirty="0" err="1">
                <a:solidFill>
                  <a:srgbClr val="0000FF"/>
                </a:solidFill>
              </a:rPr>
              <a:t>you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know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any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organization</a:t>
            </a:r>
            <a:r>
              <a:rPr lang="cs-CZ" sz="2000" b="1" dirty="0">
                <a:solidFill>
                  <a:srgbClr val="0000FF"/>
                </a:solidFill>
              </a:rPr>
              <a:t>, </a:t>
            </a:r>
            <a:r>
              <a:rPr lang="cs-CZ" sz="2000" b="1" dirty="0" err="1">
                <a:solidFill>
                  <a:srgbClr val="0000FF"/>
                </a:solidFill>
              </a:rPr>
              <a:t>which</a:t>
            </a:r>
            <a:r>
              <a:rPr lang="cs-CZ" sz="2000" b="1" dirty="0">
                <a:solidFill>
                  <a:srgbClr val="0000FF"/>
                </a:solidFill>
              </a:rPr>
              <a:t> </a:t>
            </a:r>
            <a:r>
              <a:rPr lang="cs-CZ" sz="2000" b="1" dirty="0" err="1" smtClean="0">
                <a:solidFill>
                  <a:srgbClr val="0000FF"/>
                </a:solidFill>
              </a:rPr>
              <a:t>protects</a:t>
            </a:r>
            <a:r>
              <a:rPr lang="cs-CZ" sz="2000" b="1" dirty="0" smtClean="0">
                <a:solidFill>
                  <a:srgbClr val="0000FF"/>
                </a:solidFill>
              </a:rPr>
              <a:t> </a:t>
            </a:r>
            <a:r>
              <a:rPr lang="cs-CZ" sz="2000" b="1" dirty="0" err="1">
                <a:solidFill>
                  <a:srgbClr val="0000FF"/>
                </a:solidFill>
              </a:rPr>
              <a:t>environment</a:t>
            </a:r>
            <a:r>
              <a:rPr lang="cs-CZ" sz="2000" b="1" dirty="0">
                <a:solidFill>
                  <a:srgbClr val="0000FF"/>
                </a:solidFill>
              </a:rPr>
              <a:t>?</a:t>
            </a:r>
          </a:p>
        </p:txBody>
      </p:sp>
      <p:sp>
        <p:nvSpPr>
          <p:cNvPr id="2" name="TextovéPole 1"/>
          <p:cNvSpPr txBox="1"/>
          <p:nvPr/>
        </p:nvSpPr>
        <p:spPr>
          <a:xfrm>
            <a:off x="7855456" y="1695182"/>
            <a:ext cx="971741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i="1" dirty="0" smtClean="0">
                <a:solidFill>
                  <a:srgbClr val="FF0000"/>
                </a:solidFill>
              </a:rPr>
              <a:t>online</a:t>
            </a:r>
            <a:endParaRPr lang="cs-CZ" sz="2400" b="1" i="1" dirty="0">
              <a:solidFill>
                <a:srgbClr val="FF0000"/>
              </a:solidFill>
            </a:endParaRPr>
          </a:p>
        </p:txBody>
      </p:sp>
      <p:cxnSp>
        <p:nvCxnSpPr>
          <p:cNvPr id="6" name="Přímá spojnice se šipkou 5"/>
          <p:cNvCxnSpPr/>
          <p:nvPr/>
        </p:nvCxnSpPr>
        <p:spPr>
          <a:xfrm>
            <a:off x="6707088" y="1973669"/>
            <a:ext cx="914400" cy="0"/>
          </a:xfrm>
          <a:prstGeom prst="straightConnector1">
            <a:avLst/>
          </a:prstGeom>
          <a:ln w="28575">
            <a:solidFill>
              <a:srgbClr val="FF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4951067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1500"/>
                            </p:stCondLst>
                            <p:childTnLst>
                              <p:par>
                                <p:cTn id="11" presetID="2" presetClass="entr" presetSubtype="8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2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5" fill="hold">
                            <p:stCondLst>
                              <p:cond delay="3500"/>
                            </p:stCondLst>
                            <p:childTnLst>
                              <p:par>
                                <p:cTn id="16" presetID="2" presetClass="entr" presetSubtype="8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0" presetID="2" presetClass="entr" presetSubtype="2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2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3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2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1" fill="hold">
                            <p:stCondLst>
                              <p:cond delay="2000"/>
                            </p:stCondLst>
                            <p:childTnLst>
                              <p:par>
                                <p:cTn id="32" presetID="2" presetClass="entr" presetSubtype="12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34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0-#ppt_w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5" dur="15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36" fill="hold">
                            <p:stCondLst>
                              <p:cond delay="3500"/>
                            </p:stCondLst>
                            <p:childTnLst>
                              <p:par>
                                <p:cTn id="3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1" dur="1000"/>
                                        <p:tgtEl>
                                          <p:spTgt spid="8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8" dur="1000"/>
                                        <p:tgtEl>
                                          <p:spTgt spid="8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5" dur="1000"/>
                                        <p:tgtEl>
                                          <p:spTgt spid="8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2" dur="1000"/>
                                        <p:tgtEl>
                                          <p:spTgt spid="8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3" fill="hold">
                      <p:stCondLst>
                        <p:cond delay="indefinite"/>
                      </p:stCondLst>
                      <p:childTnLst>
                        <p:par>
                          <p:cTn id="64" fill="hold">
                            <p:stCondLst>
                              <p:cond delay="0"/>
                            </p:stCondLst>
                            <p:childTnLst>
                              <p:par>
                                <p:cTn id="65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9" dur="1000"/>
                                        <p:tgtEl>
                                          <p:spTgt spid="8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0" fill="hold">
                      <p:stCondLst>
                        <p:cond delay="indefinite"/>
                      </p:stCondLst>
                      <p:childTnLst>
                        <p:par>
                          <p:cTn id="71" fill="hold">
                            <p:stCondLst>
                              <p:cond delay="0"/>
                            </p:stCondLst>
                            <p:childTnLst>
                              <p:par>
                                <p:cTn id="72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8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7" fill="hold">
                      <p:stCondLst>
                        <p:cond delay="indefinite"/>
                      </p:stCondLst>
                      <p:childTnLst>
                        <p:par>
                          <p:cTn id="78" fill="hold">
                            <p:stCondLst>
                              <p:cond delay="0"/>
                            </p:stCondLst>
                            <p:childTnLst>
                              <p:par>
                                <p:cTn id="79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3" dur="1000"/>
                                        <p:tgtEl>
                                          <p:spTgt spid="8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4" fill="hold">
                      <p:stCondLst>
                        <p:cond delay="indefinite"/>
                      </p:stCondLst>
                      <p:childTnLst>
                        <p:par>
                          <p:cTn id="85" fill="hold">
                            <p:stCondLst>
                              <p:cond delay="0"/>
                            </p:stCondLst>
                            <p:childTnLst>
                              <p:par>
                                <p:cTn id="86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0" dur="1000"/>
                                        <p:tgtEl>
                                          <p:spTgt spid="8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8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8" fill="hold">
                      <p:stCondLst>
                        <p:cond delay="indefinite"/>
                      </p:stCondLst>
                      <p:childTnLst>
                        <p:par>
                          <p:cTn id="99" fill="hold">
                            <p:stCondLst>
                              <p:cond delay="0"/>
                            </p:stCondLst>
                            <p:childTnLst>
                              <p:par>
                                <p:cTn id="100" presetID="5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4" dur="1000"/>
                                        <p:tgtEl>
                                          <p:spTgt spid="8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  <p:bldP spid="5" grpId="0"/>
      <p:bldP spid="7" grpId="0" animBg="1"/>
      <p:bldP spid="8" grpId="0" animBg="1"/>
      <p:bldP spid="2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115616" y="5373216"/>
            <a:ext cx="4896543" cy="769441"/>
          </a:xfrm>
          <a:prstGeom prst="rect">
            <a:avLst/>
          </a:prstGeom>
          <a:noFill/>
          <a:ln w="76200">
            <a:noFill/>
          </a:ln>
        </p:spPr>
        <p:txBody>
          <a:bodyPr wrap="square" rtlCol="0">
            <a:spAutoFit/>
          </a:bodyPr>
          <a:lstStyle/>
          <a:p>
            <a:r>
              <a:rPr lang="cs-CZ" sz="4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will</a:t>
            </a:r>
            <a:r>
              <a:rPr lang="cs-CZ" sz="4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mankind</a:t>
            </a:r>
            <a:r>
              <a:rPr lang="cs-CZ" sz="44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4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realize</a:t>
            </a:r>
            <a:endParaRPr lang="cs-CZ" sz="4400" b="1" dirty="0" smtClean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1115616" y="548680"/>
            <a:ext cx="6909712" cy="76944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Only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when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last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fish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is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gone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,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1115616" y="1297595"/>
            <a:ext cx="5040560" cy="76944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4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last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river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poisoned</a:t>
            </a:r>
            <a:endParaRPr lang="cs-CZ" sz="4000" b="1" dirty="0">
              <a:solidFill>
                <a:srgbClr val="0000FF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1115616" y="6021288"/>
            <a:ext cx="5206425" cy="707886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they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cannot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eat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money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.</a:t>
            </a:r>
          </a:p>
        </p:txBody>
      </p:sp>
      <p:sp>
        <p:nvSpPr>
          <p:cNvPr id="10" name="TextovéPole 9"/>
          <p:cNvSpPr txBox="1"/>
          <p:nvPr/>
        </p:nvSpPr>
        <p:spPr>
          <a:xfrm>
            <a:off x="1115616" y="4772128"/>
            <a:ext cx="6163741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the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last </a:t>
            </a:r>
            <a:r>
              <a:rPr lang="cs-CZ" sz="40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tree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cut</a:t>
            </a:r>
            <a:r>
              <a:rPr lang="cs-CZ" sz="4000" b="1" dirty="0" smtClean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4000" b="1" dirty="0" err="1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down</a:t>
            </a:r>
            <a:r>
              <a:rPr lang="cs-CZ" sz="4000" b="1" dirty="0">
                <a:solidFill>
                  <a:srgbClr val="0000FF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…..</a:t>
            </a:r>
          </a:p>
        </p:txBody>
      </p:sp>
      <p:pic>
        <p:nvPicPr>
          <p:cNvPr id="3074" name="Picture 2" descr="C:\Users\Jana\AppData\Local\Microsoft\Windows\Temporary Internet Files\Content.IE5\MUHDAPY0\MM900297042[1].gif"/>
          <p:cNvPicPr>
            <a:picLocks noChangeAspect="1" noChangeArrowheads="1" noCrop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19254" y="2276872"/>
            <a:ext cx="3478232" cy="2304256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3077" name="Picture 5" descr="C:\Users\Jana\AppData\Local\Microsoft\Windows\Temporary Internet Files\Content.IE5\MUHDAPY0\MM900365154[1].gif"/>
          <p:cNvPicPr>
            <a:picLocks noChangeAspect="1" noChangeArrowheads="1" noCrop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2276873"/>
            <a:ext cx="3096343" cy="2304256"/>
          </a:xfrm>
          <a:prstGeom prst="rect">
            <a:avLst/>
          </a:prstGeom>
          <a:noFill/>
          <a:ln w="57150">
            <a:solidFill>
              <a:schemeClr val="accent2">
                <a:lumMod val="75000"/>
              </a:schemeClr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7088799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25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0" fill="hold">
                            <p:stCondLst>
                              <p:cond delay="2000"/>
                            </p:stCondLst>
                            <p:childTnLst>
                              <p:par>
                                <p:cTn id="11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2000" fill="hold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4000"/>
                            </p:stCondLst>
                            <p:childTnLst>
                              <p:par>
                                <p:cTn id="17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2000" fill="hold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2" fill="hold">
                            <p:stCondLst>
                              <p:cond delay="6000"/>
                            </p:stCondLst>
                            <p:childTnLst>
                              <p:par>
                                <p:cTn id="23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5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2000" fill="hold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8" fill="hold">
                            <p:stCondLst>
                              <p:cond delay="8000"/>
                            </p:stCondLst>
                            <p:childTnLst>
                              <p:par>
                                <p:cTn id="29" presetID="53" presetClass="entr" presetSubtype="16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2000" fill="hold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2000"/>
                                        <p:tgtEl>
                                          <p:spTgt spid="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61542" y="404664"/>
            <a:ext cx="2587375" cy="584775"/>
          </a:xfrm>
          <a:prstGeom prst="rect">
            <a:avLst/>
          </a:prstGeom>
          <a:solidFill>
            <a:schemeClr val="bg1"/>
          </a:solidFill>
          <a:ln w="19050">
            <a:solidFill>
              <a:schemeClr val="accent2">
                <a:lumMod val="75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3200" b="1" dirty="0" smtClean="0">
                <a:solidFill>
                  <a:srgbClr val="C0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Použité zdroje</a:t>
            </a:r>
            <a:endParaRPr lang="cs-CZ" sz="3200" b="1" dirty="0">
              <a:solidFill>
                <a:srgbClr val="C0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1061" y="1484784"/>
            <a:ext cx="8435899" cy="4708981"/>
          </a:xfrm>
          <a:prstGeom prst="rect">
            <a:avLst/>
          </a:prstGeom>
          <a:noFill/>
          <a:ln w="19050">
            <a:solidFill>
              <a:schemeClr val="accent2">
                <a:lumMod val="50000"/>
              </a:schemeClr>
            </a:solidFill>
          </a:ln>
        </p:spPr>
        <p:txBody>
          <a:bodyPr wrap="none" rtlCol="0">
            <a:spAutoFit/>
          </a:bodyPr>
          <a:lstStyle/>
          <a:p>
            <a:r>
              <a:rPr lang="cs-CZ" sz="1200" dirty="0" err="1"/>
              <a:t>Slide</a:t>
            </a:r>
            <a:r>
              <a:rPr lang="cs-CZ" sz="1200" dirty="0"/>
              <a:t> 2:    http://pixabay.com/cs/ruce-ochrana-chr%C3%A1nit-strom-gl%C3%B3bus-65342/</a:t>
            </a:r>
            <a:r>
              <a:rPr lang="cs-CZ" sz="1200" dirty="0">
                <a:solidFill>
                  <a:srgbClr val="FF0000"/>
                </a:solidFill>
              </a:rPr>
              <a:t>                        </a:t>
            </a:r>
            <a:r>
              <a:rPr lang="cs-CZ" sz="1200" dirty="0"/>
              <a:t>(online  cit.16 .10.2013)</a:t>
            </a:r>
          </a:p>
          <a:p>
            <a:r>
              <a:rPr lang="cs-CZ" sz="1200" dirty="0" err="1"/>
              <a:t>Slide</a:t>
            </a:r>
            <a:r>
              <a:rPr lang="cs-CZ" sz="1200" dirty="0"/>
              <a:t> 3:   </a:t>
            </a:r>
            <a:r>
              <a:rPr lang="cs-CZ" sz="1200" dirty="0" smtClean="0"/>
              <a:t> </a:t>
            </a:r>
            <a:r>
              <a:rPr lang="cs-CZ" sz="1200" dirty="0"/>
              <a:t>http:www.vimeo.com/channels/139136/7166402  </a:t>
            </a:r>
            <a:r>
              <a:rPr lang="cs-CZ" sz="1200" dirty="0" smtClean="0"/>
              <a:t>                                                                    </a:t>
            </a:r>
            <a:r>
              <a:rPr lang="cs-CZ" sz="1200" dirty="0"/>
              <a:t>(online </a:t>
            </a:r>
            <a:r>
              <a:rPr lang="cs-CZ" sz="1200" dirty="0">
                <a:solidFill>
                  <a:srgbClr val="0070C0"/>
                </a:solidFill>
              </a:rPr>
              <a:t>video</a:t>
            </a:r>
            <a:r>
              <a:rPr lang="cs-CZ" sz="1200" dirty="0"/>
              <a:t> cit.16.10.2013</a:t>
            </a:r>
            <a:r>
              <a:rPr lang="cs-CZ" sz="1200" dirty="0" smtClean="0"/>
              <a:t>)</a:t>
            </a:r>
          </a:p>
          <a:p>
            <a:r>
              <a:rPr lang="cs-CZ" sz="1200" dirty="0">
                <a:solidFill>
                  <a:srgbClr val="0070C0"/>
                </a:solidFill>
              </a:rPr>
              <a:t>o</a:t>
            </a:r>
            <a:r>
              <a:rPr lang="cs-CZ" sz="1200" dirty="0" smtClean="0">
                <a:solidFill>
                  <a:srgbClr val="0070C0"/>
                </a:solidFill>
              </a:rPr>
              <a:t>brázky </a:t>
            </a:r>
            <a:r>
              <a:rPr lang="cs-CZ" sz="1200" dirty="0">
                <a:solidFill>
                  <a:srgbClr val="0070C0"/>
                </a:solidFill>
              </a:rPr>
              <a:t>a kliparty:              </a:t>
            </a:r>
            <a:endParaRPr lang="cs-CZ" sz="1200" dirty="0" smtClean="0">
              <a:solidFill>
                <a:srgbClr val="0070C0"/>
              </a:solidFill>
            </a:endParaRPr>
          </a:p>
          <a:p>
            <a:r>
              <a:rPr lang="cs-CZ" sz="1200" dirty="0" smtClean="0"/>
              <a:t>1. www.pixabay.com/cs/photos</a:t>
            </a:r>
            <a:r>
              <a:rPr lang="cs-CZ" sz="1200" dirty="0"/>
              <a:t>/?q=smoke                   (online  cit. 16.10.2013</a:t>
            </a:r>
            <a:r>
              <a:rPr lang="cs-CZ" sz="1200" dirty="0" smtClean="0"/>
              <a:t>)</a:t>
            </a:r>
          </a:p>
          <a:p>
            <a:r>
              <a:rPr lang="cs-CZ" sz="1200" dirty="0" smtClean="0"/>
              <a:t>2. www.obrazky.cz</a:t>
            </a:r>
            <a:r>
              <a:rPr lang="cs-CZ" sz="1200" dirty="0"/>
              <a:t>/?q=greenhouse+effect                    (online  cit. </a:t>
            </a:r>
            <a:r>
              <a:rPr lang="cs-CZ" sz="1200" dirty="0" smtClean="0"/>
              <a:t>16.10.2013)</a:t>
            </a:r>
          </a:p>
          <a:p>
            <a:r>
              <a:rPr lang="cs-CZ" sz="1200" dirty="0" smtClean="0"/>
              <a:t>3. </a:t>
            </a:r>
            <a:r>
              <a:rPr lang="cs-CZ" sz="1200" dirty="0"/>
              <a:t>http://office.microsoft.com/cs-cz/images/?CTT       (online  cit. 16.10.2013)</a:t>
            </a:r>
          </a:p>
          <a:p>
            <a:r>
              <a:rPr lang="cs-CZ" sz="1200" dirty="0" smtClean="0"/>
              <a:t>4</a:t>
            </a:r>
            <a:r>
              <a:rPr lang="cs-CZ" sz="1200" dirty="0"/>
              <a:t>. </a:t>
            </a:r>
            <a:r>
              <a:rPr lang="cs-CZ" sz="1200" dirty="0" smtClean="0"/>
              <a:t>http</a:t>
            </a:r>
            <a:r>
              <a:rPr lang="cs-CZ" sz="1200" dirty="0"/>
              <a:t>://office.microsoft.com/cs-cz/images/?CTT       (online  cit. 16.10.2013)</a:t>
            </a:r>
          </a:p>
          <a:p>
            <a:r>
              <a:rPr lang="cs-CZ" sz="1200" dirty="0" smtClean="0"/>
              <a:t>5</a:t>
            </a:r>
            <a:r>
              <a:rPr lang="cs-CZ" sz="1200" dirty="0"/>
              <a:t>. </a:t>
            </a:r>
            <a:r>
              <a:rPr lang="cs-CZ" sz="1200" dirty="0" smtClean="0"/>
              <a:t>www.pixabay.com/cs/photos</a:t>
            </a:r>
            <a:r>
              <a:rPr lang="cs-CZ" sz="1200" dirty="0"/>
              <a:t>/?q=rainforest             (online  cit. 16.10.2013)</a:t>
            </a:r>
          </a:p>
          <a:p>
            <a:r>
              <a:rPr lang="cs-CZ" sz="1200" dirty="0" smtClean="0"/>
              <a:t>6</a:t>
            </a:r>
            <a:r>
              <a:rPr lang="cs-CZ" sz="1200" dirty="0"/>
              <a:t>. </a:t>
            </a:r>
            <a:r>
              <a:rPr lang="cs-CZ" sz="1200" dirty="0" smtClean="0"/>
              <a:t>www.pixabay.com/cs/photos</a:t>
            </a:r>
            <a:r>
              <a:rPr lang="cs-CZ" sz="1200" dirty="0"/>
              <a:t>/?q=glaciers                 (online  cit. 16.10.2013)</a:t>
            </a:r>
          </a:p>
          <a:p>
            <a:r>
              <a:rPr lang="cs-CZ" sz="1200" dirty="0" err="1"/>
              <a:t>Slide</a:t>
            </a:r>
            <a:r>
              <a:rPr lang="cs-CZ" sz="1200" dirty="0"/>
              <a:t> 9: </a:t>
            </a:r>
            <a:r>
              <a:rPr lang="cs-CZ" sz="1200" dirty="0" smtClean="0">
                <a:solidFill>
                  <a:srgbClr val="0070C0"/>
                </a:solidFill>
              </a:rPr>
              <a:t>obrázky</a:t>
            </a:r>
            <a:r>
              <a:rPr lang="cs-CZ" sz="1200" dirty="0" smtClean="0"/>
              <a:t>   </a:t>
            </a:r>
          </a:p>
          <a:p>
            <a:pPr marL="228600" indent="-228600">
              <a:buFontTx/>
              <a:buAutoNum type="arabicPeriod"/>
            </a:pPr>
            <a:r>
              <a:rPr lang="cs-CZ" sz="1200" dirty="0" smtClean="0"/>
              <a:t>http</a:t>
            </a:r>
            <a:r>
              <a:rPr lang="cs-CZ" sz="1200" dirty="0"/>
              <a:t>://pixabay.com/cs/ikona-v%C3%BDkres-lampa-kreslen%C3%BD-film-30007/     (online  cit. 16.10.2013</a:t>
            </a:r>
            <a:r>
              <a:rPr lang="cs-CZ" sz="1200" dirty="0" smtClean="0"/>
              <a:t>)</a:t>
            </a:r>
          </a:p>
          <a:p>
            <a:pPr marL="228600" indent="-228600">
              <a:buFontTx/>
              <a:buAutoNum type="arabicPeriod"/>
            </a:pPr>
            <a:r>
              <a:rPr lang="cs-CZ" sz="1200" dirty="0"/>
              <a:t>http://pixabay.com/cs/j%C3%ADzdn%C3%AD-kola-kola-parkov%C3%A1n%C3%AD-dv%C4%9B-17107</a:t>
            </a:r>
            <a:r>
              <a:rPr lang="cs-CZ" sz="1200" dirty="0" smtClean="0"/>
              <a:t>/    (</a:t>
            </a:r>
            <a:r>
              <a:rPr lang="cs-CZ" sz="1200" dirty="0"/>
              <a:t>online  cit. 16.10.2013</a:t>
            </a:r>
            <a:r>
              <a:rPr lang="cs-CZ" sz="1200" dirty="0" smtClean="0"/>
              <a:t>)</a:t>
            </a:r>
          </a:p>
          <a:p>
            <a:pPr marL="228600" indent="-228600">
              <a:buFontTx/>
              <a:buAutoNum type="arabicPeriod"/>
            </a:pPr>
            <a:r>
              <a:rPr lang="cs-CZ" sz="1200" dirty="0"/>
              <a:t>http://</a:t>
            </a:r>
            <a:r>
              <a:rPr lang="cs-CZ" sz="1200" dirty="0" smtClean="0"/>
              <a:t>www.shutterstock.com/pic.mhtml?id=86210941      (online  </a:t>
            </a:r>
            <a:r>
              <a:rPr lang="cs-CZ" sz="1200" dirty="0"/>
              <a:t>cit. 16.10.2013</a:t>
            </a:r>
            <a:r>
              <a:rPr lang="cs-CZ" sz="1200" dirty="0" smtClean="0"/>
              <a:t>)</a:t>
            </a:r>
          </a:p>
          <a:p>
            <a:pPr marL="228600" indent="-228600">
              <a:buFontTx/>
              <a:buAutoNum type="arabicPeriod"/>
            </a:pPr>
            <a:r>
              <a:rPr lang="cs-CZ" sz="1200" dirty="0" smtClean="0"/>
              <a:t>Klipart od </a:t>
            </a:r>
            <a:r>
              <a:rPr lang="cs-CZ" sz="1200" dirty="0"/>
              <a:t>Microsoftu     (online  cit. 16.10.2013</a:t>
            </a:r>
            <a:r>
              <a:rPr lang="cs-CZ" sz="1200" dirty="0" smtClean="0"/>
              <a:t>)</a:t>
            </a:r>
          </a:p>
          <a:p>
            <a:pPr marL="228600" indent="-228600">
              <a:buFontTx/>
              <a:buAutoNum type="arabicPeriod"/>
            </a:pPr>
            <a:r>
              <a:rPr lang="cs-CZ" sz="1200" dirty="0"/>
              <a:t>http://pixabay.com/cs/na-podzim-podzim-javor-strom-listy-20718/      (online  cit. 16.10.2013</a:t>
            </a:r>
            <a:r>
              <a:rPr lang="cs-CZ" sz="1200" dirty="0" smtClean="0"/>
              <a:t>)</a:t>
            </a:r>
          </a:p>
          <a:p>
            <a:pPr marL="228600" indent="-228600">
              <a:buFontTx/>
              <a:buAutoNum type="arabicPeriod"/>
            </a:pPr>
            <a:r>
              <a:rPr lang="cs-CZ" sz="1200" dirty="0"/>
              <a:t>http://pixabay.com/cs/hal-9000-kamera-optick%C3%A9-po%C4%8D%C3%ADta%C4%8De-157883</a:t>
            </a:r>
            <a:r>
              <a:rPr lang="cs-CZ" sz="1200" dirty="0" smtClean="0"/>
              <a:t>/      </a:t>
            </a:r>
            <a:r>
              <a:rPr lang="cs-CZ" sz="1200" dirty="0"/>
              <a:t>(online  cit. 16.10.2013</a:t>
            </a:r>
            <a:r>
              <a:rPr lang="cs-CZ" sz="1200" dirty="0" smtClean="0"/>
              <a:t>)</a:t>
            </a:r>
          </a:p>
          <a:p>
            <a:pPr marL="228600" indent="-228600">
              <a:buAutoNum type="arabicPeriod" startAt="7"/>
            </a:pP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www.shutterstock.com/pic-136983014/stock-photo-suburban-water-tank.html?src=bfo8LlV1l9wMgcuUJH7kYg-1-6</a:t>
            </a:r>
          </a:p>
          <a:p>
            <a:r>
              <a:rPr lang="cs-CZ" sz="1200" dirty="0"/>
              <a:t> </a:t>
            </a:r>
            <a:r>
              <a:rPr lang="cs-CZ" sz="1200" dirty="0" smtClean="0"/>
              <a:t>     (</a:t>
            </a:r>
            <a:r>
              <a:rPr lang="cs-CZ" sz="1200" dirty="0"/>
              <a:t>online  cit. 16.10.2013</a:t>
            </a:r>
            <a:r>
              <a:rPr lang="cs-CZ" sz="1200" dirty="0" smtClean="0"/>
              <a:t>)</a:t>
            </a:r>
          </a:p>
          <a:p>
            <a:pPr marL="228600" indent="-228600">
              <a:buAutoNum type="arabicPeriod" startAt="8"/>
            </a:pP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www.shutterstock.com/pic-38208214/stock-photo-hands-planting-a-tree.html?src=VuBn6NSjvcuzg7LSGE0XCw-1-11</a:t>
            </a:r>
          </a:p>
          <a:p>
            <a:r>
              <a:rPr lang="cs-CZ" sz="1200" dirty="0" smtClean="0"/>
              <a:t>      (</a:t>
            </a:r>
            <a:r>
              <a:rPr lang="cs-CZ" sz="1200" dirty="0"/>
              <a:t>online  cit. 16.10.2013</a:t>
            </a:r>
            <a:r>
              <a:rPr lang="cs-CZ" sz="1200" dirty="0" smtClean="0"/>
              <a:t>)</a:t>
            </a:r>
            <a:endParaRPr lang="cs-CZ" sz="1200" dirty="0"/>
          </a:p>
          <a:p>
            <a:r>
              <a:rPr lang="cs-CZ" sz="1200" dirty="0" err="1"/>
              <a:t>Slide</a:t>
            </a:r>
            <a:r>
              <a:rPr lang="cs-CZ" sz="1200" dirty="0"/>
              <a:t> 10:  </a:t>
            </a:r>
            <a:r>
              <a:rPr lang="cs-CZ" sz="1200" dirty="0" smtClean="0">
                <a:solidFill>
                  <a:srgbClr val="0070C0"/>
                </a:solidFill>
              </a:rPr>
              <a:t>online  </a:t>
            </a:r>
            <a:r>
              <a:rPr lang="cs-CZ" sz="1200" dirty="0" smtClean="0"/>
              <a:t>http</a:t>
            </a:r>
            <a:r>
              <a:rPr lang="cs-CZ" sz="1200" dirty="0"/>
              <a:t>://</a:t>
            </a:r>
            <a:r>
              <a:rPr lang="cs-CZ" sz="1200" dirty="0" smtClean="0"/>
              <a:t>www.learn-english-conversation.net/environment-and- </a:t>
            </a:r>
            <a:r>
              <a:rPr lang="cs-CZ" sz="1200" dirty="0" err="1" smtClean="0"/>
              <a:t>pollution</a:t>
            </a:r>
            <a:r>
              <a:rPr lang="cs-CZ" sz="1200" dirty="0" smtClean="0"/>
              <a:t>/#.Um7NDSnhaAI    (online  cit. 16.10.2013)</a:t>
            </a:r>
          </a:p>
          <a:p>
            <a:r>
              <a:rPr lang="cs-CZ" sz="1200" dirty="0" err="1" smtClean="0"/>
              <a:t>Slide</a:t>
            </a:r>
            <a:r>
              <a:rPr lang="cs-CZ" sz="1200" dirty="0" smtClean="0"/>
              <a:t> </a:t>
            </a:r>
            <a:r>
              <a:rPr lang="cs-CZ" sz="1200" dirty="0"/>
              <a:t>11:  </a:t>
            </a:r>
            <a:r>
              <a:rPr lang="cs-CZ" sz="1200" dirty="0">
                <a:solidFill>
                  <a:srgbClr val="0070C0"/>
                </a:solidFill>
              </a:rPr>
              <a:t>o</a:t>
            </a:r>
            <a:r>
              <a:rPr lang="cs-CZ" sz="1200" dirty="0" smtClean="0">
                <a:solidFill>
                  <a:srgbClr val="0070C0"/>
                </a:solidFill>
              </a:rPr>
              <a:t>brázky </a:t>
            </a:r>
            <a:endParaRPr lang="cs-CZ" sz="1200" dirty="0">
              <a:solidFill>
                <a:srgbClr val="0070C0"/>
              </a:solidFill>
            </a:endParaRPr>
          </a:p>
          <a:p>
            <a:r>
              <a:rPr lang="cs-CZ" sz="1200" dirty="0" smtClean="0"/>
              <a:t>1</a:t>
            </a:r>
            <a:r>
              <a:rPr lang="cs-CZ" sz="1200" dirty="0"/>
              <a:t>. </a:t>
            </a:r>
            <a:r>
              <a:rPr lang="cs-CZ" sz="1200" dirty="0" smtClean="0"/>
              <a:t> </a:t>
            </a:r>
            <a:r>
              <a:rPr lang="cs-CZ" sz="1200" dirty="0"/>
              <a:t>http://vimeo.com/47164458           </a:t>
            </a:r>
            <a:r>
              <a:rPr lang="cs-CZ" sz="1200" dirty="0">
                <a:solidFill>
                  <a:srgbClr val="0070C0"/>
                </a:solidFill>
              </a:rPr>
              <a:t>citát z </a:t>
            </a:r>
            <a:r>
              <a:rPr lang="cs-CZ" sz="1200" dirty="0" smtClean="0">
                <a:solidFill>
                  <a:srgbClr val="0070C0"/>
                </a:solidFill>
              </a:rPr>
              <a:t>písně      </a:t>
            </a:r>
            <a:r>
              <a:rPr lang="cs-CZ" sz="1200" dirty="0" smtClean="0"/>
              <a:t>(online   </a:t>
            </a:r>
            <a:r>
              <a:rPr lang="cs-CZ" sz="1200" dirty="0"/>
              <a:t>cit. z písně 16.10.2013)</a:t>
            </a:r>
          </a:p>
          <a:p>
            <a:r>
              <a:rPr lang="cs-CZ" sz="1200" dirty="0" smtClean="0"/>
              <a:t>2</a:t>
            </a:r>
            <a:r>
              <a:rPr lang="cs-CZ" sz="1200" dirty="0"/>
              <a:t>.  </a:t>
            </a:r>
            <a:r>
              <a:rPr lang="cs-CZ" sz="1200" dirty="0" smtClean="0"/>
              <a:t>http</a:t>
            </a:r>
            <a:r>
              <a:rPr lang="cs-CZ" sz="1200" dirty="0"/>
              <a:t>://office.microsoft.com/cs-cz/images              </a:t>
            </a:r>
            <a:r>
              <a:rPr lang="cs-CZ" sz="1200" dirty="0" smtClean="0">
                <a:solidFill>
                  <a:srgbClr val="0070C0"/>
                </a:solidFill>
              </a:rPr>
              <a:t>klipart </a:t>
            </a:r>
            <a:r>
              <a:rPr lang="cs-CZ" sz="1200" dirty="0" smtClean="0"/>
              <a:t> (cit</a:t>
            </a:r>
            <a:r>
              <a:rPr lang="cs-CZ" sz="1200" dirty="0"/>
              <a:t>. 16.10.2013)</a:t>
            </a:r>
          </a:p>
          <a:p>
            <a:r>
              <a:rPr lang="cs-CZ" sz="1200" dirty="0" smtClean="0"/>
              <a:t>3</a:t>
            </a:r>
            <a:r>
              <a:rPr lang="cs-CZ" sz="1200" dirty="0"/>
              <a:t>. </a:t>
            </a:r>
            <a:r>
              <a:rPr lang="cs-CZ" sz="1200" dirty="0" smtClean="0"/>
              <a:t> http</a:t>
            </a:r>
            <a:r>
              <a:rPr lang="cs-CZ" sz="1200" dirty="0"/>
              <a:t>://office.microsoft.com/cs-cz/images </a:t>
            </a:r>
            <a:r>
              <a:rPr lang="cs-CZ" sz="1200" dirty="0" smtClean="0"/>
              <a:t>             </a:t>
            </a:r>
            <a:r>
              <a:rPr lang="cs-CZ" sz="1200" dirty="0" smtClean="0">
                <a:solidFill>
                  <a:srgbClr val="0070C0"/>
                </a:solidFill>
              </a:rPr>
              <a:t>klipart</a:t>
            </a:r>
            <a:r>
              <a:rPr lang="cs-CZ" sz="1200" dirty="0" smtClean="0"/>
              <a:t>   (cit</a:t>
            </a:r>
            <a:r>
              <a:rPr lang="cs-CZ" sz="1200" dirty="0"/>
              <a:t>. 16.10.2013)</a:t>
            </a:r>
            <a:r>
              <a:rPr lang="cs-CZ" sz="1200" dirty="0">
                <a:solidFill>
                  <a:srgbClr val="FF0000"/>
                </a:solidFill>
              </a:rPr>
              <a:t>      </a:t>
            </a:r>
          </a:p>
        </p:txBody>
      </p:sp>
    </p:spTree>
    <p:extLst>
      <p:ext uri="{BB962C8B-B14F-4D97-AF65-F5344CB8AC3E}">
        <p14:creationId xmlns:p14="http://schemas.microsoft.com/office/powerpoint/2010/main" val="142449153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800">
        <p:circle/>
      </p:transition>
    </mc:Choice>
    <mc:Fallback xmlns="">
      <p:transition spd="slow">
        <p:circl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16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2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2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 animBg="1"/>
    </p:bldLst>
  </p:timing>
</p:sld>
</file>

<file path=ppt/theme/theme1.xml><?xml version="1.0" encoding="utf-8"?>
<a:theme xmlns:a="http://schemas.openxmlformats.org/drawingml/2006/main" name="Motiv systému Office">
  <a:themeElements>
    <a:clrScheme name="Horizont">
      <a:dk1>
        <a:srgbClr val="000000"/>
      </a:dk1>
      <a:lt1>
        <a:srgbClr val="FFFFFF"/>
      </a:lt1>
      <a:dk2>
        <a:srgbClr val="1F2123"/>
      </a:dk2>
      <a:lt2>
        <a:srgbClr val="DC9E1F"/>
      </a:lt2>
      <a:accent1>
        <a:srgbClr val="7E97AD"/>
      </a:accent1>
      <a:accent2>
        <a:srgbClr val="CC8E60"/>
      </a:accent2>
      <a:accent3>
        <a:srgbClr val="7A6A60"/>
      </a:accent3>
      <a:accent4>
        <a:srgbClr val="B4936D"/>
      </a:accent4>
      <a:accent5>
        <a:srgbClr val="67787B"/>
      </a:accent5>
      <a:accent6>
        <a:srgbClr val="9D936F"/>
      </a:accent6>
      <a:hlink>
        <a:srgbClr val="646464"/>
      </a:hlink>
      <a:folHlink>
        <a:srgbClr val="969696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3426</TotalTime>
  <Words>1314</Words>
  <Application>Microsoft Office PowerPoint</Application>
  <PresentationFormat>Předvádění na obrazovce (4:3)</PresentationFormat>
  <Paragraphs>249</Paragraphs>
  <Slides>12</Slides>
  <Notes>11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Prezentace aplikace PowerPoint</vt:lpstr>
      <vt:lpstr>PROTECTION OF ENVIRONMENT</vt:lpstr>
      <vt:lpstr>Prezentace aplikace PowerPoint</vt:lpstr>
      <vt:lpstr>Work in groups, use your dictionary and translate</vt:lpstr>
      <vt:lpstr>Prezentace aplikace PowerPoint</vt:lpstr>
      <vt:lpstr>Prezentace aplikace PowerPoint</vt:lpstr>
      <vt:lpstr>Make a definition of the word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PROTECTION OF ENVIRONMENT</dc:title>
  <dc:creator>Jana</dc:creator>
  <cp:lastModifiedBy>Jana</cp:lastModifiedBy>
  <cp:revision>266</cp:revision>
  <dcterms:created xsi:type="dcterms:W3CDTF">2013-10-15T19:26:32Z</dcterms:created>
  <dcterms:modified xsi:type="dcterms:W3CDTF">2013-12-01T11:27:46Z</dcterms:modified>
</cp:coreProperties>
</file>