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notesMasterIdLst>
    <p:notesMasterId r:id="rId13"/>
  </p:notesMasterIdLst>
  <p:sldIdLst>
    <p:sldId id="257" r:id="rId2"/>
    <p:sldId id="256" r:id="rId3"/>
    <p:sldId id="258" r:id="rId4"/>
    <p:sldId id="262" r:id="rId5"/>
    <p:sldId id="268" r:id="rId6"/>
    <p:sldId id="263" r:id="rId7"/>
    <p:sldId id="264" r:id="rId8"/>
    <p:sldId id="265" r:id="rId9"/>
    <p:sldId id="266" r:id="rId10"/>
    <p:sldId id="267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E727C"/>
    <a:srgbClr val="FF0066"/>
    <a:srgbClr val="20DEE8"/>
    <a:srgbClr val="54E6E6"/>
    <a:srgbClr val="18C0D2"/>
    <a:srgbClr val="F5C1EA"/>
    <a:srgbClr val="B9F6F5"/>
    <a:srgbClr val="F0A2DC"/>
    <a:srgbClr val="E317B7"/>
    <a:srgbClr val="31FB3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24" autoAdjust="0"/>
  </p:normalViewPr>
  <p:slideViewPr>
    <p:cSldViewPr>
      <p:cViewPr varScale="1">
        <p:scale>
          <a:sx n="65" d="100"/>
          <a:sy n="65" d="100"/>
        </p:scale>
        <p:origin x="-1296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2D9215-116F-40E1-A24E-3F815962A53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01F1AD-A700-488B-A238-F69EAD6C4B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65920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1F1AD-A700-488B-A238-F69EAD6C4B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15402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Prezentace slovní zásoby na téma Pokrok v technologii.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1F1AD-A700-488B-A238-F69EAD6C4B8D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65577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Studenti vytvoří definici technologie.</a:t>
            </a:r>
            <a:r>
              <a:rPr lang="cs-CZ" baseline="0" dirty="0" smtClean="0"/>
              <a:t> Pojmenují obrázky. Na kliknutí řešení.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1F1AD-A700-488B-A238-F69EAD6C4B8D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04109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Spojují danou slovní zásobu se správnými definicemi. Pracují ve skupinách a překládají definice.</a:t>
            </a:r>
            <a:r>
              <a:rPr lang="cs-CZ" baseline="0" dirty="0" smtClean="0"/>
              <a:t> Používají slovník. </a:t>
            </a:r>
            <a:r>
              <a:rPr lang="cs-CZ" dirty="0" smtClean="0"/>
              <a:t>Řešení</a:t>
            </a:r>
            <a:r>
              <a:rPr lang="cs-CZ" baseline="0" dirty="0" smtClean="0"/>
              <a:t> na klik. Poslech online </a:t>
            </a:r>
            <a:r>
              <a:rPr lang="cs-CZ" baseline="0" dirty="0" smtClean="0"/>
              <a:t>–Části </a:t>
            </a:r>
            <a:r>
              <a:rPr lang="cs-CZ" baseline="0" dirty="0" smtClean="0"/>
              <a:t>počítače.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1F1AD-A700-488B-A238-F69EAD6C4B8D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59140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Studenti vyjmenují</a:t>
            </a:r>
            <a:r>
              <a:rPr lang="cs-CZ" baseline="0" dirty="0" smtClean="0"/>
              <a:t> nové technologie. Pracují ve dvojicích. Řešení na klik. Zápis </a:t>
            </a:r>
            <a:r>
              <a:rPr lang="cs-CZ" baseline="0" dirty="0" smtClean="0"/>
              <a:t>neznámých výrazů do </a:t>
            </a:r>
            <a:r>
              <a:rPr lang="cs-CZ" baseline="0" dirty="0" smtClean="0"/>
              <a:t>sešitů.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1F1AD-A700-488B-A238-F69EAD6C4B8D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46693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</a:t>
            </a:r>
            <a:r>
              <a:rPr lang="cs-CZ" baseline="0" dirty="0" smtClean="0"/>
              <a:t> dané slovní zásoby vybírají správnou slovní zásobu spojenou s provozem počítače. Na klik řešení. Potom pracují samostatně a </a:t>
            </a:r>
            <a:r>
              <a:rPr lang="cs-CZ" baseline="0" dirty="0" err="1" smtClean="0"/>
              <a:t>doplňjí</a:t>
            </a:r>
            <a:r>
              <a:rPr lang="cs-CZ" baseline="0" dirty="0" smtClean="0"/>
              <a:t> slova do vět. Na klikání kontrola řešení.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1F1AD-A700-488B-A238-F69EAD6C4B8D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37425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Studenti si nejdříve přečtou</a:t>
            </a:r>
            <a:r>
              <a:rPr lang="cs-CZ" baseline="0" dirty="0" smtClean="0"/>
              <a:t> a přeloží daný text. Potom p</a:t>
            </a:r>
            <a:r>
              <a:rPr lang="cs-CZ" dirty="0" smtClean="0"/>
              <a:t>racují </a:t>
            </a:r>
            <a:r>
              <a:rPr lang="cs-CZ" dirty="0" smtClean="0"/>
              <a:t>ve</a:t>
            </a:r>
            <a:r>
              <a:rPr lang="cs-CZ" baseline="0" dirty="0" smtClean="0"/>
              <a:t> </a:t>
            </a:r>
            <a:r>
              <a:rPr lang="cs-CZ" baseline="0" dirty="0" smtClean="0"/>
              <a:t>dvojicích a řadí </a:t>
            </a:r>
            <a:r>
              <a:rPr lang="cs-CZ" baseline="0" dirty="0" smtClean="0"/>
              <a:t>danou slovní zásobu do dvou sloupců</a:t>
            </a:r>
            <a:r>
              <a:rPr lang="cs-CZ" baseline="0" dirty="0" smtClean="0"/>
              <a:t>. Na klik řešení. </a:t>
            </a:r>
            <a:r>
              <a:rPr lang="cs-CZ" baseline="0" dirty="0" smtClean="0"/>
              <a:t>Na závěr </a:t>
            </a:r>
            <a:r>
              <a:rPr lang="cs-CZ" baseline="0" dirty="0" smtClean="0"/>
              <a:t>přeloží větu a svými slovy vysvětlí k čemu se používá </a:t>
            </a:r>
            <a:r>
              <a:rPr lang="cs-CZ" baseline="0" dirty="0" err="1" smtClean="0"/>
              <a:t>Facebook</a:t>
            </a:r>
            <a:r>
              <a:rPr lang="cs-CZ" baseline="0" dirty="0" smtClean="0"/>
              <a:t>, Blog, Google, </a:t>
            </a:r>
            <a:r>
              <a:rPr lang="cs-CZ" baseline="0" dirty="0" err="1" smtClean="0"/>
              <a:t>Yahoo</a:t>
            </a:r>
            <a:r>
              <a:rPr lang="cs-CZ" baseline="0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1F1AD-A700-488B-A238-F69EAD6C4B8D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86086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Sledují krátké video o historii počítačů. Odpovídají na otázky</a:t>
            </a:r>
            <a:r>
              <a:rPr lang="cs-CZ" baseline="0" dirty="0" smtClean="0"/>
              <a:t> výběrem</a:t>
            </a:r>
            <a:r>
              <a:rPr lang="cs-CZ" dirty="0" smtClean="0"/>
              <a:t> ze 3 možností</a:t>
            </a:r>
            <a:r>
              <a:rPr lang="cs-CZ" dirty="0" smtClean="0"/>
              <a:t>. </a:t>
            </a:r>
            <a:r>
              <a:rPr lang="cs-CZ" dirty="0" smtClean="0"/>
              <a:t>Poznávají vynálezce</a:t>
            </a:r>
            <a:r>
              <a:rPr lang="cs-CZ" baseline="0" dirty="0" smtClean="0"/>
              <a:t> a zakladatele</a:t>
            </a:r>
            <a:r>
              <a:rPr lang="cs-CZ" baseline="0" dirty="0" smtClean="0"/>
              <a:t>. Na klik řešení.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1F1AD-A700-488B-A238-F69EAD6C4B8D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29685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Sledování 2 minutového videa Budoucnost knih. </a:t>
            </a:r>
            <a:r>
              <a:rPr lang="cs-CZ" dirty="0" smtClean="0"/>
              <a:t>Učitel klade otázky ke shlédnutému videu. Na</a:t>
            </a:r>
            <a:r>
              <a:rPr lang="cs-CZ" baseline="0" dirty="0" smtClean="0"/>
              <a:t> </a:t>
            </a:r>
            <a:r>
              <a:rPr lang="cs-CZ" baseline="0" dirty="0" smtClean="0"/>
              <a:t>klik </a:t>
            </a:r>
            <a:r>
              <a:rPr lang="cs-CZ" baseline="0" dirty="0" smtClean="0"/>
              <a:t>n</a:t>
            </a:r>
            <a:r>
              <a:rPr lang="cs-CZ" dirty="0" smtClean="0"/>
              <a:t>ásleduje</a:t>
            </a:r>
            <a:r>
              <a:rPr lang="cs-CZ" baseline="0" dirty="0" smtClean="0"/>
              <a:t> druhá část konverzace na téma Technology.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1F1AD-A700-488B-A238-F69EAD6C4B8D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71641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Přeloží článek.</a:t>
            </a:r>
            <a:r>
              <a:rPr lang="cs-CZ" baseline="0" dirty="0" smtClean="0"/>
              <a:t> Na konci hodiny je možné zadat práci online jako domácí úkol k procvičení slovní zásoby na téma Nové technologie </a:t>
            </a:r>
            <a:r>
              <a:rPr lang="cs-CZ" baseline="0" smtClean="0"/>
              <a:t>a . </a:t>
            </a:r>
            <a:r>
              <a:rPr lang="cs-CZ" baseline="0" dirty="0" smtClean="0"/>
              <a:t>Web adresa: </a:t>
            </a:r>
            <a:r>
              <a:rPr lang="cs-CZ" sz="1200" b="1" dirty="0" smtClean="0">
                <a:solidFill>
                  <a:srgbClr val="00B0F0"/>
                </a:solidFill>
              </a:rPr>
              <a:t> </a:t>
            </a:r>
            <a:r>
              <a:rPr lang="cs-CZ" sz="1200" dirty="0" smtClean="0"/>
              <a:t>http://www.englishexercises.org/makeagame/viewgame.asp?id=318 </a:t>
            </a:r>
            <a:r>
              <a:rPr lang="cs-CZ" baseline="0" dirty="0" smtClean="0"/>
              <a:t>         druhá web adresa: </a:t>
            </a:r>
            <a:r>
              <a:rPr lang="cs-CZ" sz="1200" dirty="0" smtClean="0"/>
              <a:t> http://www.englishexercises.org/makeagame/viewgame.asp?id=336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1F1AD-A700-488B-A238-F69EAD6C4B8D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89712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Použité zdroje.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1F1AD-A700-488B-A238-F69EAD6C4B8D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52171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48075-8ADD-4567-A535-F02746F6AF15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D46BA-F28C-4DFB-8A7B-60CC4693FCC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48075-8ADD-4567-A535-F02746F6AF15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D46BA-F28C-4DFB-8A7B-60CC4693FC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48075-8ADD-4567-A535-F02746F6AF15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D46BA-F28C-4DFB-8A7B-60CC4693FCC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48075-8ADD-4567-A535-F02746F6AF15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D46BA-F28C-4DFB-8A7B-60CC4693FC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48075-8ADD-4567-A535-F02746F6AF15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D46BA-F28C-4DFB-8A7B-60CC4693FC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48075-8ADD-4567-A535-F02746F6AF15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8AD46BA-F28C-4DFB-8A7B-60CC4693FCC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48075-8ADD-4567-A535-F02746F6AF15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D46BA-F28C-4DFB-8A7B-60CC4693FC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48075-8ADD-4567-A535-F02746F6AF15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48AD46BA-F28C-4DFB-8A7B-60CC4693FC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21548075-8ADD-4567-A535-F02746F6AF15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D46BA-F28C-4DFB-8A7B-60CC4693FC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48075-8ADD-4567-A535-F02746F6AF15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D46BA-F28C-4DFB-8A7B-60CC4693FC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48075-8ADD-4567-A535-F02746F6AF15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D46BA-F28C-4DFB-8A7B-60CC4693FC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1548075-8ADD-4567-A535-F02746F6AF15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48AD46BA-F28C-4DFB-8A7B-60CC4693FCC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pn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11" Type="http://schemas.openxmlformats.org/officeDocument/2006/relationships/image" Target="../media/image11.pn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X5wAfklIW24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6.jpeg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microsoft.com/office/2007/relationships/hdphoto" Target="../media/hdphoto1.wdp"/><Relationship Id="rId10" Type="http://schemas.openxmlformats.org/officeDocument/2006/relationships/image" Target="../media/image22.png"/><Relationship Id="rId4" Type="http://schemas.openxmlformats.org/officeDocument/2006/relationships/image" Target="../media/image17.png"/><Relationship Id="rId9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iEgLwKTsgEo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jpg"/><Relationship Id="rId5" Type="http://schemas.openxmlformats.org/officeDocument/2006/relationships/image" Target="../media/image24.jpeg"/><Relationship Id="rId4" Type="http://schemas.openxmlformats.org/officeDocument/2006/relationships/image" Target="../media/image23.jp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26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hyperlink" Target="http://vimeo.com/15142335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nglishexercises.org/makeagame/viewgame.asp?id=318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jpg"/><Relationship Id="rId4" Type="http://schemas.openxmlformats.org/officeDocument/2006/relationships/hyperlink" Target="http://www.englishexercises.org/makeagame/viewgame.asp?id=336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86762"/>
            <a:ext cx="3888432" cy="101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3246624"/>
              </p:ext>
            </p:extLst>
          </p:nvPr>
        </p:nvGraphicFramePr>
        <p:xfrm>
          <a:off x="2627784" y="1396872"/>
          <a:ext cx="3888432" cy="474230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10220"/>
                <a:gridCol w="2778212"/>
              </a:tblGrid>
              <a:tr h="19185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 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558" marR="57558" marT="28779" marB="28779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CZ.1.07/1.5.00/34.0565 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57558" marR="57558" marT="28779" marB="28779" anchor="ctr"/>
                </a:tc>
              </a:tr>
              <a:tr h="19185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materiálu 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558" marR="57558" marT="28779" marB="28779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VY_32_INOVACE_128_PROGRESS IN TECHNOLOGY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57558" marR="57558" marT="28779" marB="28779" anchor="ctr"/>
                </a:tc>
              </a:tr>
              <a:tr h="42017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školy 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558" marR="57558" marT="28779" marB="28779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endParaRPr lang="cs-CZ" sz="900" dirty="0">
                        <a:effectLst/>
                        <a:latin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900" dirty="0" smtClean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                   Masarykova </a:t>
                      </a:r>
                      <a:r>
                        <a:rPr lang="cs-CZ" sz="9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střední  škola zemědělská a </a:t>
                      </a:r>
                      <a:r>
                        <a:rPr lang="cs-CZ" sz="900" dirty="0" smtClean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Vyšší</a:t>
                      </a:r>
                    </a:p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900" dirty="0" smtClean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                 odborná </a:t>
                      </a:r>
                      <a:r>
                        <a:rPr lang="cs-CZ" sz="9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škola, Opava, </a:t>
                      </a:r>
                      <a:r>
                        <a:rPr lang="cs-CZ" sz="900" dirty="0" smtClean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příspěvková organizace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57558" marR="57558" marT="28779" marB="28779" anchor="ctr"/>
                </a:tc>
              </a:tr>
              <a:tr h="19185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Autor 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558" marR="57558" marT="28779" marB="28779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Mgr. Jana </a:t>
                      </a:r>
                      <a:r>
                        <a:rPr lang="cs-CZ" sz="900" dirty="0" err="1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Ratimorská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57558" marR="57558" marT="28779" marB="28779" anchor="ctr"/>
                </a:tc>
              </a:tr>
              <a:tr h="19185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Průřezové téma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558" marR="57558" marT="28779" marB="28779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  <a:latin typeface="Calibri" panose="020F0502020204030204" pitchFamily="34" charset="0"/>
                          <a:ea typeface="+mn-ea"/>
                          <a:cs typeface="Arial" panose="020B0604020202020204" pitchFamily="34" charset="0"/>
                        </a:rPr>
                        <a:t>Informační</a:t>
                      </a:r>
                      <a:r>
                        <a:rPr lang="cs-CZ" sz="900" baseline="0" dirty="0" smtClean="0">
                          <a:effectLst/>
                          <a:latin typeface="Calibri" panose="020F0502020204030204" pitchFamily="34" charset="0"/>
                          <a:ea typeface="+mn-ea"/>
                          <a:cs typeface="Arial" panose="020B0604020202020204" pitchFamily="34" charset="0"/>
                        </a:rPr>
                        <a:t> a komunikační technologie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57558" marR="57558" marT="28779" marB="28779" anchor="ctr"/>
                </a:tc>
              </a:tr>
              <a:tr h="19185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Tematický celek 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558" marR="57558" marT="28779" marB="28779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Anglický jazyk 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57558" marR="57558" marT="28779" marB="28779" anchor="ctr"/>
                </a:tc>
              </a:tr>
              <a:tr h="19185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Ročník 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558" marR="57558" marT="28779" marB="28779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2. – 4.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57558" marR="57558" marT="28779" marB="28779" anchor="ctr"/>
                </a:tc>
              </a:tr>
              <a:tr h="19185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Datum tvorby 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558" marR="57558" marT="28779" marB="28779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15. 11. 2013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57558" marR="57558" marT="28779" marB="28779" anchor="ctr"/>
                </a:tc>
              </a:tr>
              <a:tr h="32616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Datum a místo ověření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558" marR="57558" marT="28779" marB="28779" anchor="ctr"/>
                </a:tc>
                <a:tc>
                  <a:txBody>
                    <a:bodyPr/>
                    <a:lstStyle/>
                    <a:p>
                      <a:r>
                        <a:rPr lang="cs-CZ" sz="900" dirty="0" smtClean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26. 11. 2013</a:t>
                      </a:r>
                    </a:p>
                    <a:p>
                      <a:r>
                        <a:rPr lang="cs-CZ" sz="900" dirty="0" smtClean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3.L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7558" marR="57558" marT="28779" marB="28779" anchor="ctr"/>
                </a:tc>
              </a:tr>
              <a:tr h="32616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Druh učebního materiálu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558" marR="57558" marT="28779" marB="28779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Prezentace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57558" marR="57558" marT="28779" marB="28779" anchor="ctr"/>
                </a:tc>
              </a:tr>
              <a:tr h="46046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 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558" marR="57558" marT="28779" marB="28779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Prezentace slovní zásoby Pokrok v technologii,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názorné prohloubení nové slovní zásoby, práce v </a:t>
                      </a:r>
                      <a:r>
                        <a:rPr lang="cs-CZ" sz="900" dirty="0" err="1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Power</a:t>
                      </a:r>
                      <a:r>
                        <a:rPr lang="cs-CZ" sz="9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 pointu proložená s prací v online prostředí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57558" marR="57558" marT="28779" marB="28779" anchor="ctr"/>
                </a:tc>
              </a:tr>
              <a:tr h="46046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Klíčová slova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558" marR="57558" marT="28779" marB="28779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Technology, </a:t>
                      </a:r>
                      <a:r>
                        <a:rPr lang="cs-CZ" sz="900" dirty="0" err="1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definitions</a:t>
                      </a:r>
                      <a:r>
                        <a:rPr lang="cs-CZ" sz="9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, media </a:t>
                      </a:r>
                      <a:r>
                        <a:rPr lang="cs-CZ" sz="900" dirty="0" err="1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technologies</a:t>
                      </a:r>
                      <a:r>
                        <a:rPr lang="cs-CZ" sz="9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cs-CZ" sz="900" dirty="0" err="1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operating</a:t>
                      </a:r>
                      <a:r>
                        <a:rPr lang="cs-CZ" sz="9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 a </a:t>
                      </a:r>
                      <a:r>
                        <a:rPr lang="cs-CZ" sz="900" dirty="0" err="1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computer</a:t>
                      </a:r>
                      <a:r>
                        <a:rPr lang="cs-CZ" sz="9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cs-CZ" sz="900" dirty="0" err="1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advantages</a:t>
                      </a:r>
                      <a:r>
                        <a:rPr lang="cs-CZ" sz="9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 and </a:t>
                      </a:r>
                      <a:r>
                        <a:rPr lang="cs-CZ" sz="900" dirty="0" err="1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disadvantages</a:t>
                      </a:r>
                      <a:r>
                        <a:rPr lang="cs-CZ" sz="9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cs-CZ" sz="900" dirty="0" err="1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of</a:t>
                      </a:r>
                      <a:r>
                        <a:rPr lang="cs-CZ" sz="9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cs-CZ" sz="900" dirty="0" err="1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using</a:t>
                      </a:r>
                      <a:r>
                        <a:rPr lang="cs-CZ" sz="9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cs-CZ" sz="900" dirty="0" err="1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the</a:t>
                      </a:r>
                      <a:r>
                        <a:rPr lang="cs-CZ" sz="9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 internet, </a:t>
                      </a:r>
                      <a:r>
                        <a:rPr lang="cs-CZ" sz="900" dirty="0" err="1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history</a:t>
                      </a:r>
                      <a:r>
                        <a:rPr lang="cs-CZ" sz="9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cs-CZ" sz="900" dirty="0" err="1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of</a:t>
                      </a:r>
                      <a:r>
                        <a:rPr lang="cs-CZ" sz="9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cs-CZ" sz="900" dirty="0" err="1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computers</a:t>
                      </a:r>
                      <a:r>
                        <a:rPr lang="cs-CZ" sz="9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cs-CZ" sz="900" dirty="0" err="1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questions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57558" marR="57558" marT="28779" marB="28779" anchor="ctr"/>
                </a:tc>
              </a:tr>
              <a:tr h="99766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Metodický pokyn 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558" marR="57558" marT="28779" marB="28779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Určeno pro studenty úrovně A2-B1. Časově je prezentace koncipována na </a:t>
                      </a:r>
                      <a:r>
                        <a:rPr lang="cs-CZ" sz="900" dirty="0" smtClean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1- 2 </a:t>
                      </a:r>
                      <a:r>
                        <a:rPr lang="cs-CZ" sz="9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vyučovací </a:t>
                      </a:r>
                      <a:r>
                        <a:rPr lang="cs-CZ" sz="900" dirty="0" smtClean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hodiny. Zápis </a:t>
                      </a:r>
                      <a:r>
                        <a:rPr lang="cs-CZ" sz="9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a aktivní vyhledávání slovíček, definování pojmů, práce s významovým slovníkem, poslech online v internetovém prostředí, názorná ukázka technologie budoucnosti, odpovědi na otázky. </a:t>
                      </a:r>
                      <a:endParaRPr lang="cs-CZ" sz="900" dirty="0" smtClean="0">
                        <a:effectLst/>
                        <a:latin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Procvičení slov. zásoby online v dom. prostředí.   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57558" marR="57558" marT="28779" marB="28779" anchor="ctr"/>
                </a:tc>
              </a:tr>
              <a:tr h="191859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Pokud není uvedeno jinak, použitý materiál je z vlastních zdrojů autora 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558" marR="57558" marT="28779" marB="28779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Picture 1" descr="mszes_z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772816"/>
            <a:ext cx="447675" cy="439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4107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PROGRESS IN TECHNOLOGY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VOCABULARY</a:t>
            </a:r>
            <a:endParaRPr lang="cs-CZ" dirty="0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0" y="-184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6093296"/>
            <a:ext cx="54852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altLang="cs-CZ" b="1" i="1" dirty="0" err="1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Arial" pitchFamily="34" charset="0"/>
                <a:cs typeface="Arial" pitchFamily="34" charset="0"/>
              </a:rPr>
              <a:t>Technological</a:t>
            </a:r>
            <a:r>
              <a:rPr lang="cs-CZ" altLang="cs-CZ" b="1" i="1" dirty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b="1" i="1" dirty="0" err="1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Arial" pitchFamily="34" charset="0"/>
                <a:cs typeface="Arial" pitchFamily="34" charset="0"/>
              </a:rPr>
              <a:t>progress</a:t>
            </a:r>
            <a:r>
              <a:rPr lang="cs-CZ" altLang="cs-CZ" b="1" i="1" dirty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Arial" pitchFamily="34" charset="0"/>
                <a:cs typeface="Arial" pitchFamily="34" charset="0"/>
              </a:rPr>
              <a:t> has </a:t>
            </a:r>
            <a:r>
              <a:rPr lang="cs-CZ" altLang="cs-CZ" b="1" i="1" dirty="0" err="1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Arial" pitchFamily="34" charset="0"/>
                <a:cs typeface="Arial" pitchFamily="34" charset="0"/>
              </a:rPr>
              <a:t>merely</a:t>
            </a:r>
            <a:r>
              <a:rPr lang="cs-CZ" altLang="cs-CZ" b="1" i="1" dirty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b="1" i="1" dirty="0" err="1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Arial" pitchFamily="34" charset="0"/>
                <a:cs typeface="Arial" pitchFamily="34" charset="0"/>
              </a:rPr>
              <a:t>provided</a:t>
            </a:r>
            <a:r>
              <a:rPr lang="cs-CZ" altLang="cs-CZ" b="1" i="1" dirty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b="1" i="1" dirty="0" err="1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Arial" pitchFamily="34" charset="0"/>
                <a:cs typeface="Arial" pitchFamily="34" charset="0"/>
              </a:rPr>
              <a:t>us</a:t>
            </a:r>
            <a:r>
              <a:rPr lang="cs-CZ" altLang="cs-CZ" b="1" i="1" dirty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Arial" pitchFamily="34" charset="0"/>
                <a:cs typeface="Arial" pitchFamily="34" charset="0"/>
              </a:rPr>
              <a:t> </a:t>
            </a:r>
            <a:endParaRPr lang="cs-CZ" altLang="cs-CZ" b="1" i="1" dirty="0" smtClean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lumMod val="60000"/>
                  <a:lumOff val="40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altLang="cs-CZ" b="1" i="1" dirty="0" err="1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Arial" pitchFamily="34" charset="0"/>
                <a:cs typeface="Arial" pitchFamily="34" charset="0"/>
              </a:rPr>
              <a:t>with</a:t>
            </a:r>
            <a:r>
              <a:rPr lang="cs-CZ" altLang="cs-CZ" b="1" i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b="1" i="1" dirty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Arial" pitchFamily="34" charset="0"/>
                <a:cs typeface="Arial" pitchFamily="34" charset="0"/>
              </a:rPr>
              <a:t>more </a:t>
            </a:r>
            <a:r>
              <a:rPr lang="cs-CZ" altLang="cs-CZ" b="1" i="1" dirty="0" err="1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Arial" pitchFamily="34" charset="0"/>
                <a:cs typeface="Arial" pitchFamily="34" charset="0"/>
              </a:rPr>
              <a:t>efficient</a:t>
            </a:r>
            <a:r>
              <a:rPr lang="cs-CZ" altLang="cs-CZ" b="1" i="1" dirty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b="1" i="1" dirty="0" err="1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Arial" pitchFamily="34" charset="0"/>
                <a:cs typeface="Arial" pitchFamily="34" charset="0"/>
              </a:rPr>
              <a:t>means</a:t>
            </a:r>
            <a:r>
              <a:rPr lang="cs-CZ" altLang="cs-CZ" b="1" i="1" dirty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b="1" i="1" dirty="0" err="1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Arial" pitchFamily="34" charset="0"/>
                <a:cs typeface="Arial" pitchFamily="34" charset="0"/>
              </a:rPr>
              <a:t>for</a:t>
            </a:r>
            <a:r>
              <a:rPr lang="cs-CZ" altLang="cs-CZ" b="1" i="1" dirty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b="1" i="1" dirty="0" err="1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Arial" pitchFamily="34" charset="0"/>
                <a:cs typeface="Arial" pitchFamily="34" charset="0"/>
              </a:rPr>
              <a:t>going</a:t>
            </a:r>
            <a:r>
              <a:rPr lang="cs-CZ" altLang="cs-CZ" b="1" i="1" dirty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b="1" i="1" dirty="0" err="1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Arial" pitchFamily="34" charset="0"/>
                <a:cs typeface="Arial" pitchFamily="34" charset="0"/>
              </a:rPr>
              <a:t>backwards</a:t>
            </a:r>
            <a:r>
              <a:rPr lang="cs-CZ" altLang="cs-CZ" b="1" i="1" dirty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Arial" pitchFamily="34" charset="0"/>
                <a:cs typeface="Arial" pitchFamily="34" charset="0"/>
              </a:rPr>
              <a:t>. </a:t>
            </a:r>
            <a:endParaRPr lang="cs-CZ" b="1" i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44208" y="6370295"/>
            <a:ext cx="18517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altLang="cs-CZ" b="1" i="1" dirty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Arial" pitchFamily="34" charset="0"/>
                <a:cs typeface="Arial" pitchFamily="34" charset="0"/>
              </a:rPr>
              <a:t>Aldous Huxley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2042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450"/>
                            </p:stCondLst>
                            <p:childTnLst>
                              <p:par>
                                <p:cTn id="22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 tmFilter="0,0; .5, 1; 1, 1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900"/>
                            </p:stCondLst>
                            <p:childTnLst>
                              <p:par>
                                <p:cTn id="3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15875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prstDash val="solid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0" y="1587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9868" y="683315"/>
            <a:ext cx="80842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There</a:t>
            </a:r>
            <a:r>
              <a:rPr lang="cs-CZ" b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are a lot </a:t>
            </a:r>
            <a:r>
              <a:rPr lang="cs-CZ" b="1" dirty="0" err="1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of</a:t>
            </a:r>
            <a:r>
              <a:rPr lang="cs-CZ" b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technological</a:t>
            </a:r>
            <a:r>
              <a:rPr lang="cs-CZ" b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tools</a:t>
            </a:r>
            <a:r>
              <a:rPr lang="cs-CZ" b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which</a:t>
            </a:r>
            <a:r>
              <a:rPr lang="cs-CZ" b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have</a:t>
            </a:r>
            <a:r>
              <a:rPr lang="cs-CZ" b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changed</a:t>
            </a:r>
            <a:r>
              <a:rPr lang="cs-CZ" b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our</a:t>
            </a:r>
            <a:r>
              <a:rPr lang="cs-CZ" b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life</a:t>
            </a:r>
            <a:r>
              <a:rPr lang="cs-CZ" b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style.</a:t>
            </a:r>
            <a:endParaRPr lang="cs-CZ" b="1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91318" y="43132"/>
            <a:ext cx="3441968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sz="36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TECHNOLOgy</a:t>
            </a:r>
            <a:endParaRPr lang="cs-CZ" sz="36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3638" y="3678442"/>
            <a:ext cx="2024826" cy="131739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564904"/>
            <a:ext cx="1871172" cy="162101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7266" y="5301208"/>
            <a:ext cx="1934344" cy="126440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5403" y="2388586"/>
            <a:ext cx="1897571" cy="125643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8013" y="4337142"/>
            <a:ext cx="1514187" cy="222699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384358"/>
            <a:ext cx="1143000" cy="1595442"/>
          </a:xfrm>
          <a:prstGeom prst="rect">
            <a:avLst/>
          </a:prstGeom>
        </p:spPr>
      </p:pic>
      <p:sp>
        <p:nvSpPr>
          <p:cNvPr id="24" name="TextovéPole 23"/>
          <p:cNvSpPr txBox="1"/>
          <p:nvPr/>
        </p:nvSpPr>
        <p:spPr>
          <a:xfrm>
            <a:off x="107504" y="1293460"/>
            <a:ext cx="286488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Name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pictures</a:t>
            </a:r>
            <a:r>
              <a:rPr lang="cs-CZ" b="1" dirty="0" smtClean="0"/>
              <a:t>. </a:t>
            </a:r>
          </a:p>
          <a:p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words</a:t>
            </a:r>
            <a:r>
              <a:rPr lang="cs-CZ" b="1" dirty="0" smtClean="0"/>
              <a:t> </a:t>
            </a:r>
            <a:r>
              <a:rPr lang="cs-CZ" b="1" dirty="0" err="1" smtClean="0"/>
              <a:t>from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box </a:t>
            </a:r>
          </a:p>
          <a:p>
            <a:r>
              <a:rPr lang="cs-CZ" b="1" dirty="0" err="1" smtClean="0"/>
              <a:t>may</a:t>
            </a:r>
            <a:r>
              <a:rPr lang="cs-CZ" b="1" dirty="0" smtClean="0"/>
              <a:t> </a:t>
            </a:r>
            <a:r>
              <a:rPr lang="cs-CZ" b="1" dirty="0" err="1" smtClean="0"/>
              <a:t>help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. </a:t>
            </a:r>
            <a:endParaRPr lang="cs-CZ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2967752" y="1035642"/>
            <a:ext cx="1890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>
                <a:solidFill>
                  <a:srgbClr val="00B0F0"/>
                </a:solidFill>
              </a:rPr>
              <a:t>nuclear</a:t>
            </a:r>
            <a:r>
              <a:rPr lang="cs-CZ" b="1" dirty="0">
                <a:solidFill>
                  <a:srgbClr val="00B0F0"/>
                </a:solidFill>
              </a:rPr>
              <a:t> </a:t>
            </a:r>
            <a:r>
              <a:rPr lang="cs-CZ" b="1" dirty="0" err="1">
                <a:solidFill>
                  <a:srgbClr val="00B0F0"/>
                </a:solidFill>
              </a:rPr>
              <a:t>energy</a:t>
            </a:r>
            <a:r>
              <a:rPr lang="cs-CZ" b="1" dirty="0">
                <a:solidFill>
                  <a:srgbClr val="00B0F0"/>
                </a:solidFill>
              </a:rPr>
              <a:t> 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5137730" y="1052647"/>
            <a:ext cx="12590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>
                <a:solidFill>
                  <a:srgbClr val="00B0F0"/>
                </a:solidFill>
              </a:rPr>
              <a:t>television</a:t>
            </a:r>
            <a:r>
              <a:rPr lang="cs-CZ" b="1" dirty="0">
                <a:solidFill>
                  <a:srgbClr val="00B0F0"/>
                </a:solidFill>
              </a:rPr>
              <a:t> 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6594986" y="1052647"/>
            <a:ext cx="7133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00B0F0"/>
                </a:solidFill>
              </a:rPr>
              <a:t>iPad</a:t>
            </a:r>
            <a:r>
              <a:rPr lang="cs-CZ" b="1" dirty="0" smtClean="0">
                <a:solidFill>
                  <a:srgbClr val="00B0F0"/>
                </a:solidFill>
              </a:rPr>
              <a:t>  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2978164" y="1412776"/>
            <a:ext cx="2159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>
                <a:solidFill>
                  <a:srgbClr val="00B0F0"/>
                </a:solidFill>
              </a:rPr>
              <a:t>alternative</a:t>
            </a:r>
            <a:r>
              <a:rPr lang="cs-CZ" b="1" dirty="0">
                <a:solidFill>
                  <a:srgbClr val="00B0F0"/>
                </a:solidFill>
              </a:rPr>
              <a:t> </a:t>
            </a:r>
            <a:r>
              <a:rPr lang="cs-CZ" b="1" dirty="0" err="1">
                <a:solidFill>
                  <a:srgbClr val="00B0F0"/>
                </a:solidFill>
              </a:rPr>
              <a:t>energy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5507837" y="1412776"/>
            <a:ext cx="14471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00B0F0"/>
                </a:solidFill>
              </a:rPr>
              <a:t>spacecraft</a:t>
            </a:r>
            <a:r>
              <a:rPr lang="cs-CZ" b="1" dirty="0" smtClean="0">
                <a:solidFill>
                  <a:srgbClr val="00B0F0"/>
                </a:solidFill>
              </a:rPr>
              <a:t> 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7208513" y="1847658"/>
            <a:ext cx="7889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B0F0"/>
                </a:solidFill>
              </a:rPr>
              <a:t>robot 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7617780" y="1412776"/>
            <a:ext cx="1249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>
                <a:solidFill>
                  <a:srgbClr val="00B0F0"/>
                </a:solidFill>
              </a:rPr>
              <a:t>telescope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2984019" y="1892985"/>
            <a:ext cx="1043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>
                <a:solidFill>
                  <a:srgbClr val="00B0F0"/>
                </a:solidFill>
              </a:rPr>
              <a:t>satellite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4211960" y="1892985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>
                <a:solidFill>
                  <a:srgbClr val="00B0F0"/>
                </a:solidFill>
              </a:rPr>
              <a:t>solar</a:t>
            </a:r>
            <a:r>
              <a:rPr lang="cs-CZ" b="1" dirty="0">
                <a:solidFill>
                  <a:srgbClr val="00B0F0"/>
                </a:solidFill>
              </a:rPr>
              <a:t> </a:t>
            </a:r>
            <a:r>
              <a:rPr lang="cs-CZ" b="1" dirty="0" err="1">
                <a:solidFill>
                  <a:srgbClr val="00B0F0"/>
                </a:solidFill>
              </a:rPr>
              <a:t>battery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5859276" y="1892985"/>
            <a:ext cx="1236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>
                <a:solidFill>
                  <a:srgbClr val="00B0F0"/>
                </a:solidFill>
              </a:rPr>
              <a:t>computer</a:t>
            </a:r>
            <a:endParaRPr lang="cs-CZ" dirty="0"/>
          </a:p>
        </p:txBody>
      </p:sp>
      <p:pic>
        <p:nvPicPr>
          <p:cNvPr id="61" name="Obrázek 6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1272" y="5224909"/>
            <a:ext cx="2117192" cy="1428668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8225" y="3861048"/>
            <a:ext cx="2043385" cy="1224135"/>
          </a:xfrm>
          <a:prstGeom prst="rect">
            <a:avLst/>
          </a:prstGeom>
        </p:spPr>
      </p:pic>
      <p:pic>
        <p:nvPicPr>
          <p:cNvPr id="63" name="Obrázek 6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7190" y="2262317"/>
            <a:ext cx="1914512" cy="1188658"/>
          </a:xfrm>
          <a:prstGeom prst="rect">
            <a:avLst/>
          </a:prstGeom>
        </p:spPr>
      </p:pic>
      <p:sp>
        <p:nvSpPr>
          <p:cNvPr id="64" name="Obdélník 63"/>
          <p:cNvSpPr/>
          <p:nvPr/>
        </p:nvSpPr>
        <p:spPr>
          <a:xfrm>
            <a:off x="2172179" y="137697"/>
            <a:ext cx="4598861" cy="4572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Give</a:t>
            </a:r>
            <a:r>
              <a:rPr lang="cs-CZ" sz="2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definition</a:t>
            </a:r>
            <a:r>
              <a:rPr lang="cs-CZ" sz="2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of</a:t>
            </a:r>
            <a:r>
              <a:rPr lang="cs-CZ" sz="2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technology</a:t>
            </a:r>
            <a:endParaRPr lang="cs-CZ" sz="2400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107504" y="137697"/>
            <a:ext cx="8936624" cy="4572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70C0"/>
                </a:solidFill>
                <a:latin typeface="Arial Narrow" panose="020B0606020202030204" pitchFamily="34" charset="0"/>
              </a:rPr>
              <a:t>Technology </a:t>
            </a:r>
            <a:r>
              <a:rPr lang="cs-CZ" sz="2000" b="1" dirty="0" err="1" smtClean="0">
                <a:solidFill>
                  <a:srgbClr val="0070C0"/>
                </a:solidFill>
                <a:latin typeface="Arial Narrow" panose="020B0606020202030204" pitchFamily="34" charset="0"/>
              </a:rPr>
              <a:t>is</a:t>
            </a:r>
            <a:r>
              <a:rPr lang="cs-CZ" sz="2000" b="1" dirty="0" smtClean="0">
                <a:solidFill>
                  <a:srgbClr val="0070C0"/>
                </a:solidFill>
                <a:latin typeface="Arial Narrow" panose="020B0606020202030204" pitchFamily="34" charset="0"/>
              </a:rPr>
              <a:t> </a:t>
            </a:r>
            <a:r>
              <a:rPr lang="cs-CZ" sz="2000" b="1" dirty="0" err="1" smtClean="0">
                <a:solidFill>
                  <a:srgbClr val="0070C0"/>
                </a:solidFill>
                <a:latin typeface="Arial Narrow" panose="020B0606020202030204" pitchFamily="34" charset="0"/>
              </a:rPr>
              <a:t>the</a:t>
            </a:r>
            <a:r>
              <a:rPr lang="cs-CZ" sz="2000" b="1" dirty="0" smtClean="0">
                <a:solidFill>
                  <a:srgbClr val="0070C0"/>
                </a:solidFill>
                <a:latin typeface="Arial Narrow" panose="020B0606020202030204" pitchFamily="34" charset="0"/>
              </a:rPr>
              <a:t> </a:t>
            </a:r>
            <a:r>
              <a:rPr lang="cs-CZ" sz="2000" b="1" dirty="0" err="1" smtClean="0">
                <a:solidFill>
                  <a:srgbClr val="0070C0"/>
                </a:solidFill>
                <a:latin typeface="Arial Narrow" panose="020B0606020202030204" pitchFamily="34" charset="0"/>
              </a:rPr>
              <a:t>activity</a:t>
            </a:r>
            <a:r>
              <a:rPr lang="cs-CZ" sz="2000" b="1" dirty="0" smtClean="0">
                <a:solidFill>
                  <a:srgbClr val="0070C0"/>
                </a:solidFill>
                <a:latin typeface="Arial Narrow" panose="020B0606020202030204" pitchFamily="34" charset="0"/>
              </a:rPr>
              <a:t> </a:t>
            </a:r>
            <a:r>
              <a:rPr lang="cs-CZ" sz="2000" b="1" dirty="0" err="1" smtClean="0">
                <a:solidFill>
                  <a:srgbClr val="0070C0"/>
                </a:solidFill>
                <a:latin typeface="Arial Narrow" panose="020B0606020202030204" pitchFamily="34" charset="0"/>
              </a:rPr>
              <a:t>or</a:t>
            </a:r>
            <a:r>
              <a:rPr lang="cs-CZ" sz="2000" b="1" dirty="0" smtClean="0">
                <a:solidFill>
                  <a:srgbClr val="0070C0"/>
                </a:solidFill>
                <a:latin typeface="Arial Narrow" panose="020B0606020202030204" pitchFamily="34" charset="0"/>
              </a:rPr>
              <a:t> study </a:t>
            </a:r>
            <a:r>
              <a:rPr lang="cs-CZ" sz="2000" b="1" dirty="0" err="1" smtClean="0">
                <a:solidFill>
                  <a:srgbClr val="0070C0"/>
                </a:solidFill>
                <a:latin typeface="Arial Narrow" panose="020B0606020202030204" pitchFamily="34" charset="0"/>
              </a:rPr>
              <a:t>of</a:t>
            </a:r>
            <a:r>
              <a:rPr lang="cs-CZ" sz="2000" b="1" dirty="0" smtClean="0">
                <a:solidFill>
                  <a:srgbClr val="0070C0"/>
                </a:solidFill>
                <a:latin typeface="Arial Narrow" panose="020B0606020202030204" pitchFamily="34" charset="0"/>
              </a:rPr>
              <a:t> </a:t>
            </a:r>
            <a:r>
              <a:rPr lang="cs-CZ" sz="2000" b="1" dirty="0" err="1" smtClean="0">
                <a:solidFill>
                  <a:srgbClr val="0070C0"/>
                </a:solidFill>
                <a:latin typeface="Arial Narrow" panose="020B0606020202030204" pitchFamily="34" charset="0"/>
              </a:rPr>
              <a:t>using</a:t>
            </a:r>
            <a:r>
              <a:rPr lang="cs-CZ" sz="2000" b="1" dirty="0" smtClean="0">
                <a:solidFill>
                  <a:srgbClr val="0070C0"/>
                </a:solidFill>
                <a:latin typeface="Arial Narrow" panose="020B0606020202030204" pitchFamily="34" charset="0"/>
              </a:rPr>
              <a:t> </a:t>
            </a:r>
            <a:r>
              <a:rPr lang="cs-CZ" sz="2000" b="1" dirty="0" err="1" smtClean="0">
                <a:solidFill>
                  <a:srgbClr val="0070C0"/>
                </a:solidFill>
                <a:latin typeface="Arial Narrow" panose="020B0606020202030204" pitchFamily="34" charset="0"/>
              </a:rPr>
              <a:t>scientific</a:t>
            </a:r>
            <a:r>
              <a:rPr lang="cs-CZ" sz="2000" b="1" dirty="0" smtClean="0">
                <a:solidFill>
                  <a:srgbClr val="0070C0"/>
                </a:solidFill>
                <a:latin typeface="Arial Narrow" panose="020B0606020202030204" pitchFamily="34" charset="0"/>
              </a:rPr>
              <a:t> </a:t>
            </a:r>
            <a:r>
              <a:rPr lang="cs-CZ" sz="2000" b="1" dirty="0" err="1" smtClean="0">
                <a:solidFill>
                  <a:srgbClr val="0070C0"/>
                </a:solidFill>
                <a:latin typeface="Arial Narrow" panose="020B0606020202030204" pitchFamily="34" charset="0"/>
              </a:rPr>
              <a:t>knowledge</a:t>
            </a:r>
            <a:r>
              <a:rPr lang="cs-CZ" sz="2000" b="1" dirty="0" smtClean="0">
                <a:solidFill>
                  <a:srgbClr val="0070C0"/>
                </a:solidFill>
                <a:latin typeface="Arial Narrow" panose="020B0606020202030204" pitchFamily="34" charset="0"/>
              </a:rPr>
              <a:t> </a:t>
            </a:r>
            <a:r>
              <a:rPr lang="cs-CZ" sz="2000" b="1" dirty="0" err="1" smtClean="0">
                <a:solidFill>
                  <a:srgbClr val="0070C0"/>
                </a:solidFill>
                <a:latin typeface="Arial Narrow" panose="020B0606020202030204" pitchFamily="34" charset="0"/>
              </a:rPr>
              <a:t>for</a:t>
            </a:r>
            <a:r>
              <a:rPr lang="cs-CZ" sz="2000" b="1" dirty="0" smtClean="0">
                <a:solidFill>
                  <a:srgbClr val="0070C0"/>
                </a:solidFill>
                <a:latin typeface="Arial Narrow" panose="020B0606020202030204" pitchFamily="34" charset="0"/>
              </a:rPr>
              <a:t> </a:t>
            </a:r>
            <a:r>
              <a:rPr lang="cs-CZ" sz="2000" b="1" dirty="0" err="1" smtClean="0">
                <a:solidFill>
                  <a:srgbClr val="0070C0"/>
                </a:solidFill>
                <a:latin typeface="Arial Narrow" panose="020B0606020202030204" pitchFamily="34" charset="0"/>
              </a:rPr>
              <a:t>practical</a:t>
            </a:r>
            <a:r>
              <a:rPr lang="cs-CZ" sz="2000" b="1" dirty="0" smtClean="0">
                <a:solidFill>
                  <a:srgbClr val="0070C0"/>
                </a:solidFill>
                <a:latin typeface="Arial Narrow" panose="020B0606020202030204" pitchFamily="34" charset="0"/>
              </a:rPr>
              <a:t> </a:t>
            </a:r>
            <a:r>
              <a:rPr lang="cs-CZ" sz="2000" b="1" dirty="0" err="1" smtClean="0">
                <a:solidFill>
                  <a:srgbClr val="0070C0"/>
                </a:solidFill>
                <a:latin typeface="Arial Narrow" panose="020B0606020202030204" pitchFamily="34" charset="0"/>
              </a:rPr>
              <a:t>purposes</a:t>
            </a:r>
            <a:r>
              <a:rPr lang="cs-CZ" sz="2000" b="1" dirty="0" smtClean="0">
                <a:solidFill>
                  <a:srgbClr val="0070C0"/>
                </a:solidFill>
                <a:latin typeface="Arial Narrow" panose="020B0606020202030204" pitchFamily="34" charset="0"/>
              </a:rPr>
              <a:t>.</a:t>
            </a:r>
            <a:endParaRPr lang="cs-CZ" sz="2000" b="1" dirty="0">
              <a:solidFill>
                <a:srgbClr val="0070C0"/>
              </a:solidFill>
              <a:latin typeface="Arial Narrow" panose="020B0606020202030204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466726" y="1052647"/>
            <a:ext cx="15311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>
                <a:solidFill>
                  <a:srgbClr val="00B0F0"/>
                </a:solidFill>
              </a:rPr>
              <a:t>w</a:t>
            </a:r>
            <a:r>
              <a:rPr lang="cs-CZ" b="1" dirty="0" err="1" smtClean="0">
                <a:solidFill>
                  <a:srgbClr val="00B0F0"/>
                </a:solidFill>
              </a:rPr>
              <a:t>ind</a:t>
            </a:r>
            <a:r>
              <a:rPr lang="cs-CZ" b="1" dirty="0" smtClean="0">
                <a:solidFill>
                  <a:srgbClr val="00B0F0"/>
                </a:solidFill>
              </a:rPr>
              <a:t> </a:t>
            </a:r>
            <a:r>
              <a:rPr lang="cs-CZ" b="1" dirty="0" err="1" smtClean="0">
                <a:solidFill>
                  <a:srgbClr val="00B0F0"/>
                </a:solidFill>
              </a:rPr>
              <a:t>energy</a:t>
            </a:r>
            <a:endParaRPr lang="cs-CZ" b="1" dirty="0">
              <a:solidFill>
                <a:srgbClr val="00B0F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5224909"/>
            <a:ext cx="2103487" cy="133603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53157" y="1982982"/>
            <a:ext cx="644757" cy="1291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7341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1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1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8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5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6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6000"/>
                            </p:stCondLst>
                            <p:childTnLst>
                              <p:par>
                                <p:cTn id="43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8000"/>
                            </p:stCondLst>
                            <p:childTnLst>
                              <p:par>
                                <p:cTn id="47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0"/>
                            </p:stCondLst>
                            <p:childTnLst>
                              <p:par>
                                <p:cTn id="51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2000"/>
                            </p:stCondLst>
                            <p:childTnLst>
                              <p:par>
                                <p:cTn id="5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4000"/>
                            </p:stCondLst>
                            <p:childTnLst>
                              <p:par>
                                <p:cTn id="59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1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6000"/>
                            </p:stCondLst>
                            <p:childTnLst>
                              <p:par>
                                <p:cTn id="63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5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8000"/>
                            </p:stCondLst>
                            <p:childTnLst>
                              <p:par>
                                <p:cTn id="67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0000"/>
                            </p:stCondLst>
                            <p:childTnLst>
                              <p:par>
                                <p:cTn id="71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 tmFilter="0,0; .5, 1; 1, 1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250"/>
                            </p:stCondLst>
                            <p:childTnLst>
                              <p:par>
                                <p:cTn id="84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 tmFilter="0,0; .5, 1; 1, 1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2600"/>
                            </p:stCondLst>
                            <p:childTnLst>
                              <p:par>
                                <p:cTn id="92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 tmFilter="0,0; .5, 1; 1, 1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2000"/>
                            </p:stCondLst>
                            <p:childTnLst>
                              <p:par>
                                <p:cTn id="106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1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16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5000"/>
                            </p:stCondLst>
                            <p:childTnLst>
                              <p:par>
                                <p:cTn id="121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6000"/>
                            </p:stCondLst>
                            <p:childTnLst>
                              <p:par>
                                <p:cTn id="126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7000"/>
                            </p:stCondLst>
                            <p:childTnLst>
                              <p:par>
                                <p:cTn id="131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>
                            <p:stCondLst>
                              <p:cond delay="8000"/>
                            </p:stCondLst>
                            <p:childTnLst>
                              <p:par>
                                <p:cTn id="136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9000"/>
                            </p:stCondLst>
                            <p:childTnLst>
                              <p:par>
                                <p:cTn id="141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10000"/>
                            </p:stCondLst>
                            <p:childTnLst>
                              <p:par>
                                <p:cTn id="146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11000"/>
                            </p:stCondLst>
                            <p:childTnLst>
                              <p:par>
                                <p:cTn id="151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07407E-6 L 0.14513 0.3301 " pathEditMode="relative" rAng="0" ptsTypes="AA">
                                      <p:cBhvr>
                                        <p:cTn id="158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257" y="16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4.07407E-6 L 0.14931 0.29862 " pathEditMode="relative" rAng="0" ptsTypes="AA">
                                      <p:cBhvr>
                                        <p:cTn id="162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65" y="149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3.7037E-7 L 0.41059 0.50857 " pathEditMode="relative" rAng="0" ptsTypes="AA">
                                      <p:cBhvr>
                                        <p:cTn id="166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521" y="254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3.7037E-7 L -0.07118 0.73958 " pathEditMode="relative" rAng="0" ptsTypes="AA">
                                      <p:cBhvr>
                                        <p:cTn id="170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59" y="369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3.7037E-7 L -0.52743 0.51921 " pathEditMode="relative" rAng="0" ptsTypes="AA">
                                      <p:cBhvr>
                                        <p:cTn id="174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72" y="259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2.22222E-6 L -0.1802 0.66967 " pathEditMode="relative" rAng="0" ptsTypes="AA">
                                      <p:cBhvr>
                                        <p:cTn id="178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010" y="334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22222E-6 L 0.4632 0.68032 " pathEditMode="relative" rAng="0" ptsTypes="AA">
                                      <p:cBhvr>
                                        <p:cTn id="182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160" y="340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22222E-6 L -0.59427 0.30231 " pathEditMode="relative" rAng="0" ptsTypes="AA">
                                      <p:cBhvr>
                                        <p:cTn id="186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722" y="15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3.7037E-6 L -0.48107 0.2456 " pathEditMode="relative" rAng="0" ptsTypes="AA">
                                      <p:cBhvr>
                                        <p:cTn id="190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62" y="122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4.07407E-6 L -0.32934 0.41412 " pathEditMode="relative" rAng="0" ptsTypes="AA">
                                      <p:cBhvr>
                                        <p:cTn id="19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476" y="206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2.22222E-6 L -0.29792 0.79467 " pathEditMode="relative" rAng="0" ptsTypes="AA">
                                      <p:cBhvr>
                                        <p:cTn id="198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896" y="39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  <p:bldP spid="50" grpId="1"/>
      <p:bldP spid="51" grpId="0"/>
      <p:bldP spid="51" grpId="1"/>
      <p:bldP spid="52" grpId="0"/>
      <p:bldP spid="52" grpId="1"/>
      <p:bldP spid="53" grpId="0"/>
      <p:bldP spid="53" grpId="1"/>
      <p:bldP spid="54" grpId="0"/>
      <p:bldP spid="54" grpId="1"/>
      <p:bldP spid="55" grpId="0"/>
      <p:bldP spid="55" grpId="1"/>
      <p:bldP spid="56" grpId="0"/>
      <p:bldP spid="56" grpId="1"/>
      <p:bldP spid="57" grpId="0"/>
      <p:bldP spid="57" grpId="1"/>
      <p:bldP spid="58" grpId="0"/>
      <p:bldP spid="58" grpId="1"/>
      <p:bldP spid="59" grpId="0"/>
      <p:bldP spid="59" grpId="1"/>
      <p:bldP spid="64" grpId="0" animBg="1"/>
      <p:bldP spid="66" grpId="0" animBg="1"/>
      <p:bldP spid="2" grpId="0"/>
      <p:bldP spid="2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1196752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        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116632"/>
            <a:ext cx="906690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2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Match</a:t>
            </a:r>
            <a:r>
              <a:rPr lang="cs-CZ" sz="3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</a:t>
            </a:r>
            <a:r>
              <a:rPr lang="cs-CZ" sz="32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The</a:t>
            </a:r>
            <a:r>
              <a:rPr lang="cs-CZ" sz="3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</a:t>
            </a:r>
            <a:r>
              <a:rPr lang="cs-CZ" sz="32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definitions</a:t>
            </a:r>
            <a:r>
              <a:rPr lang="cs-CZ" sz="3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</a:t>
            </a:r>
            <a:r>
              <a:rPr lang="cs-CZ" sz="32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with</a:t>
            </a:r>
            <a:r>
              <a:rPr lang="cs-CZ" sz="3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</a:t>
            </a:r>
            <a:r>
              <a:rPr lang="cs-CZ" sz="32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the</a:t>
            </a:r>
            <a:r>
              <a:rPr lang="cs-CZ" sz="3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</a:t>
            </a:r>
            <a:r>
              <a:rPr lang="cs-CZ" sz="32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words</a:t>
            </a:r>
            <a:endParaRPr lang="cs-CZ" sz="32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5377" y="988586"/>
            <a:ext cx="1710725" cy="4801314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rgbClr val="FF0000">
                    <a:alpha val="5700"/>
                  </a:srgb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1</a:t>
            </a:r>
            <a:r>
              <a:rPr lang="cs-CZ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.Computer </a:t>
            </a:r>
          </a:p>
          <a:p>
            <a:endParaRPr lang="cs-CZ" b="1" spc="100" dirty="0" smtClean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  <a:p>
            <a:endParaRPr lang="cs-CZ" b="1" spc="100" dirty="0" smtClean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  <a:p>
            <a:r>
              <a:rPr lang="cs-CZ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2.Satellite</a:t>
            </a:r>
          </a:p>
          <a:p>
            <a:endParaRPr lang="cs-CZ" b="1" spc="100" dirty="0" smtClean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  <a:p>
            <a:endParaRPr lang="cs-CZ" b="1" spc="100" dirty="0" smtClean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  <a:p>
            <a:r>
              <a:rPr lang="cs-CZ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3.Telescop</a:t>
            </a:r>
          </a:p>
          <a:p>
            <a:endParaRPr lang="cs-CZ" b="1" spc="100" dirty="0" smtClean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  <a:p>
            <a:endParaRPr lang="cs-CZ" b="1" spc="100" dirty="0" smtClean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  <a:p>
            <a:r>
              <a:rPr lang="cs-CZ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4.Spacecraft</a:t>
            </a:r>
            <a:endParaRPr lang="cs-CZ" b="1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  <a:p>
            <a:endParaRPr lang="cs-CZ" b="1" spc="100" dirty="0" smtClean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  <a:p>
            <a:endParaRPr lang="cs-CZ" b="1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  <a:p>
            <a:r>
              <a:rPr lang="cs-CZ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5.iPad </a:t>
            </a:r>
            <a:endParaRPr lang="cs-CZ" b="1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  <a:p>
            <a:endParaRPr lang="cs-CZ" b="1" spc="100" dirty="0" smtClean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  <a:p>
            <a:endParaRPr lang="cs-CZ" b="1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  <a:p>
            <a:r>
              <a:rPr lang="cs-CZ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6.Robot</a:t>
            </a:r>
          </a:p>
          <a:p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35088" y="980728"/>
            <a:ext cx="6716720" cy="480131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object</a:t>
            </a:r>
            <a:r>
              <a:rPr lang="cs-CZ" dirty="0" smtClean="0"/>
              <a:t> </a:t>
            </a:r>
            <a:r>
              <a:rPr lang="cs-CZ" dirty="0" err="1" smtClean="0"/>
              <a:t>which</a:t>
            </a:r>
            <a:r>
              <a:rPr lang="cs-CZ" dirty="0" smtClean="0"/>
              <a:t> has </a:t>
            </a:r>
            <a:r>
              <a:rPr lang="cs-CZ" dirty="0" err="1" smtClean="0"/>
              <a:t>been</a:t>
            </a:r>
            <a:r>
              <a:rPr lang="cs-CZ" dirty="0" smtClean="0"/>
              <a:t> </a:t>
            </a:r>
            <a:r>
              <a:rPr lang="cs-CZ" dirty="0" err="1" smtClean="0"/>
              <a:t>sent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space</a:t>
            </a:r>
            <a:r>
              <a:rPr lang="cs-CZ" dirty="0" smtClean="0"/>
              <a:t> to </a:t>
            </a:r>
            <a:r>
              <a:rPr lang="cs-CZ" dirty="0" err="1"/>
              <a:t>collect</a:t>
            </a:r>
            <a:r>
              <a:rPr lang="cs-CZ" dirty="0"/>
              <a:t> </a:t>
            </a:r>
            <a:r>
              <a:rPr lang="cs-CZ" dirty="0" err="1" smtClean="0"/>
              <a:t>information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part </a:t>
            </a:r>
            <a:r>
              <a:rPr lang="cs-CZ" dirty="0" err="1" smtClean="0"/>
              <a:t>of</a:t>
            </a:r>
            <a:r>
              <a:rPr lang="cs-CZ" dirty="0" smtClean="0"/>
              <a:t> a </a:t>
            </a:r>
            <a:r>
              <a:rPr lang="cs-CZ" dirty="0" err="1" smtClean="0"/>
              <a:t>communication</a:t>
            </a:r>
            <a:r>
              <a:rPr lang="cs-CZ" dirty="0" smtClean="0"/>
              <a:t> </a:t>
            </a:r>
            <a:r>
              <a:rPr lang="cs-CZ" dirty="0" err="1" smtClean="0"/>
              <a:t>system</a:t>
            </a:r>
            <a:r>
              <a:rPr lang="cs-CZ" dirty="0" smtClean="0"/>
              <a:t> </a:t>
            </a:r>
            <a:r>
              <a:rPr lang="cs-CZ" dirty="0" err="1" smtClean="0"/>
              <a:t>too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 smtClean="0">
                <a:solidFill>
                  <a:srgbClr val="FF0000"/>
                </a:solidFill>
              </a:rPr>
              <a:t>B </a:t>
            </a:r>
            <a:r>
              <a:rPr lang="cs-CZ" dirty="0" err="1" smtClean="0">
                <a:solidFill>
                  <a:schemeClr val="bg1"/>
                </a:solidFill>
              </a:rPr>
              <a:t>It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i</a:t>
            </a:r>
            <a:r>
              <a:rPr lang="cs-CZ" dirty="0" err="1" smtClean="0"/>
              <a:t>s</a:t>
            </a:r>
            <a:r>
              <a:rPr lang="cs-CZ" dirty="0" smtClean="0"/>
              <a:t> a long </a:t>
            </a:r>
            <a:r>
              <a:rPr lang="cs-CZ" dirty="0" err="1" smtClean="0"/>
              <a:t>tool</a:t>
            </a:r>
            <a:r>
              <a:rPr lang="cs-CZ" dirty="0" smtClean="0"/>
              <a:t> </a:t>
            </a:r>
            <a:r>
              <a:rPr lang="cs-CZ" dirty="0" err="1" smtClean="0"/>
              <a:t>shaped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a tube. </a:t>
            </a:r>
            <a:r>
              <a:rPr lang="cs-CZ" dirty="0" err="1" smtClean="0"/>
              <a:t>The</a:t>
            </a:r>
            <a:r>
              <a:rPr lang="cs-CZ" dirty="0" smtClean="0"/>
              <a:t> tube has </a:t>
            </a:r>
            <a:r>
              <a:rPr lang="cs-CZ" dirty="0" err="1" smtClean="0"/>
              <a:t>lenses</a:t>
            </a:r>
            <a:r>
              <a:rPr lang="cs-CZ" dirty="0" smtClean="0"/>
              <a:t> </a:t>
            </a:r>
            <a:r>
              <a:rPr lang="cs-CZ" dirty="0" err="1" smtClean="0"/>
              <a:t>which</a:t>
            </a:r>
            <a:r>
              <a:rPr lang="cs-CZ" dirty="0" smtClean="0"/>
              <a:t> make </a:t>
            </a:r>
            <a:r>
              <a:rPr lang="cs-CZ" dirty="0" err="1" smtClean="0"/>
              <a:t>distant</a:t>
            </a:r>
            <a:r>
              <a:rPr lang="cs-CZ" dirty="0" smtClean="0"/>
              <a:t> </a:t>
            </a:r>
            <a:r>
              <a:rPr lang="cs-CZ" dirty="0" err="1" smtClean="0"/>
              <a:t>objects</a:t>
            </a:r>
            <a:r>
              <a:rPr lang="cs-CZ" dirty="0" smtClean="0"/>
              <a:t> </a:t>
            </a:r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larger</a:t>
            </a:r>
            <a:r>
              <a:rPr lang="cs-CZ" dirty="0" smtClean="0"/>
              <a:t> and </a:t>
            </a:r>
            <a:r>
              <a:rPr lang="cs-CZ" dirty="0" err="1" smtClean="0"/>
              <a:t>nearer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 smtClean="0"/>
          </a:p>
          <a:p>
            <a:r>
              <a:rPr lang="cs-CZ" b="1" dirty="0">
                <a:solidFill>
                  <a:srgbClr val="FF0000"/>
                </a:solidFill>
              </a:rPr>
              <a:t>C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/>
              <a:t>a </a:t>
            </a:r>
            <a:r>
              <a:rPr lang="cs-CZ" dirty="0" err="1"/>
              <a:t>popular</a:t>
            </a:r>
            <a:r>
              <a:rPr lang="cs-CZ" dirty="0"/>
              <a:t> technology </a:t>
            </a:r>
            <a:r>
              <a:rPr lang="cs-CZ" dirty="0" err="1"/>
              <a:t>device</a:t>
            </a:r>
            <a:r>
              <a:rPr lang="cs-CZ" dirty="0"/>
              <a:t> </a:t>
            </a:r>
            <a:r>
              <a:rPr lang="cs-CZ" dirty="0" err="1"/>
              <a:t>among</a:t>
            </a:r>
            <a:r>
              <a:rPr lang="cs-CZ" dirty="0"/>
              <a:t> </a:t>
            </a:r>
            <a:r>
              <a:rPr lang="cs-CZ" dirty="0" err="1"/>
              <a:t>students</a:t>
            </a:r>
            <a:r>
              <a:rPr lang="cs-CZ" dirty="0"/>
              <a:t> </a:t>
            </a:r>
            <a:r>
              <a:rPr lang="cs-CZ" dirty="0" err="1"/>
              <a:t>who</a:t>
            </a:r>
            <a:r>
              <a:rPr lang="cs-CZ" dirty="0"/>
              <a:t> use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especially</a:t>
            </a:r>
            <a:r>
              <a:rPr lang="cs-CZ" dirty="0"/>
              <a:t> </a:t>
            </a:r>
            <a:r>
              <a:rPr lang="cs-CZ" dirty="0" err="1"/>
              <a:t>for</a:t>
            </a:r>
            <a:r>
              <a:rPr lang="cs-CZ" dirty="0"/>
              <a:t> </a:t>
            </a:r>
            <a:r>
              <a:rPr lang="cs-CZ" dirty="0" err="1"/>
              <a:t>listening</a:t>
            </a:r>
            <a:r>
              <a:rPr lang="cs-CZ" dirty="0"/>
              <a:t> to music, </a:t>
            </a:r>
            <a:r>
              <a:rPr lang="cs-CZ" dirty="0" err="1"/>
              <a:t>watching</a:t>
            </a:r>
            <a:r>
              <a:rPr lang="cs-CZ" dirty="0"/>
              <a:t> </a:t>
            </a:r>
            <a:r>
              <a:rPr lang="cs-CZ" dirty="0" err="1"/>
              <a:t>videos</a:t>
            </a:r>
            <a:r>
              <a:rPr lang="cs-CZ" dirty="0"/>
              <a:t> </a:t>
            </a:r>
            <a:r>
              <a:rPr lang="cs-CZ" dirty="0" err="1"/>
              <a:t>or</a:t>
            </a:r>
            <a:r>
              <a:rPr lang="cs-CZ" dirty="0"/>
              <a:t> </a:t>
            </a:r>
            <a:r>
              <a:rPr lang="cs-CZ" dirty="0" err="1"/>
              <a:t>photos</a:t>
            </a:r>
            <a:r>
              <a:rPr lang="cs-CZ" dirty="0"/>
              <a:t>.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D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rocket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special</a:t>
            </a:r>
            <a:r>
              <a:rPr lang="cs-CZ" dirty="0" smtClean="0"/>
              <a:t> </a:t>
            </a:r>
            <a:r>
              <a:rPr lang="cs-CZ" dirty="0" err="1" smtClean="0"/>
              <a:t>vehicle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travel</a:t>
            </a:r>
            <a:r>
              <a:rPr lang="cs-CZ" dirty="0" smtClean="0"/>
              <a:t> in </a:t>
            </a:r>
            <a:r>
              <a:rPr lang="cs-CZ" dirty="0" err="1" smtClean="0"/>
              <a:t>space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advanced</a:t>
            </a:r>
            <a:r>
              <a:rPr lang="cs-CZ" dirty="0" smtClean="0"/>
              <a:t> </a:t>
            </a:r>
            <a:r>
              <a:rPr lang="cs-CZ" dirty="0" err="1" smtClean="0"/>
              <a:t>machine</a:t>
            </a:r>
            <a:r>
              <a:rPr lang="cs-CZ" dirty="0" smtClean="0"/>
              <a:t> </a:t>
            </a:r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moves</a:t>
            </a:r>
            <a:r>
              <a:rPr lang="cs-CZ" dirty="0" smtClean="0"/>
              <a:t> and </a:t>
            </a:r>
            <a:r>
              <a:rPr lang="cs-CZ" dirty="0" err="1" smtClean="0"/>
              <a:t>performs</a:t>
            </a:r>
            <a:r>
              <a:rPr lang="cs-CZ" dirty="0" smtClean="0"/>
              <a:t> </a:t>
            </a:r>
            <a:r>
              <a:rPr lang="cs-CZ" dirty="0" err="1" smtClean="0"/>
              <a:t>certain</a:t>
            </a:r>
            <a:r>
              <a:rPr lang="cs-CZ" dirty="0" smtClean="0"/>
              <a:t> </a:t>
            </a:r>
            <a:r>
              <a:rPr lang="cs-CZ" dirty="0" err="1" smtClean="0"/>
              <a:t>tasks</a:t>
            </a:r>
            <a:r>
              <a:rPr lang="cs-CZ" dirty="0" smtClean="0"/>
              <a:t> </a:t>
            </a:r>
            <a:r>
              <a:rPr lang="cs-CZ" dirty="0" err="1" smtClean="0"/>
              <a:t>automatically</a:t>
            </a:r>
            <a:r>
              <a:rPr lang="cs-CZ" dirty="0" smtClean="0"/>
              <a:t>. </a:t>
            </a:r>
          </a:p>
          <a:p>
            <a:endParaRPr lang="cs-CZ" dirty="0"/>
          </a:p>
          <a:p>
            <a:r>
              <a:rPr lang="cs-CZ" b="1" dirty="0" smtClean="0">
                <a:solidFill>
                  <a:srgbClr val="FF0000"/>
                </a:solidFill>
              </a:rPr>
              <a:t>F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modern</a:t>
            </a:r>
            <a:r>
              <a:rPr lang="cs-CZ" dirty="0" smtClean="0"/>
              <a:t> </a:t>
            </a:r>
            <a:r>
              <a:rPr lang="cs-CZ" dirty="0" err="1"/>
              <a:t>electronic</a:t>
            </a:r>
            <a:r>
              <a:rPr lang="cs-CZ" dirty="0"/>
              <a:t> </a:t>
            </a:r>
            <a:r>
              <a:rPr lang="cs-CZ" dirty="0" err="1"/>
              <a:t>machine</a:t>
            </a:r>
            <a:r>
              <a:rPr lang="cs-CZ" dirty="0"/>
              <a:t> </a:t>
            </a:r>
            <a:r>
              <a:rPr lang="cs-CZ" dirty="0" err="1" smtClean="0"/>
              <a:t>which</a:t>
            </a:r>
            <a:r>
              <a:rPr lang="cs-CZ" dirty="0"/>
              <a:t> </a:t>
            </a:r>
            <a:r>
              <a:rPr lang="cs-CZ" dirty="0" err="1" smtClean="0"/>
              <a:t>counts</a:t>
            </a:r>
            <a:r>
              <a:rPr lang="cs-CZ" dirty="0" smtClean="0"/>
              <a:t> very </a:t>
            </a:r>
            <a:r>
              <a:rPr lang="cs-CZ" dirty="0" err="1" smtClean="0"/>
              <a:t>quick</a:t>
            </a:r>
            <a:r>
              <a:rPr lang="cs-CZ" dirty="0" smtClean="0"/>
              <a:t> </a:t>
            </a:r>
            <a:r>
              <a:rPr lang="cs-CZ" dirty="0" err="1" smtClean="0"/>
              <a:t>calculations</a:t>
            </a:r>
            <a:r>
              <a:rPr lang="cs-CZ" dirty="0"/>
              <a:t> </a:t>
            </a:r>
            <a:r>
              <a:rPr lang="cs-CZ" dirty="0" smtClean="0"/>
              <a:t>and </a:t>
            </a:r>
            <a:r>
              <a:rPr lang="cs-CZ" dirty="0" err="1" smtClean="0"/>
              <a:t>processes</a:t>
            </a:r>
            <a:r>
              <a:rPr lang="cs-CZ" dirty="0" smtClean="0"/>
              <a:t> </a:t>
            </a:r>
            <a:r>
              <a:rPr lang="cs-CZ" dirty="0" err="1"/>
              <a:t>large</a:t>
            </a:r>
            <a:r>
              <a:rPr lang="cs-CZ" dirty="0"/>
              <a:t> </a:t>
            </a:r>
            <a:r>
              <a:rPr lang="cs-CZ" dirty="0" err="1" smtClean="0"/>
              <a:t>amounts</a:t>
            </a:r>
            <a:r>
              <a:rPr lang="cs-CZ" dirty="0" smtClean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information</a:t>
            </a:r>
            <a:r>
              <a:rPr lang="cs-CZ" dirty="0"/>
              <a:t>. 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14514" y="5889208"/>
            <a:ext cx="1518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SOLUTION :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414514" y="6274597"/>
            <a:ext cx="35103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1F     2A     3B     4D     5C     6E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01177" y="5868795"/>
            <a:ext cx="67506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hlinkClick r:id="rId3"/>
              </a:rPr>
              <a:t>Demo: Understanding the parts of your computer - YouTube</a:t>
            </a:r>
            <a:endParaRPr lang="cs-CZ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8137644" y="6258540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video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val="222159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1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80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25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25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25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25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25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25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25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25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25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25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25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25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17" grpId="0"/>
      <p:bldP spid="18" grpId="0"/>
      <p:bldP spid="9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18651" y="3049633"/>
            <a:ext cx="5235216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sz="2800" b="1" cap="all" dirty="0" smtClean="0">
                <a:ln/>
                <a:solidFill>
                  <a:srgbClr val="13827F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New media </a:t>
            </a:r>
            <a:r>
              <a:rPr lang="cs-CZ" sz="2800" b="1" cap="all" dirty="0" err="1" smtClean="0">
                <a:ln/>
                <a:solidFill>
                  <a:srgbClr val="13827F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technologies</a:t>
            </a:r>
            <a:endParaRPr lang="cs-CZ" sz="2800" b="1" cap="all" dirty="0">
              <a:ln/>
              <a:solidFill>
                <a:srgbClr val="13827F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 flipH="1" flipV="1">
            <a:off x="3635896" y="1200707"/>
            <a:ext cx="403074" cy="1685585"/>
          </a:xfrm>
          <a:prstGeom prst="straightConnector1">
            <a:avLst/>
          </a:prstGeom>
          <a:ln w="28575">
            <a:solidFill>
              <a:srgbClr val="54E6E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 flipH="1" flipV="1">
            <a:off x="1521206" y="802296"/>
            <a:ext cx="1235750" cy="2100946"/>
          </a:xfrm>
          <a:prstGeom prst="straightConnector1">
            <a:avLst/>
          </a:prstGeom>
          <a:ln w="28575">
            <a:solidFill>
              <a:srgbClr val="54E6E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1907705" y="3730898"/>
            <a:ext cx="1271718" cy="1047853"/>
          </a:xfrm>
          <a:prstGeom prst="straightConnector1">
            <a:avLst/>
          </a:prstGeom>
          <a:ln w="28575">
            <a:solidFill>
              <a:srgbClr val="54E6E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5519787" y="1582187"/>
            <a:ext cx="0" cy="1282758"/>
          </a:xfrm>
          <a:prstGeom prst="straightConnector1">
            <a:avLst/>
          </a:prstGeom>
          <a:ln w="28575">
            <a:solidFill>
              <a:srgbClr val="54E6E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6874901" y="2668461"/>
            <a:ext cx="937458" cy="234780"/>
          </a:xfrm>
          <a:prstGeom prst="straightConnector1">
            <a:avLst/>
          </a:prstGeom>
          <a:ln w="28575">
            <a:solidFill>
              <a:srgbClr val="54E6E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1571964" y="3323402"/>
            <a:ext cx="414801" cy="1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5937443" y="1125017"/>
            <a:ext cx="1874917" cy="1761273"/>
          </a:xfrm>
          <a:prstGeom prst="straightConnector1">
            <a:avLst/>
          </a:prstGeom>
          <a:ln w="28575">
            <a:solidFill>
              <a:srgbClr val="54E6E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6156176" y="3730898"/>
            <a:ext cx="718725" cy="827301"/>
          </a:xfrm>
          <a:prstGeom prst="straightConnector1">
            <a:avLst/>
          </a:prstGeom>
          <a:ln w="28575">
            <a:solidFill>
              <a:srgbClr val="54E6E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208761" y="340631"/>
            <a:ext cx="15888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60000"/>
                </a:solidFill>
              </a:rPr>
              <a:t>H</a:t>
            </a:r>
            <a:r>
              <a:rPr lang="cs-CZ" sz="2400" b="1" dirty="0" smtClean="0">
                <a:solidFill>
                  <a:srgbClr val="F60000"/>
                </a:solidFill>
              </a:rPr>
              <a:t>ardware</a:t>
            </a:r>
            <a:endParaRPr lang="cs-CZ" sz="2400" b="1" dirty="0">
              <a:solidFill>
                <a:srgbClr val="F60000"/>
              </a:solidFill>
            </a:endParaRPr>
          </a:p>
        </p:txBody>
      </p:sp>
      <p:cxnSp>
        <p:nvCxnSpPr>
          <p:cNvPr id="33" name="Přímá spojnice se šipkou 32"/>
          <p:cNvCxnSpPr>
            <a:endCxn id="35" idx="0"/>
          </p:cNvCxnSpPr>
          <p:nvPr/>
        </p:nvCxnSpPr>
        <p:spPr>
          <a:xfrm>
            <a:off x="950342" y="980728"/>
            <a:ext cx="0" cy="439959"/>
          </a:xfrm>
          <a:prstGeom prst="straightConnector1">
            <a:avLst/>
          </a:prstGeom>
          <a:ln w="28575">
            <a:solidFill>
              <a:srgbClr val="54E6E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207991" y="1420687"/>
            <a:ext cx="14847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</a:rPr>
              <a:t>Software</a:t>
            </a:r>
            <a:endParaRPr lang="cs-CZ" sz="2400" b="1" dirty="0">
              <a:solidFill>
                <a:srgbClr val="FF0066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944034" y="4835588"/>
            <a:ext cx="28901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Digital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</a:rPr>
              <a:t>Technology</a:t>
            </a:r>
            <a:endParaRPr lang="cs-CZ" b="1" dirty="0">
              <a:solidFill>
                <a:srgbClr val="FFC000"/>
              </a:solidFill>
            </a:endParaRPr>
          </a:p>
        </p:txBody>
      </p:sp>
      <p:cxnSp>
        <p:nvCxnSpPr>
          <p:cNvPr id="41" name="Přímá spojnice se šipkou 40"/>
          <p:cNvCxnSpPr/>
          <p:nvPr/>
        </p:nvCxnSpPr>
        <p:spPr>
          <a:xfrm flipH="1">
            <a:off x="1190710" y="5167728"/>
            <a:ext cx="660993" cy="529952"/>
          </a:xfrm>
          <a:prstGeom prst="straightConnector1">
            <a:avLst/>
          </a:prstGeom>
          <a:ln w="28575">
            <a:solidFill>
              <a:srgbClr val="54E6E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/>
          <p:nvPr/>
        </p:nvCxnSpPr>
        <p:spPr>
          <a:xfrm>
            <a:off x="2501353" y="5198250"/>
            <a:ext cx="622984" cy="529952"/>
          </a:xfrm>
          <a:prstGeom prst="straightConnector1">
            <a:avLst/>
          </a:prstGeom>
          <a:ln w="28575">
            <a:solidFill>
              <a:srgbClr val="54E6E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675184" y="5780506"/>
            <a:ext cx="13997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DACC10"/>
                </a:solidFill>
              </a:rPr>
              <a:t>Synergy</a:t>
            </a:r>
            <a:endParaRPr lang="cs-CZ" b="1" dirty="0">
              <a:solidFill>
                <a:srgbClr val="DACC1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3179423" y="5567582"/>
            <a:ext cx="21355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>
                <a:solidFill>
                  <a:srgbClr val="F3E85B"/>
                </a:solidFill>
              </a:rPr>
              <a:t>C</a:t>
            </a:r>
            <a:r>
              <a:rPr lang="cs-CZ" sz="2400" b="1" dirty="0" err="1" smtClean="0">
                <a:solidFill>
                  <a:srgbClr val="F3E85B"/>
                </a:solidFill>
              </a:rPr>
              <a:t>onvergence</a:t>
            </a:r>
            <a:endParaRPr lang="cs-CZ" b="1" dirty="0">
              <a:solidFill>
                <a:srgbClr val="F3E85B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7539172" y="571019"/>
            <a:ext cx="11873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E317B7"/>
                </a:solidFill>
              </a:rPr>
              <a:t>Videos</a:t>
            </a:r>
            <a:endParaRPr lang="cs-CZ" b="1" dirty="0">
              <a:solidFill>
                <a:srgbClr val="E317B7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6505591" y="4594085"/>
            <a:ext cx="12955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70C0"/>
                </a:solidFill>
              </a:rPr>
              <a:t>Phones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6645619" y="5357393"/>
            <a:ext cx="22541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Smart </a:t>
            </a:r>
            <a:r>
              <a:rPr lang="cs-CZ" sz="2400" b="1" dirty="0" err="1" smtClean="0">
                <a:solidFill>
                  <a:srgbClr val="00B0F0"/>
                </a:solidFill>
              </a:rPr>
              <a:t>Phones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7236296" y="6021164"/>
            <a:ext cx="13805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54E6E6"/>
                </a:solidFill>
              </a:rPr>
              <a:t>IPhones</a:t>
            </a:r>
            <a:endParaRPr lang="cs-CZ" sz="2400" b="1" dirty="0">
              <a:solidFill>
                <a:srgbClr val="54E6E6"/>
              </a:solidFill>
            </a:endParaRPr>
          </a:p>
        </p:txBody>
      </p:sp>
      <p:cxnSp>
        <p:nvCxnSpPr>
          <p:cNvPr id="59" name="Přímá spojnice se šipkou 58"/>
          <p:cNvCxnSpPr/>
          <p:nvPr/>
        </p:nvCxnSpPr>
        <p:spPr>
          <a:xfrm>
            <a:off x="7236296" y="5010360"/>
            <a:ext cx="0" cy="314735"/>
          </a:xfrm>
          <a:prstGeom prst="straightConnector1">
            <a:avLst/>
          </a:prstGeom>
          <a:ln w="28575">
            <a:solidFill>
              <a:srgbClr val="54E6E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se šipkou 60"/>
          <p:cNvCxnSpPr/>
          <p:nvPr/>
        </p:nvCxnSpPr>
        <p:spPr>
          <a:xfrm>
            <a:off x="7812360" y="5752248"/>
            <a:ext cx="0" cy="271165"/>
          </a:xfrm>
          <a:prstGeom prst="straightConnector1">
            <a:avLst/>
          </a:prstGeom>
          <a:ln w="28575">
            <a:solidFill>
              <a:srgbClr val="54E6E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TextovéPole 64"/>
          <p:cNvSpPr txBox="1"/>
          <p:nvPr/>
        </p:nvSpPr>
        <p:spPr>
          <a:xfrm>
            <a:off x="7894359" y="2483795"/>
            <a:ext cx="10054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B050"/>
                </a:solidFill>
              </a:rPr>
              <a:t>IPads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7880061" y="3223066"/>
            <a:ext cx="12390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92D050"/>
                </a:solidFill>
              </a:rPr>
              <a:t>Tablets</a:t>
            </a:r>
            <a:endParaRPr lang="cs-CZ" b="1" dirty="0">
              <a:solidFill>
                <a:srgbClr val="92D050"/>
              </a:solidFill>
            </a:endParaRPr>
          </a:p>
        </p:txBody>
      </p:sp>
      <p:cxnSp>
        <p:nvCxnSpPr>
          <p:cNvPr id="68" name="Přímá spojnice se šipkou 67"/>
          <p:cNvCxnSpPr/>
          <p:nvPr/>
        </p:nvCxnSpPr>
        <p:spPr>
          <a:xfrm flipH="1">
            <a:off x="8281645" y="2886290"/>
            <a:ext cx="1" cy="336776"/>
          </a:xfrm>
          <a:prstGeom prst="straightConnector1">
            <a:avLst/>
          </a:prstGeom>
          <a:ln w="28575">
            <a:solidFill>
              <a:srgbClr val="54E6E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4829534" y="1063247"/>
            <a:ext cx="13805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FFFF00"/>
                </a:solidFill>
              </a:rPr>
              <a:t>Laptops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193578" y="3068669"/>
            <a:ext cx="13131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31FB36"/>
                </a:solidFill>
              </a:rPr>
              <a:t>Internet</a:t>
            </a:r>
            <a:endParaRPr lang="cs-CZ" b="1" dirty="0">
              <a:solidFill>
                <a:srgbClr val="31FB36"/>
              </a:solidFill>
            </a:endParaRPr>
          </a:p>
        </p:txBody>
      </p:sp>
      <p:sp>
        <p:nvSpPr>
          <p:cNvPr id="103" name="TextovéPole 102"/>
          <p:cNvSpPr txBox="1"/>
          <p:nvPr/>
        </p:nvSpPr>
        <p:spPr>
          <a:xfrm>
            <a:off x="2743120" y="386797"/>
            <a:ext cx="188667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400" b="1" dirty="0">
                <a:solidFill>
                  <a:srgbClr val="E7A7DB"/>
                </a:solidFill>
              </a:rPr>
              <a:t>Online</a:t>
            </a:r>
            <a:r>
              <a:rPr lang="cs-CZ" sz="2400" b="1" dirty="0">
                <a:solidFill>
                  <a:srgbClr val="D565C0"/>
                </a:solidFill>
              </a:rPr>
              <a:t> </a:t>
            </a:r>
          </a:p>
          <a:p>
            <a:pPr lvl="0"/>
            <a:r>
              <a:rPr lang="cs-CZ" sz="2400" b="1" dirty="0">
                <a:solidFill>
                  <a:srgbClr val="E7A7DB"/>
                </a:solidFill>
              </a:rPr>
              <a:t>Technology</a:t>
            </a:r>
          </a:p>
        </p:txBody>
      </p:sp>
      <p:pic>
        <p:nvPicPr>
          <p:cNvPr id="34" name="Obrázek 3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2276873"/>
            <a:ext cx="3384375" cy="2548044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997841" y="4558199"/>
            <a:ext cx="3384375" cy="38780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err="1" smtClean="0"/>
              <a:t>This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is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progress</a:t>
            </a:r>
            <a:r>
              <a:rPr lang="cs-CZ" sz="1600" b="1" dirty="0"/>
              <a:t> </a:t>
            </a:r>
            <a:r>
              <a:rPr lang="cs-CZ" sz="1600" b="1" dirty="0" smtClean="0"/>
              <a:t>in technology.</a:t>
            </a:r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val="1908303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00"/>
                            </p:stCondLst>
                            <p:childTnLst>
                              <p:par>
                                <p:cTn id="5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3000"/>
                            </p:stCondLst>
                            <p:childTnLst>
                              <p:par>
                                <p:cTn id="6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4000"/>
                            </p:stCondLst>
                            <p:childTnLst>
                              <p:par>
                                <p:cTn id="73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5000"/>
                            </p:stCondLst>
                            <p:childTnLst>
                              <p:par>
                                <p:cTn id="7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000"/>
                            </p:stCondLst>
                            <p:childTnLst>
                              <p:par>
                                <p:cTn id="89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000"/>
                            </p:stCondLst>
                            <p:childTnLst>
                              <p:par>
                                <p:cTn id="105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1000"/>
                            </p:stCondLst>
                            <p:childTnLst>
                              <p:par>
                                <p:cTn id="129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1000"/>
                            </p:stCondLst>
                            <p:childTnLst>
                              <p:par>
                                <p:cTn id="14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2000"/>
                            </p:stCondLst>
                            <p:childTnLst>
                              <p:par>
                                <p:cTn id="14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9" fill="hold">
                            <p:stCondLst>
                              <p:cond delay="3000"/>
                            </p:stCondLst>
                            <p:childTnLst>
                              <p:par>
                                <p:cTn id="15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8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2000"/>
                            </p:stCondLst>
                            <p:childTnLst>
                              <p:par>
                                <p:cTn id="160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2" grpId="0"/>
      <p:bldP spid="35" grpId="0"/>
      <p:bldP spid="39" grpId="0"/>
      <p:bldP spid="48" grpId="0"/>
      <p:bldP spid="49" grpId="0"/>
      <p:bldP spid="51" grpId="0"/>
      <p:bldP spid="54" grpId="0"/>
      <p:bldP spid="55" grpId="0"/>
      <p:bldP spid="56" grpId="0"/>
      <p:bldP spid="65" grpId="0"/>
      <p:bldP spid="66" grpId="0"/>
      <p:bldP spid="70" grpId="0"/>
      <p:bldP spid="71" grpId="0"/>
      <p:bldP spid="103" grpId="0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2745" y="2160603"/>
            <a:ext cx="4778424" cy="5232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sz="2800" b="1" cap="all" dirty="0" err="1" smtClean="0">
                <a:ln/>
                <a:solidFill>
                  <a:schemeClr val="accent1"/>
                </a:solidFill>
                <a:effectLst>
                  <a:reflection blurRad="10000" stA="55000" endPos="48000" dist="500" dir="5400000" sy="-100000" algn="bl" rotWithShape="0"/>
                </a:effectLst>
              </a:rPr>
              <a:t>Operating</a:t>
            </a:r>
            <a:r>
              <a:rPr lang="cs-CZ" sz="2800" b="1" cap="all" dirty="0" smtClean="0">
                <a:ln/>
                <a:solidFill>
                  <a:schemeClr val="accent1"/>
                </a:solidFill>
                <a:effectLst>
                  <a:reflection blurRad="10000" stA="55000" endPos="48000" dist="500" dir="5400000" sy="-100000" algn="bl" rotWithShape="0"/>
                </a:effectLst>
              </a:rPr>
              <a:t> a </a:t>
            </a:r>
            <a:r>
              <a:rPr lang="cs-CZ" sz="2800" b="1" cap="all" dirty="0" err="1" smtClean="0">
                <a:ln/>
                <a:solidFill>
                  <a:schemeClr val="accent1"/>
                </a:solidFill>
                <a:effectLst>
                  <a:reflection blurRad="10000" stA="55000" endPos="48000" dist="500" dir="5400000" sy="-100000" algn="bl" rotWithShape="0"/>
                </a:effectLst>
              </a:rPr>
              <a:t>computer</a:t>
            </a:r>
            <a:endParaRPr lang="cs-CZ" sz="2800" b="1" cap="all" dirty="0">
              <a:ln/>
              <a:solidFill>
                <a:schemeClr val="accent1"/>
              </a:solidFill>
              <a:effectLst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6802" y="116632"/>
            <a:ext cx="2147814" cy="1457216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>
                <a:lumMod val="75000"/>
              </a:schemeClr>
            </a:solidFill>
          </a:ln>
          <a:scene3d>
            <a:camera prst="perspectiveHeroicExtremeLeftFacing"/>
            <a:lightRig rig="threePt" dir="t"/>
          </a:scene3d>
        </p:spPr>
      </p:pic>
      <p:sp>
        <p:nvSpPr>
          <p:cNvPr id="5" name="TextovéPole 4"/>
          <p:cNvSpPr txBox="1"/>
          <p:nvPr/>
        </p:nvSpPr>
        <p:spPr>
          <a:xfrm>
            <a:off x="395536" y="116632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spam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39745" y="2880039"/>
            <a:ext cx="8789586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I </a:t>
            </a:r>
            <a:r>
              <a:rPr lang="cs-CZ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have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finished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my </a:t>
            </a:r>
            <a:r>
              <a:rPr lang="cs-CZ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document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and I </a:t>
            </a:r>
            <a:r>
              <a:rPr lang="cs-CZ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must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…………  </a:t>
            </a:r>
            <a:r>
              <a:rPr lang="cs-CZ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date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in </a:t>
            </a:r>
            <a:r>
              <a:rPr lang="cs-CZ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it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.</a:t>
            </a:r>
          </a:p>
          <a:p>
            <a:endParaRPr lang="cs-CZ" dirty="0" smtClean="0">
              <a:solidFill>
                <a:schemeClr val="accent6">
                  <a:lumMod val="40000"/>
                  <a:lumOff val="60000"/>
                </a:schemeClr>
              </a:solidFill>
            </a:endParaRPr>
          </a:p>
          <a:p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It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better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if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you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……………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your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documents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. 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Peter made </a:t>
            </a:r>
            <a:r>
              <a:rPr lang="cs-CZ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beautiful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pictures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</a:t>
            </a:r>
          </a:p>
          <a:p>
            <a:endParaRPr lang="cs-CZ" dirty="0" smtClean="0">
              <a:solidFill>
                <a:schemeClr val="accent6">
                  <a:lumMod val="40000"/>
                  <a:lumOff val="60000"/>
                </a:schemeClr>
              </a:solidFill>
            </a:endParaRPr>
          </a:p>
          <a:p>
            <a:r>
              <a:rPr lang="cs-CZ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of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his </a:t>
            </a:r>
            <a:r>
              <a:rPr lang="cs-CZ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family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yesterday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.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He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should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…………….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them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. </a:t>
            </a:r>
            <a:r>
              <a:rPr lang="cs-CZ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You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should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………… </a:t>
            </a:r>
            <a:r>
              <a:rPr lang="cs-CZ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this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part</a:t>
            </a:r>
          </a:p>
          <a:p>
            <a:endParaRPr lang="cs-CZ" dirty="0" smtClean="0">
              <a:solidFill>
                <a:schemeClr val="accent6">
                  <a:lumMod val="40000"/>
                  <a:lumOff val="60000"/>
                </a:schemeClr>
              </a:solidFill>
            </a:endParaRPr>
          </a:p>
          <a:p>
            <a:r>
              <a:rPr lang="cs-CZ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of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text </a:t>
            </a:r>
            <a:r>
              <a:rPr lang="cs-CZ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because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it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too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long.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………….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this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video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into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my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document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. 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Program</a:t>
            </a:r>
          </a:p>
          <a:p>
            <a:endParaRPr lang="cs-CZ" dirty="0" smtClean="0">
              <a:solidFill>
                <a:schemeClr val="accent6">
                  <a:lumMod val="40000"/>
                  <a:lumOff val="60000"/>
                </a:schemeClr>
              </a:solidFill>
            </a:endParaRPr>
          </a:p>
          <a:p>
            <a:r>
              <a:rPr lang="cs-CZ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that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searches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information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on </a:t>
            </a:r>
            <a:r>
              <a:rPr lang="cs-CZ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internet </a:t>
            </a:r>
            <a:r>
              <a:rPr lang="cs-CZ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called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……………………. ……..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They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sent</a:t>
            </a:r>
            <a:endParaRPr lang="cs-CZ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endParaRPr lang="cs-CZ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me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advertising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material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by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an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email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that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I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haven´t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asked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for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. </a:t>
            </a:r>
            <a:r>
              <a:rPr lang="cs-CZ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It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…………… </a:t>
            </a:r>
          </a:p>
          <a:p>
            <a:endParaRPr lang="cs-CZ" dirty="0" smtClean="0">
              <a:solidFill>
                <a:schemeClr val="accent6">
                  <a:lumMod val="40000"/>
                  <a:lumOff val="60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I </a:t>
            </a:r>
            <a:r>
              <a:rPr lang="cs-CZ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often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use …………………..................</a:t>
            </a:r>
            <a:endParaRPr lang="cs-CZ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9552" y="90872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31834" y="2180211"/>
            <a:ext cx="8722782" cy="555629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4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What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4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vocabulary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4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is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connected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4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with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4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operating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a </a:t>
            </a:r>
            <a:r>
              <a:rPr lang="cs-CZ" sz="24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computer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?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467770" y="1573848"/>
            <a:ext cx="20826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copy </a:t>
            </a:r>
            <a:r>
              <a:rPr lang="cs-CZ" b="1" dirty="0" err="1"/>
              <a:t>documents</a:t>
            </a:r>
            <a:r>
              <a:rPr lang="cs-CZ" b="1" dirty="0"/>
              <a:t> 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030475" y="1283911"/>
            <a:ext cx="16594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/>
              <a:t>print</a:t>
            </a:r>
            <a:r>
              <a:rPr lang="cs-CZ" b="1" dirty="0"/>
              <a:t> </a:t>
            </a:r>
            <a:r>
              <a:rPr lang="cs-CZ" b="1" dirty="0" err="1"/>
              <a:t>pictures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029349" y="1665019"/>
            <a:ext cx="34932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/>
              <a:t>save</a:t>
            </a:r>
            <a:r>
              <a:rPr lang="cs-CZ" b="1" dirty="0"/>
              <a:t>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date</a:t>
            </a:r>
            <a:r>
              <a:rPr lang="cs-CZ" b="1" dirty="0"/>
              <a:t> in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 smtClean="0"/>
              <a:t>document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71832" y="1093386"/>
            <a:ext cx="32367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open </a:t>
            </a:r>
            <a:r>
              <a:rPr lang="cs-CZ" b="1" dirty="0" err="1"/>
              <a:t>an</a:t>
            </a:r>
            <a:r>
              <a:rPr lang="cs-CZ" b="1" dirty="0"/>
              <a:t> </a:t>
            </a:r>
            <a:r>
              <a:rPr lang="cs-CZ" b="1" dirty="0" err="1"/>
              <a:t>existing</a:t>
            </a:r>
            <a:r>
              <a:rPr lang="cs-CZ" b="1" dirty="0"/>
              <a:t> </a:t>
            </a:r>
            <a:r>
              <a:rPr lang="cs-CZ" b="1" dirty="0" err="1"/>
              <a:t>document</a:t>
            </a:r>
            <a:r>
              <a:rPr lang="cs-CZ" b="1" dirty="0"/>
              <a:t> 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027310" y="578297"/>
            <a:ext cx="1595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web browser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4008109" y="119372"/>
            <a:ext cx="2274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/>
              <a:t>cut</a:t>
            </a:r>
            <a:r>
              <a:rPr lang="cs-CZ" b="1" dirty="0"/>
              <a:t> and past a text 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1762722" y="255131"/>
            <a:ext cx="17363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/>
              <a:t>search</a:t>
            </a:r>
            <a:r>
              <a:rPr lang="cs-CZ" b="1" dirty="0"/>
              <a:t> </a:t>
            </a:r>
            <a:r>
              <a:rPr lang="cs-CZ" b="1" dirty="0" err="1"/>
              <a:t>engine</a:t>
            </a:r>
            <a:endParaRPr lang="cs-CZ" b="1" dirty="0"/>
          </a:p>
        </p:txBody>
      </p:sp>
      <p:sp>
        <p:nvSpPr>
          <p:cNvPr id="21" name="Ovál 20"/>
          <p:cNvSpPr/>
          <p:nvPr/>
        </p:nvSpPr>
        <p:spPr>
          <a:xfrm>
            <a:off x="4380900" y="2880039"/>
            <a:ext cx="1008112" cy="404945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bg1"/>
                </a:solidFill>
              </a:rPr>
              <a:t>save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2007743" y="3429000"/>
            <a:ext cx="1095182" cy="36004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copy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3834466" y="3933056"/>
            <a:ext cx="1092868" cy="36004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bg1"/>
                </a:solidFill>
              </a:rPr>
              <a:t>print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6814446" y="3951972"/>
            <a:ext cx="914400" cy="3411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bg1"/>
                </a:solidFill>
              </a:rPr>
              <a:t>cut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3592808" y="4520566"/>
            <a:ext cx="1041730" cy="33738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bg1"/>
                </a:solidFill>
              </a:rPr>
              <a:t>P</a:t>
            </a:r>
            <a:r>
              <a:rPr lang="cs-CZ" b="1" dirty="0" smtClean="0">
                <a:solidFill>
                  <a:schemeClr val="bg1"/>
                </a:solidFill>
              </a:rPr>
              <a:t>ast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5350156" y="5011230"/>
            <a:ext cx="2487433" cy="421015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>
                <a:solidFill>
                  <a:schemeClr val="bg1"/>
                </a:solidFill>
              </a:rPr>
              <a:t>s</a:t>
            </a:r>
            <a:r>
              <a:rPr lang="cs-CZ" b="1" dirty="0" err="1" smtClean="0">
                <a:solidFill>
                  <a:schemeClr val="bg1"/>
                </a:solidFill>
              </a:rPr>
              <a:t>earch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engine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6948264" y="5590746"/>
            <a:ext cx="1108290" cy="360041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spam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1467770" y="6125545"/>
            <a:ext cx="2638321" cy="447813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a web browser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02633" y="631108"/>
            <a:ext cx="1826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/>
              <a:t>n</a:t>
            </a:r>
            <a:r>
              <a:rPr lang="cs-CZ" b="1" dirty="0" err="1" smtClean="0"/>
              <a:t>uclear</a:t>
            </a:r>
            <a:r>
              <a:rPr lang="cs-CZ" b="1" dirty="0" smtClean="0"/>
              <a:t> </a:t>
            </a:r>
            <a:r>
              <a:rPr lang="cs-CZ" b="1" dirty="0" err="1" smtClean="0"/>
              <a:t>energy</a:t>
            </a:r>
            <a:endParaRPr lang="cs-CZ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106155" y="660574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spacecraft</a:t>
            </a:r>
            <a:endParaRPr lang="cs-CZ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658561" y="1006934"/>
            <a:ext cx="1043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satellite</a:t>
            </a:r>
            <a:endParaRPr lang="cs-CZ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39745" y="1462718"/>
            <a:ext cx="774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robot</a:t>
            </a:r>
            <a:endParaRPr lang="cs-CZ" b="1" dirty="0"/>
          </a:p>
        </p:txBody>
      </p:sp>
      <p:sp>
        <p:nvSpPr>
          <p:cNvPr id="33" name="Obdélník 32"/>
          <p:cNvSpPr/>
          <p:nvPr/>
        </p:nvSpPr>
        <p:spPr>
          <a:xfrm>
            <a:off x="220340" y="2200498"/>
            <a:ext cx="8734275" cy="51505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2800" b="1" dirty="0" err="1" smtClean="0">
                <a:ln w="50800">
                  <a:solidFill>
                    <a:sysClr val="windowText" lastClr="000000"/>
                  </a:solidFill>
                </a:ln>
                <a:solidFill>
                  <a:schemeClr val="bg1">
                    <a:shade val="50000"/>
                  </a:schemeClr>
                </a:solidFill>
              </a:rPr>
              <a:t>Complete</a:t>
            </a:r>
            <a:r>
              <a:rPr lang="cs-CZ" sz="2800" b="1" dirty="0" smtClean="0">
                <a:ln w="50800">
                  <a:solidFill>
                    <a:sysClr val="windowText" lastClr="000000"/>
                  </a:solidFill>
                </a:ln>
                <a:solidFill>
                  <a:schemeClr val="bg1">
                    <a:shade val="50000"/>
                  </a:schemeClr>
                </a:solidFill>
              </a:rPr>
              <a:t> </a:t>
            </a:r>
            <a:r>
              <a:rPr lang="cs-CZ" sz="2800" b="1" dirty="0" err="1" smtClean="0">
                <a:ln w="50800">
                  <a:solidFill>
                    <a:sysClr val="windowText" lastClr="000000"/>
                  </a:solidFill>
                </a:ln>
                <a:solidFill>
                  <a:schemeClr val="bg1">
                    <a:shade val="50000"/>
                  </a:schemeClr>
                </a:solidFill>
              </a:rPr>
              <a:t>the</a:t>
            </a:r>
            <a:r>
              <a:rPr lang="cs-CZ" sz="2800" b="1" dirty="0" smtClean="0">
                <a:ln w="50800">
                  <a:solidFill>
                    <a:sysClr val="windowText" lastClr="000000"/>
                  </a:solidFill>
                </a:ln>
                <a:solidFill>
                  <a:schemeClr val="bg1">
                    <a:shade val="50000"/>
                  </a:schemeClr>
                </a:solidFill>
              </a:rPr>
              <a:t> </a:t>
            </a:r>
            <a:r>
              <a:rPr lang="cs-CZ" sz="2800" b="1" dirty="0" err="1" smtClean="0">
                <a:ln w="50800">
                  <a:solidFill>
                    <a:sysClr val="windowText" lastClr="000000"/>
                  </a:solidFill>
                </a:ln>
                <a:solidFill>
                  <a:schemeClr val="bg1">
                    <a:shade val="50000"/>
                  </a:schemeClr>
                </a:solidFill>
              </a:rPr>
              <a:t>sentences</a:t>
            </a:r>
            <a:endParaRPr lang="cs-CZ" sz="2800" b="1" dirty="0">
              <a:ln w="50800">
                <a:solidFill>
                  <a:sysClr val="windowText" lastClr="000000"/>
                </a:solidFill>
              </a:ln>
              <a:solidFill>
                <a:schemeClr val="bg1">
                  <a:shade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5315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 tmFilter="0,0; .5, 1; 1, 1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 tmFilter="0,0; .5, 1; 1, 1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 tmFilter="0,0; .5, 1; 1, 1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 tmFilter="0,0; .5, 1; 1, 1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 tmFilter="0,0; .5, 1; 1, 1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 tmFilter="0,0; .5, 1; 1, 1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0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 tmFilter="0,0; .5, 1; 1, 1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1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7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8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0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2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4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9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0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5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6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8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0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2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5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1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2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3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4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6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8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3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4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9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0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1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2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3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4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5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6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7" fill="hold">
                      <p:stCondLst>
                        <p:cond delay="indefinite"/>
                      </p:stCondLst>
                      <p:childTnLst>
                        <p:par>
                          <p:cTn id="248" fill="hold">
                            <p:stCondLst>
                              <p:cond delay="0"/>
                            </p:stCondLst>
                            <p:childTnLst>
                              <p:par>
                                <p:cTn id="2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1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2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7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8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9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0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1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2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3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4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5" fill="hold">
                      <p:stCondLst>
                        <p:cond delay="indefinite"/>
                      </p:stCondLst>
                      <p:childTnLst>
                        <p:par>
                          <p:cTn id="266" fill="hold">
                            <p:stCondLst>
                              <p:cond delay="0"/>
                            </p:stCondLst>
                            <p:childTnLst>
                              <p:par>
                                <p:cTn id="2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9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0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5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6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7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8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9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0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1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2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3" fill="hold">
                      <p:stCondLst>
                        <p:cond delay="indefinite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13" grpId="0" animBg="1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/>
      <p:bldP spid="29" grpId="1"/>
      <p:bldP spid="30" grpId="0"/>
      <p:bldP spid="30" grpId="1"/>
      <p:bldP spid="31" grpId="0"/>
      <p:bldP spid="31" grpId="1"/>
      <p:bldP spid="32" grpId="0"/>
      <p:bldP spid="32" grpId="1"/>
      <p:bldP spid="3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67458"/>
            <a:ext cx="8712968" cy="830997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sz="2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WHAT ARE THE ADVANTAGES AND DISADVANTAGES OF  THE INTERNET?  </a:t>
            </a:r>
            <a:endParaRPr lang="cs-CZ" sz="24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599" y="1102825"/>
            <a:ext cx="1640193" cy="400110"/>
          </a:xfrm>
          <a:prstGeom prst="rect">
            <a:avLst/>
          </a:prstGeom>
          <a:solidFill>
            <a:srgbClr val="0E727C"/>
          </a:solidFill>
          <a:ln w="19050">
            <a:solidFill>
              <a:srgbClr val="54E6E6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54E6E6"/>
                </a:solidFill>
              </a:rPr>
              <a:t>Advantages</a:t>
            </a:r>
            <a:endParaRPr lang="cs-CZ" sz="2000" b="1" dirty="0">
              <a:solidFill>
                <a:srgbClr val="54E6E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00192" y="1095985"/>
            <a:ext cx="1996059" cy="400110"/>
          </a:xfrm>
          <a:prstGeom prst="rect">
            <a:avLst/>
          </a:prstGeom>
          <a:solidFill>
            <a:srgbClr val="0E727C"/>
          </a:solidFill>
          <a:ln w="19050">
            <a:solidFill>
              <a:srgbClr val="54E6E6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54E6E6"/>
                </a:solidFill>
              </a:rPr>
              <a:t>Disadvantages</a:t>
            </a:r>
            <a:endParaRPr lang="cs-CZ" sz="2000" b="1" dirty="0">
              <a:solidFill>
                <a:srgbClr val="54E6E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43808" y="1496095"/>
            <a:ext cx="3211135" cy="5078313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66"/>
                </a:solidFill>
              </a:rPr>
              <a:t>- </a:t>
            </a:r>
            <a:r>
              <a:rPr lang="cs-CZ" dirty="0" err="1" smtClean="0">
                <a:solidFill>
                  <a:srgbClr val="FF0066"/>
                </a:solidFill>
              </a:rPr>
              <a:t>search</a:t>
            </a:r>
            <a:r>
              <a:rPr lang="cs-CZ" dirty="0" smtClean="0">
                <a:solidFill>
                  <a:srgbClr val="FF0066"/>
                </a:solidFill>
              </a:rPr>
              <a:t> </a:t>
            </a:r>
            <a:r>
              <a:rPr lang="cs-CZ" dirty="0" err="1" smtClean="0">
                <a:solidFill>
                  <a:srgbClr val="FF0066"/>
                </a:solidFill>
              </a:rPr>
              <a:t>people</a:t>
            </a:r>
            <a:endParaRPr lang="cs-CZ" dirty="0" smtClean="0">
              <a:solidFill>
                <a:srgbClr val="FF0066"/>
              </a:solidFill>
            </a:endParaRPr>
          </a:p>
          <a:p>
            <a:r>
              <a:rPr lang="cs-CZ" dirty="0" smtClean="0">
                <a:solidFill>
                  <a:srgbClr val="FF0066"/>
                </a:solidFill>
              </a:rPr>
              <a:t>- </a:t>
            </a:r>
            <a:r>
              <a:rPr lang="cs-CZ" dirty="0" err="1" smtClean="0">
                <a:solidFill>
                  <a:srgbClr val="FF0066"/>
                </a:solidFill>
              </a:rPr>
              <a:t>can</a:t>
            </a:r>
            <a:r>
              <a:rPr lang="cs-CZ" dirty="0" smtClean="0">
                <a:solidFill>
                  <a:srgbClr val="FF0066"/>
                </a:solidFill>
              </a:rPr>
              <a:t> </a:t>
            </a:r>
            <a:r>
              <a:rPr lang="cs-CZ" dirty="0" err="1" smtClean="0">
                <a:solidFill>
                  <a:srgbClr val="FF0066"/>
                </a:solidFill>
              </a:rPr>
              <a:t>lost</a:t>
            </a:r>
            <a:r>
              <a:rPr lang="cs-CZ" dirty="0" smtClean="0">
                <a:solidFill>
                  <a:srgbClr val="FF0066"/>
                </a:solidFill>
              </a:rPr>
              <a:t> </a:t>
            </a:r>
            <a:r>
              <a:rPr lang="cs-CZ" dirty="0" err="1" smtClean="0">
                <a:solidFill>
                  <a:srgbClr val="FF0066"/>
                </a:solidFill>
              </a:rPr>
              <a:t>your</a:t>
            </a:r>
            <a:r>
              <a:rPr lang="cs-CZ" dirty="0" smtClean="0">
                <a:solidFill>
                  <a:srgbClr val="FF0066"/>
                </a:solidFill>
              </a:rPr>
              <a:t> </a:t>
            </a:r>
            <a:r>
              <a:rPr lang="cs-CZ" dirty="0" err="1" smtClean="0">
                <a:solidFill>
                  <a:srgbClr val="FF0066"/>
                </a:solidFill>
              </a:rPr>
              <a:t>privacy</a:t>
            </a:r>
            <a:endParaRPr lang="cs-CZ" dirty="0" smtClean="0">
              <a:solidFill>
                <a:srgbClr val="FF0066"/>
              </a:solidFill>
            </a:endParaRPr>
          </a:p>
          <a:p>
            <a:r>
              <a:rPr lang="cs-CZ" dirty="0" smtClean="0">
                <a:solidFill>
                  <a:srgbClr val="FF0066"/>
                </a:solidFill>
              </a:rPr>
              <a:t>- </a:t>
            </a:r>
            <a:r>
              <a:rPr lang="cs-CZ" dirty="0" err="1" smtClean="0">
                <a:solidFill>
                  <a:srgbClr val="FF0066"/>
                </a:solidFill>
              </a:rPr>
              <a:t>contact</a:t>
            </a:r>
            <a:r>
              <a:rPr lang="cs-CZ" dirty="0" smtClean="0">
                <a:solidFill>
                  <a:srgbClr val="FF0066"/>
                </a:solidFill>
              </a:rPr>
              <a:t> </a:t>
            </a:r>
            <a:r>
              <a:rPr lang="cs-CZ" dirty="0" err="1" smtClean="0">
                <a:solidFill>
                  <a:srgbClr val="FF0066"/>
                </a:solidFill>
              </a:rPr>
              <a:t>your</a:t>
            </a:r>
            <a:r>
              <a:rPr lang="cs-CZ" dirty="0" smtClean="0">
                <a:solidFill>
                  <a:srgbClr val="FF0066"/>
                </a:solidFill>
              </a:rPr>
              <a:t> </a:t>
            </a:r>
            <a:r>
              <a:rPr lang="cs-CZ" dirty="0" err="1" smtClean="0">
                <a:solidFill>
                  <a:srgbClr val="FF0066"/>
                </a:solidFill>
              </a:rPr>
              <a:t>friends</a:t>
            </a:r>
            <a:endParaRPr lang="cs-CZ" dirty="0" smtClean="0">
              <a:solidFill>
                <a:srgbClr val="FF0066"/>
              </a:solidFill>
            </a:endParaRPr>
          </a:p>
          <a:p>
            <a:r>
              <a:rPr lang="cs-CZ" dirty="0" smtClean="0">
                <a:solidFill>
                  <a:srgbClr val="FF0066"/>
                </a:solidFill>
              </a:rPr>
              <a:t>- </a:t>
            </a:r>
            <a:r>
              <a:rPr lang="cs-CZ" dirty="0" err="1" smtClean="0">
                <a:solidFill>
                  <a:srgbClr val="FF0066"/>
                </a:solidFill>
              </a:rPr>
              <a:t>news</a:t>
            </a:r>
            <a:r>
              <a:rPr lang="cs-CZ" dirty="0" smtClean="0">
                <a:solidFill>
                  <a:srgbClr val="FF0066"/>
                </a:solidFill>
              </a:rPr>
              <a:t> </a:t>
            </a:r>
            <a:r>
              <a:rPr lang="cs-CZ" dirty="0" err="1" smtClean="0">
                <a:solidFill>
                  <a:srgbClr val="FF0066"/>
                </a:solidFill>
              </a:rPr>
              <a:t>might</a:t>
            </a:r>
            <a:r>
              <a:rPr lang="cs-CZ" dirty="0" smtClean="0">
                <a:solidFill>
                  <a:srgbClr val="FF0066"/>
                </a:solidFill>
              </a:rPr>
              <a:t> not </a:t>
            </a:r>
            <a:r>
              <a:rPr lang="cs-CZ" dirty="0" err="1" smtClean="0">
                <a:solidFill>
                  <a:srgbClr val="FF0066"/>
                </a:solidFill>
              </a:rPr>
              <a:t>be</a:t>
            </a:r>
            <a:r>
              <a:rPr lang="cs-CZ" dirty="0" smtClean="0">
                <a:solidFill>
                  <a:srgbClr val="FF0066"/>
                </a:solidFill>
              </a:rPr>
              <a:t> </a:t>
            </a:r>
            <a:r>
              <a:rPr lang="cs-CZ" dirty="0" err="1" smtClean="0">
                <a:solidFill>
                  <a:srgbClr val="FF0066"/>
                </a:solidFill>
              </a:rPr>
              <a:t>reliable</a:t>
            </a:r>
            <a:endParaRPr lang="cs-CZ" dirty="0" smtClean="0">
              <a:solidFill>
                <a:srgbClr val="FF0066"/>
              </a:solidFill>
            </a:endParaRPr>
          </a:p>
          <a:p>
            <a:r>
              <a:rPr lang="cs-CZ" dirty="0" smtClean="0">
                <a:solidFill>
                  <a:srgbClr val="FF0066"/>
                </a:solidFill>
              </a:rPr>
              <a:t>- </a:t>
            </a:r>
            <a:r>
              <a:rPr lang="cs-CZ" dirty="0" err="1" smtClean="0">
                <a:solidFill>
                  <a:srgbClr val="FF0066"/>
                </a:solidFill>
              </a:rPr>
              <a:t>find</a:t>
            </a:r>
            <a:r>
              <a:rPr lang="cs-CZ" dirty="0" smtClean="0">
                <a:solidFill>
                  <a:srgbClr val="FF0066"/>
                </a:solidFill>
              </a:rPr>
              <a:t> </a:t>
            </a:r>
            <a:r>
              <a:rPr lang="cs-CZ" dirty="0" err="1" smtClean="0">
                <a:solidFill>
                  <a:srgbClr val="FF0066"/>
                </a:solidFill>
              </a:rPr>
              <a:t>some</a:t>
            </a:r>
            <a:r>
              <a:rPr lang="cs-CZ" dirty="0" smtClean="0">
                <a:solidFill>
                  <a:srgbClr val="FF0066"/>
                </a:solidFill>
              </a:rPr>
              <a:t> </a:t>
            </a:r>
            <a:r>
              <a:rPr lang="cs-CZ" dirty="0" err="1" smtClean="0">
                <a:solidFill>
                  <a:srgbClr val="FF0066"/>
                </a:solidFill>
              </a:rPr>
              <a:t>information</a:t>
            </a:r>
            <a:endParaRPr lang="cs-CZ" dirty="0" smtClean="0">
              <a:solidFill>
                <a:srgbClr val="FF0066"/>
              </a:solidFill>
            </a:endParaRPr>
          </a:p>
          <a:p>
            <a:r>
              <a:rPr lang="cs-CZ" dirty="0" smtClean="0">
                <a:solidFill>
                  <a:srgbClr val="FF0066"/>
                </a:solidFill>
              </a:rPr>
              <a:t>- shopping online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    </a:t>
            </a:r>
            <a:r>
              <a:rPr lang="cs-CZ" dirty="0" err="1" smtClean="0">
                <a:solidFill>
                  <a:srgbClr val="FF0066"/>
                </a:solidFill>
              </a:rPr>
              <a:t>saves</a:t>
            </a:r>
            <a:r>
              <a:rPr lang="cs-CZ" dirty="0" smtClean="0">
                <a:solidFill>
                  <a:srgbClr val="FF0066"/>
                </a:solidFill>
              </a:rPr>
              <a:t> </a:t>
            </a:r>
            <a:r>
              <a:rPr lang="cs-CZ" dirty="0" err="1" smtClean="0">
                <a:solidFill>
                  <a:srgbClr val="FF0066"/>
                </a:solidFill>
              </a:rPr>
              <a:t>time</a:t>
            </a:r>
            <a:r>
              <a:rPr lang="cs-CZ" dirty="0" smtClean="0">
                <a:solidFill>
                  <a:srgbClr val="FF0066"/>
                </a:solidFill>
              </a:rPr>
              <a:t> and </a:t>
            </a:r>
            <a:r>
              <a:rPr lang="cs-CZ" dirty="0" err="1" smtClean="0">
                <a:solidFill>
                  <a:srgbClr val="FF0066"/>
                </a:solidFill>
              </a:rPr>
              <a:t>money</a:t>
            </a:r>
            <a:endParaRPr lang="cs-CZ" dirty="0" smtClean="0">
              <a:solidFill>
                <a:srgbClr val="FF0066"/>
              </a:solidFill>
            </a:endParaRPr>
          </a:p>
          <a:p>
            <a:r>
              <a:rPr lang="cs-CZ" dirty="0" smtClean="0">
                <a:solidFill>
                  <a:srgbClr val="FF0066"/>
                </a:solidFill>
              </a:rPr>
              <a:t>- </a:t>
            </a:r>
            <a:r>
              <a:rPr lang="cs-CZ" dirty="0" err="1" smtClean="0">
                <a:solidFill>
                  <a:srgbClr val="FF0066"/>
                </a:solidFill>
              </a:rPr>
              <a:t>too</a:t>
            </a:r>
            <a:r>
              <a:rPr lang="cs-CZ" dirty="0" smtClean="0">
                <a:solidFill>
                  <a:srgbClr val="FF0066"/>
                </a:solidFill>
              </a:rPr>
              <a:t> </a:t>
            </a:r>
            <a:r>
              <a:rPr lang="cs-CZ" dirty="0" err="1" smtClean="0">
                <a:solidFill>
                  <a:srgbClr val="FF0066"/>
                </a:solidFill>
              </a:rPr>
              <a:t>expensive</a:t>
            </a:r>
            <a:r>
              <a:rPr lang="cs-CZ" dirty="0" smtClean="0">
                <a:solidFill>
                  <a:srgbClr val="FF0066"/>
                </a:solidFill>
              </a:rPr>
              <a:t> </a:t>
            </a:r>
            <a:r>
              <a:rPr lang="cs-CZ" dirty="0" err="1" smtClean="0">
                <a:solidFill>
                  <a:srgbClr val="FF0066"/>
                </a:solidFill>
              </a:rPr>
              <a:t>for</a:t>
            </a:r>
            <a:r>
              <a:rPr lang="cs-CZ" dirty="0" smtClean="0">
                <a:solidFill>
                  <a:srgbClr val="FF0066"/>
                </a:solidFill>
              </a:rPr>
              <a:t> </a:t>
            </a:r>
            <a:r>
              <a:rPr lang="cs-CZ" dirty="0" err="1" smtClean="0">
                <a:solidFill>
                  <a:srgbClr val="FF0066"/>
                </a:solidFill>
              </a:rPr>
              <a:t>some</a:t>
            </a:r>
            <a:endParaRPr lang="cs-CZ" dirty="0" smtClean="0">
              <a:solidFill>
                <a:srgbClr val="FF0066"/>
              </a:solidFill>
            </a:endParaRPr>
          </a:p>
          <a:p>
            <a:r>
              <a:rPr lang="cs-CZ" dirty="0" smtClean="0">
                <a:solidFill>
                  <a:srgbClr val="FF0066"/>
                </a:solidFill>
              </a:rPr>
              <a:t>    </a:t>
            </a:r>
            <a:r>
              <a:rPr lang="cs-CZ" dirty="0" err="1" smtClean="0">
                <a:solidFill>
                  <a:srgbClr val="FF0066"/>
                </a:solidFill>
              </a:rPr>
              <a:t>people</a:t>
            </a:r>
            <a:endParaRPr lang="cs-CZ" dirty="0" smtClean="0">
              <a:solidFill>
                <a:srgbClr val="FF0066"/>
              </a:solidFill>
            </a:endParaRPr>
          </a:p>
          <a:p>
            <a:r>
              <a:rPr lang="cs-CZ" dirty="0" smtClean="0">
                <a:solidFill>
                  <a:srgbClr val="FF0066"/>
                </a:solidFill>
              </a:rPr>
              <a:t>- </a:t>
            </a:r>
            <a:r>
              <a:rPr lang="cs-CZ" dirty="0" err="1" smtClean="0">
                <a:solidFill>
                  <a:srgbClr val="FF0066"/>
                </a:solidFill>
              </a:rPr>
              <a:t>don´t</a:t>
            </a:r>
            <a:r>
              <a:rPr lang="cs-CZ" dirty="0" smtClean="0">
                <a:solidFill>
                  <a:srgbClr val="FF0066"/>
                </a:solidFill>
              </a:rPr>
              <a:t> </a:t>
            </a:r>
            <a:r>
              <a:rPr lang="cs-CZ" dirty="0" err="1" smtClean="0">
                <a:solidFill>
                  <a:srgbClr val="FF0066"/>
                </a:solidFill>
              </a:rPr>
              <a:t>have</a:t>
            </a:r>
            <a:r>
              <a:rPr lang="cs-CZ" dirty="0" smtClean="0">
                <a:solidFill>
                  <a:srgbClr val="FF0066"/>
                </a:solidFill>
              </a:rPr>
              <a:t> to </a:t>
            </a:r>
            <a:r>
              <a:rPr lang="cs-CZ" dirty="0" err="1" smtClean="0">
                <a:solidFill>
                  <a:srgbClr val="FF0066"/>
                </a:solidFill>
              </a:rPr>
              <a:t>pay</a:t>
            </a:r>
            <a:r>
              <a:rPr lang="cs-CZ" dirty="0" smtClean="0">
                <a:solidFill>
                  <a:srgbClr val="FF0066"/>
                </a:solidFill>
              </a:rPr>
              <a:t> </a:t>
            </a:r>
            <a:r>
              <a:rPr lang="cs-CZ" dirty="0" err="1" smtClean="0">
                <a:solidFill>
                  <a:srgbClr val="FF0066"/>
                </a:solidFill>
              </a:rPr>
              <a:t>postage</a:t>
            </a:r>
            <a:endParaRPr lang="cs-CZ" dirty="0" smtClean="0">
              <a:solidFill>
                <a:srgbClr val="FF0066"/>
              </a:solidFill>
            </a:endParaRPr>
          </a:p>
          <a:p>
            <a:r>
              <a:rPr lang="cs-CZ" dirty="0" smtClean="0">
                <a:solidFill>
                  <a:srgbClr val="FF0066"/>
                </a:solidFill>
              </a:rPr>
              <a:t>- </a:t>
            </a:r>
            <a:r>
              <a:rPr lang="cs-CZ" dirty="0" err="1" smtClean="0">
                <a:solidFill>
                  <a:srgbClr val="FF0066"/>
                </a:solidFill>
              </a:rPr>
              <a:t>become</a:t>
            </a:r>
            <a:r>
              <a:rPr lang="cs-CZ" dirty="0" smtClean="0">
                <a:solidFill>
                  <a:srgbClr val="FF0066"/>
                </a:solidFill>
              </a:rPr>
              <a:t> </a:t>
            </a:r>
            <a:r>
              <a:rPr lang="cs-CZ" dirty="0" err="1" smtClean="0">
                <a:solidFill>
                  <a:srgbClr val="FF0066"/>
                </a:solidFill>
              </a:rPr>
              <a:t>addicted</a:t>
            </a:r>
            <a:r>
              <a:rPr lang="cs-CZ" dirty="0" smtClean="0">
                <a:solidFill>
                  <a:srgbClr val="FF0066"/>
                </a:solidFill>
              </a:rPr>
              <a:t> to </a:t>
            </a:r>
            <a:r>
              <a:rPr lang="cs-CZ" dirty="0" err="1" smtClean="0">
                <a:solidFill>
                  <a:srgbClr val="FF0066"/>
                </a:solidFill>
              </a:rPr>
              <a:t>games</a:t>
            </a:r>
            <a:endParaRPr lang="cs-CZ" dirty="0" smtClean="0">
              <a:solidFill>
                <a:srgbClr val="FF0066"/>
              </a:solidFill>
            </a:endParaRPr>
          </a:p>
          <a:p>
            <a:r>
              <a:rPr lang="cs-CZ" dirty="0" smtClean="0">
                <a:solidFill>
                  <a:srgbClr val="FF0066"/>
                </a:solidFill>
              </a:rPr>
              <a:t>- </a:t>
            </a:r>
            <a:r>
              <a:rPr lang="cs-CZ" dirty="0" err="1" smtClean="0">
                <a:solidFill>
                  <a:srgbClr val="FF0066"/>
                </a:solidFill>
              </a:rPr>
              <a:t>can</a:t>
            </a:r>
            <a:r>
              <a:rPr lang="cs-CZ" dirty="0" smtClean="0">
                <a:solidFill>
                  <a:srgbClr val="FF0066"/>
                </a:solidFill>
              </a:rPr>
              <a:t> </a:t>
            </a:r>
            <a:r>
              <a:rPr lang="cs-CZ" dirty="0" err="1" smtClean="0">
                <a:solidFill>
                  <a:srgbClr val="FF0066"/>
                </a:solidFill>
              </a:rPr>
              <a:t>look</a:t>
            </a:r>
            <a:r>
              <a:rPr lang="cs-CZ" dirty="0" smtClean="0">
                <a:solidFill>
                  <a:srgbClr val="FF0066"/>
                </a:solidFill>
              </a:rPr>
              <a:t> </a:t>
            </a:r>
            <a:r>
              <a:rPr lang="cs-CZ" dirty="0" err="1" smtClean="0">
                <a:solidFill>
                  <a:srgbClr val="FF0066"/>
                </a:solidFill>
              </a:rPr>
              <a:t>for</a:t>
            </a:r>
            <a:r>
              <a:rPr lang="cs-CZ" dirty="0" smtClean="0">
                <a:solidFill>
                  <a:srgbClr val="FF0066"/>
                </a:solidFill>
              </a:rPr>
              <a:t> </a:t>
            </a:r>
            <a:r>
              <a:rPr lang="cs-CZ" dirty="0" err="1" smtClean="0">
                <a:solidFill>
                  <a:srgbClr val="FF0066"/>
                </a:solidFill>
              </a:rPr>
              <a:t>accommodation</a:t>
            </a:r>
            <a:endParaRPr lang="cs-CZ" dirty="0" smtClean="0">
              <a:solidFill>
                <a:srgbClr val="FF0066"/>
              </a:solidFill>
            </a:endParaRPr>
          </a:p>
          <a:p>
            <a:r>
              <a:rPr lang="cs-CZ" dirty="0" smtClean="0">
                <a:solidFill>
                  <a:srgbClr val="FF0066"/>
                </a:solidFill>
              </a:rPr>
              <a:t>- </a:t>
            </a:r>
            <a:r>
              <a:rPr lang="cs-CZ" dirty="0" err="1" smtClean="0">
                <a:solidFill>
                  <a:srgbClr val="FF0066"/>
                </a:solidFill>
              </a:rPr>
              <a:t>it</a:t>
            </a:r>
            <a:r>
              <a:rPr lang="cs-CZ" dirty="0" smtClean="0">
                <a:solidFill>
                  <a:srgbClr val="FF0066"/>
                </a:solidFill>
              </a:rPr>
              <a:t> </a:t>
            </a:r>
            <a:r>
              <a:rPr lang="cs-CZ" dirty="0" err="1" smtClean="0">
                <a:solidFill>
                  <a:srgbClr val="FF0066"/>
                </a:solidFill>
              </a:rPr>
              <a:t>is</a:t>
            </a:r>
            <a:r>
              <a:rPr lang="cs-CZ" dirty="0" smtClean="0">
                <a:solidFill>
                  <a:srgbClr val="FF0066"/>
                </a:solidFill>
              </a:rPr>
              <a:t> a public </a:t>
            </a:r>
            <a:r>
              <a:rPr lang="cs-CZ" dirty="0" err="1" smtClean="0">
                <a:solidFill>
                  <a:srgbClr val="FF0066"/>
                </a:solidFill>
              </a:rPr>
              <a:t>space</a:t>
            </a:r>
            <a:endParaRPr lang="cs-CZ" dirty="0" smtClean="0">
              <a:solidFill>
                <a:srgbClr val="FF0066"/>
              </a:solidFill>
            </a:endParaRPr>
          </a:p>
          <a:p>
            <a:r>
              <a:rPr lang="cs-CZ" dirty="0">
                <a:solidFill>
                  <a:srgbClr val="FF0066"/>
                </a:solidFill>
              </a:rPr>
              <a:t>- </a:t>
            </a:r>
            <a:r>
              <a:rPr lang="cs-CZ" dirty="0" err="1">
                <a:solidFill>
                  <a:srgbClr val="FF0066"/>
                </a:solidFill>
              </a:rPr>
              <a:t>be</a:t>
            </a:r>
            <a:r>
              <a:rPr lang="cs-CZ" dirty="0">
                <a:solidFill>
                  <a:srgbClr val="FF0066"/>
                </a:solidFill>
              </a:rPr>
              <a:t> </a:t>
            </a:r>
            <a:r>
              <a:rPr lang="cs-CZ" dirty="0" err="1">
                <a:solidFill>
                  <a:srgbClr val="FF0066"/>
                </a:solidFill>
              </a:rPr>
              <a:t>addicted</a:t>
            </a:r>
            <a:r>
              <a:rPr lang="cs-CZ" dirty="0">
                <a:solidFill>
                  <a:srgbClr val="FF0066"/>
                </a:solidFill>
              </a:rPr>
              <a:t> to </a:t>
            </a:r>
            <a:r>
              <a:rPr lang="cs-CZ" dirty="0" err="1">
                <a:solidFill>
                  <a:srgbClr val="FF0066"/>
                </a:solidFill>
              </a:rPr>
              <a:t>the</a:t>
            </a:r>
            <a:r>
              <a:rPr lang="cs-CZ" dirty="0">
                <a:solidFill>
                  <a:srgbClr val="FF0066"/>
                </a:solidFill>
              </a:rPr>
              <a:t> </a:t>
            </a:r>
            <a:r>
              <a:rPr lang="cs-CZ" dirty="0" smtClean="0">
                <a:solidFill>
                  <a:srgbClr val="FF0066"/>
                </a:solidFill>
              </a:rPr>
              <a:t>internet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- </a:t>
            </a:r>
            <a:r>
              <a:rPr lang="cs-CZ" dirty="0" err="1" smtClean="0">
                <a:solidFill>
                  <a:srgbClr val="FF0066"/>
                </a:solidFill>
              </a:rPr>
              <a:t>search</a:t>
            </a:r>
            <a:r>
              <a:rPr lang="cs-CZ" dirty="0" smtClean="0">
                <a:solidFill>
                  <a:srgbClr val="FF0066"/>
                </a:solidFill>
              </a:rPr>
              <a:t> </a:t>
            </a:r>
            <a:r>
              <a:rPr lang="cs-CZ" dirty="0" err="1" smtClean="0">
                <a:solidFill>
                  <a:srgbClr val="FF0066"/>
                </a:solidFill>
              </a:rPr>
              <a:t>maps</a:t>
            </a:r>
            <a:endParaRPr lang="cs-CZ" dirty="0" smtClean="0">
              <a:solidFill>
                <a:srgbClr val="FF0066"/>
              </a:solidFill>
            </a:endParaRPr>
          </a:p>
          <a:p>
            <a:r>
              <a:rPr lang="cs-CZ" dirty="0" smtClean="0">
                <a:solidFill>
                  <a:srgbClr val="FF0066"/>
                </a:solidFill>
              </a:rPr>
              <a:t>- </a:t>
            </a:r>
            <a:r>
              <a:rPr lang="cs-CZ" dirty="0" err="1" smtClean="0">
                <a:solidFill>
                  <a:srgbClr val="FF0066"/>
                </a:solidFill>
              </a:rPr>
              <a:t>search</a:t>
            </a:r>
            <a:r>
              <a:rPr lang="cs-CZ" dirty="0" smtClean="0">
                <a:solidFill>
                  <a:srgbClr val="FF0066"/>
                </a:solidFill>
              </a:rPr>
              <a:t> </a:t>
            </a:r>
            <a:r>
              <a:rPr lang="cs-CZ" dirty="0" err="1" smtClean="0">
                <a:solidFill>
                  <a:srgbClr val="FF0066"/>
                </a:solidFill>
              </a:rPr>
              <a:t>weather</a:t>
            </a:r>
            <a:r>
              <a:rPr lang="cs-CZ" dirty="0" smtClean="0">
                <a:solidFill>
                  <a:srgbClr val="FF0066"/>
                </a:solidFill>
              </a:rPr>
              <a:t> </a:t>
            </a:r>
            <a:r>
              <a:rPr lang="cs-CZ" dirty="0" err="1" smtClean="0">
                <a:solidFill>
                  <a:srgbClr val="FF0066"/>
                </a:solidFill>
              </a:rPr>
              <a:t>forecast</a:t>
            </a:r>
            <a:endParaRPr lang="cs-CZ" dirty="0" smtClean="0">
              <a:solidFill>
                <a:srgbClr val="FF0066"/>
              </a:solidFill>
            </a:endParaRPr>
          </a:p>
          <a:p>
            <a:r>
              <a:rPr lang="cs-CZ" dirty="0" smtClean="0">
                <a:solidFill>
                  <a:srgbClr val="FF0066"/>
                </a:solidFill>
              </a:rPr>
              <a:t>- listen to music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- </a:t>
            </a:r>
            <a:r>
              <a:rPr lang="cs-CZ" dirty="0" err="1" smtClean="0">
                <a:solidFill>
                  <a:srgbClr val="FF0066"/>
                </a:solidFill>
              </a:rPr>
              <a:t>watching</a:t>
            </a:r>
            <a:r>
              <a:rPr lang="cs-CZ" dirty="0" smtClean="0">
                <a:solidFill>
                  <a:srgbClr val="FF0066"/>
                </a:solidFill>
              </a:rPr>
              <a:t> </a:t>
            </a:r>
            <a:r>
              <a:rPr lang="cs-CZ" dirty="0" err="1" smtClean="0">
                <a:solidFill>
                  <a:srgbClr val="FF0066"/>
                </a:solidFill>
              </a:rPr>
              <a:t>films</a:t>
            </a:r>
            <a:r>
              <a:rPr lang="cs-CZ" dirty="0" smtClean="0">
                <a:solidFill>
                  <a:srgbClr val="FF0066"/>
                </a:solidFill>
              </a:rPr>
              <a:t> </a:t>
            </a: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5298" y="5766888"/>
            <a:ext cx="1691679" cy="1052736"/>
          </a:xfrm>
          <a:prstGeom prst="rect">
            <a:avLst/>
          </a:prstGeom>
        </p:spPr>
      </p:pic>
      <p:sp>
        <p:nvSpPr>
          <p:cNvPr id="10" name="Výbuch 2 9"/>
          <p:cNvSpPr/>
          <p:nvPr/>
        </p:nvSpPr>
        <p:spPr>
          <a:xfrm>
            <a:off x="179512" y="553310"/>
            <a:ext cx="8856984" cy="6238130"/>
          </a:xfrm>
          <a:prstGeom prst="irregularSeal2">
            <a:avLst/>
          </a:prstGeom>
          <a:solidFill>
            <a:schemeClr val="tx2">
              <a:lumMod val="25000"/>
            </a:schemeClr>
          </a:solidFill>
          <a:ln>
            <a:solidFill>
              <a:srgbClr val="54E6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prstTxWarp prst="textWave1">
              <a:avLst/>
            </a:prstTxWarp>
          </a:bodyPr>
          <a:lstStyle/>
          <a:p>
            <a:pPr algn="ctr"/>
            <a:r>
              <a:rPr lang="cs-CZ" sz="2400" b="1" i="1" dirty="0" err="1" smtClean="0">
                <a:solidFill>
                  <a:srgbClr val="54E6E6"/>
                </a:solidFill>
              </a:rPr>
              <a:t>The</a:t>
            </a:r>
            <a:r>
              <a:rPr lang="cs-CZ" sz="2400" b="1" i="1" dirty="0" smtClean="0">
                <a:solidFill>
                  <a:srgbClr val="54E6E6"/>
                </a:solidFill>
              </a:rPr>
              <a:t> internet </a:t>
            </a:r>
            <a:r>
              <a:rPr lang="cs-CZ" sz="2400" b="1" i="1" dirty="0" err="1" smtClean="0">
                <a:solidFill>
                  <a:srgbClr val="54E6E6"/>
                </a:solidFill>
              </a:rPr>
              <a:t>is</a:t>
            </a:r>
            <a:r>
              <a:rPr lang="cs-CZ" sz="2400" b="1" i="1" dirty="0" smtClean="0">
                <a:solidFill>
                  <a:srgbClr val="54E6E6"/>
                </a:solidFill>
              </a:rPr>
              <a:t> a </a:t>
            </a:r>
            <a:r>
              <a:rPr lang="cs-CZ" sz="2400" b="1" i="1" dirty="0" err="1" smtClean="0">
                <a:solidFill>
                  <a:srgbClr val="54E6E6"/>
                </a:solidFill>
              </a:rPr>
              <a:t>great</a:t>
            </a:r>
            <a:r>
              <a:rPr lang="cs-CZ" sz="2400" b="1" i="1" dirty="0" smtClean="0">
                <a:solidFill>
                  <a:srgbClr val="54E6E6"/>
                </a:solidFill>
              </a:rPr>
              <a:t> </a:t>
            </a:r>
            <a:r>
              <a:rPr lang="cs-CZ" sz="2400" b="1" i="1" dirty="0" smtClean="0">
                <a:solidFill>
                  <a:srgbClr val="54E6E6"/>
                </a:solidFill>
              </a:rPr>
              <a:t>   source </a:t>
            </a:r>
            <a:r>
              <a:rPr lang="cs-CZ" sz="2400" b="1" i="1" dirty="0" err="1" smtClean="0">
                <a:solidFill>
                  <a:srgbClr val="54E6E6"/>
                </a:solidFill>
              </a:rPr>
              <a:t>of</a:t>
            </a:r>
            <a:r>
              <a:rPr lang="cs-CZ" sz="2400" b="1" i="1" dirty="0" smtClean="0">
                <a:solidFill>
                  <a:srgbClr val="54E6E6"/>
                </a:solidFill>
              </a:rPr>
              <a:t> </a:t>
            </a:r>
            <a:r>
              <a:rPr lang="cs-CZ" sz="2400" b="1" i="1" dirty="0" err="1" smtClean="0">
                <a:solidFill>
                  <a:srgbClr val="54E6E6"/>
                </a:solidFill>
              </a:rPr>
              <a:t>information</a:t>
            </a:r>
            <a:r>
              <a:rPr lang="cs-CZ" sz="2400" b="1" i="1" dirty="0" smtClean="0">
                <a:solidFill>
                  <a:srgbClr val="54E6E6"/>
                </a:solidFill>
              </a:rPr>
              <a:t> </a:t>
            </a:r>
            <a:r>
              <a:rPr lang="cs-CZ" sz="2400" b="1" i="1" dirty="0" smtClean="0">
                <a:solidFill>
                  <a:srgbClr val="54E6E6"/>
                </a:solidFill>
              </a:rPr>
              <a:t>     </a:t>
            </a:r>
            <a:r>
              <a:rPr lang="cs-CZ" sz="2400" b="1" i="1" dirty="0" err="1" smtClean="0">
                <a:solidFill>
                  <a:srgbClr val="54E6E6"/>
                </a:solidFill>
              </a:rPr>
              <a:t>about</a:t>
            </a:r>
            <a:r>
              <a:rPr lang="cs-CZ" sz="2400" b="1" i="1" dirty="0" smtClean="0">
                <a:solidFill>
                  <a:srgbClr val="54E6E6"/>
                </a:solidFill>
              </a:rPr>
              <a:t> </a:t>
            </a:r>
            <a:r>
              <a:rPr lang="cs-CZ" sz="2400" b="1" i="1" dirty="0" err="1" smtClean="0">
                <a:solidFill>
                  <a:srgbClr val="54E6E6"/>
                </a:solidFill>
              </a:rPr>
              <a:t>everything</a:t>
            </a:r>
            <a:r>
              <a:rPr lang="cs-CZ" sz="2400" b="1" i="1" dirty="0" smtClean="0">
                <a:solidFill>
                  <a:srgbClr val="54E6E6"/>
                </a:solidFill>
              </a:rPr>
              <a:t> </a:t>
            </a:r>
            <a:r>
              <a:rPr lang="cs-CZ" sz="2400" b="1" i="1" dirty="0" err="1" smtClean="0">
                <a:solidFill>
                  <a:srgbClr val="54E6E6"/>
                </a:solidFill>
              </a:rPr>
              <a:t>around</a:t>
            </a:r>
            <a:r>
              <a:rPr lang="cs-CZ" sz="2400" b="1" i="1" dirty="0" smtClean="0">
                <a:solidFill>
                  <a:srgbClr val="54E6E6"/>
                </a:solidFill>
              </a:rPr>
              <a:t> </a:t>
            </a:r>
            <a:r>
              <a:rPr lang="cs-CZ" sz="2400" b="1" i="1" dirty="0" err="1" smtClean="0">
                <a:solidFill>
                  <a:srgbClr val="54E6E6"/>
                </a:solidFill>
              </a:rPr>
              <a:t>us</a:t>
            </a:r>
            <a:r>
              <a:rPr lang="cs-CZ" sz="2400" b="1" i="1" dirty="0" smtClean="0">
                <a:solidFill>
                  <a:srgbClr val="54E6E6"/>
                </a:solidFill>
              </a:rPr>
              <a:t>. </a:t>
            </a:r>
            <a:r>
              <a:rPr lang="cs-CZ" sz="2400" b="1" i="1" dirty="0" err="1" smtClean="0">
                <a:solidFill>
                  <a:srgbClr val="54E6E6"/>
                </a:solidFill>
              </a:rPr>
              <a:t>It</a:t>
            </a:r>
            <a:r>
              <a:rPr lang="cs-CZ" sz="2400" b="1" i="1" dirty="0" smtClean="0">
                <a:solidFill>
                  <a:srgbClr val="54E6E6"/>
                </a:solidFill>
              </a:rPr>
              <a:t> </a:t>
            </a:r>
            <a:r>
              <a:rPr lang="cs-CZ" sz="2400" b="1" i="1" dirty="0" err="1" smtClean="0">
                <a:solidFill>
                  <a:srgbClr val="54E6E6"/>
                </a:solidFill>
              </a:rPr>
              <a:t>is</a:t>
            </a:r>
            <a:r>
              <a:rPr lang="cs-CZ" sz="2400" b="1" i="1" dirty="0" smtClean="0">
                <a:solidFill>
                  <a:srgbClr val="54E6E6"/>
                </a:solidFill>
              </a:rPr>
              <a:t> </a:t>
            </a:r>
            <a:r>
              <a:rPr lang="cs-CZ" sz="2400" b="1" i="1" dirty="0" err="1" smtClean="0">
                <a:solidFill>
                  <a:srgbClr val="54E6E6"/>
                </a:solidFill>
              </a:rPr>
              <a:t>useful</a:t>
            </a:r>
            <a:r>
              <a:rPr lang="cs-CZ" sz="2400" b="1" i="1" dirty="0" smtClean="0">
                <a:solidFill>
                  <a:srgbClr val="54E6E6"/>
                </a:solidFill>
              </a:rPr>
              <a:t>, </a:t>
            </a:r>
            <a:r>
              <a:rPr lang="cs-CZ" sz="2400" b="1" i="1" dirty="0" err="1" smtClean="0">
                <a:solidFill>
                  <a:srgbClr val="54E6E6"/>
                </a:solidFill>
              </a:rPr>
              <a:t>needful</a:t>
            </a:r>
            <a:r>
              <a:rPr lang="cs-CZ" sz="2400" b="1" i="1" dirty="0" smtClean="0">
                <a:solidFill>
                  <a:srgbClr val="54E6E6"/>
                </a:solidFill>
              </a:rPr>
              <a:t> and </a:t>
            </a:r>
            <a:r>
              <a:rPr lang="cs-CZ" sz="2400" b="1" i="1" dirty="0" err="1" smtClean="0">
                <a:solidFill>
                  <a:srgbClr val="54E6E6"/>
                </a:solidFill>
              </a:rPr>
              <a:t>imporant</a:t>
            </a:r>
            <a:r>
              <a:rPr lang="cs-CZ" sz="2400" b="1" i="1" dirty="0" smtClean="0">
                <a:solidFill>
                  <a:srgbClr val="54E6E6"/>
                </a:solidFill>
              </a:rPr>
              <a:t> </a:t>
            </a:r>
            <a:r>
              <a:rPr lang="cs-CZ" sz="2400" b="1" i="1" dirty="0" err="1" smtClean="0">
                <a:solidFill>
                  <a:srgbClr val="54E6E6"/>
                </a:solidFill>
              </a:rPr>
              <a:t>for</a:t>
            </a:r>
            <a:r>
              <a:rPr lang="cs-CZ" sz="2400" b="1" i="1" dirty="0" smtClean="0">
                <a:solidFill>
                  <a:srgbClr val="54E6E6"/>
                </a:solidFill>
              </a:rPr>
              <a:t> </a:t>
            </a:r>
            <a:r>
              <a:rPr lang="cs-CZ" sz="2400" b="1" i="1" dirty="0" err="1" smtClean="0">
                <a:solidFill>
                  <a:srgbClr val="54E6E6"/>
                </a:solidFill>
              </a:rPr>
              <a:t>all</a:t>
            </a:r>
            <a:r>
              <a:rPr lang="cs-CZ" sz="2400" b="1" i="1" dirty="0" smtClean="0">
                <a:solidFill>
                  <a:srgbClr val="54E6E6"/>
                </a:solidFill>
              </a:rPr>
              <a:t> </a:t>
            </a:r>
            <a:r>
              <a:rPr lang="cs-CZ" sz="2400" b="1" i="1" dirty="0" err="1" smtClean="0">
                <a:solidFill>
                  <a:srgbClr val="54E6E6"/>
                </a:solidFill>
              </a:rPr>
              <a:t>of</a:t>
            </a:r>
            <a:r>
              <a:rPr lang="cs-CZ" sz="2400" b="1" i="1" dirty="0" smtClean="0">
                <a:solidFill>
                  <a:srgbClr val="54E6E6"/>
                </a:solidFill>
              </a:rPr>
              <a:t> </a:t>
            </a:r>
            <a:r>
              <a:rPr lang="cs-CZ" sz="2400" b="1" i="1" dirty="0" err="1" smtClean="0">
                <a:solidFill>
                  <a:srgbClr val="54E6E6"/>
                </a:solidFill>
              </a:rPr>
              <a:t>us</a:t>
            </a:r>
            <a:r>
              <a:rPr lang="cs-CZ" sz="2400" b="1" i="1" dirty="0" smtClean="0">
                <a:solidFill>
                  <a:srgbClr val="54E6E6"/>
                </a:solidFill>
              </a:rPr>
              <a:t> </a:t>
            </a:r>
            <a:r>
              <a:rPr lang="cs-CZ" sz="2400" b="1" i="1" dirty="0" err="1" smtClean="0">
                <a:solidFill>
                  <a:srgbClr val="54E6E6"/>
                </a:solidFill>
              </a:rPr>
              <a:t>nowadays</a:t>
            </a:r>
            <a:r>
              <a:rPr lang="cs-CZ" sz="2400" b="1" i="1" dirty="0" smtClean="0">
                <a:solidFill>
                  <a:srgbClr val="54E6E6"/>
                </a:solidFill>
              </a:rPr>
              <a:t>.</a:t>
            </a:r>
            <a:endParaRPr lang="cs-CZ" sz="2400" b="1" i="1" dirty="0">
              <a:solidFill>
                <a:srgbClr val="54E6E6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>
                        <a14:foregroundMark x1="62031" y1="18142" x2="62031" y2="18142"/>
                        <a14:foregroundMark x1="74063" y1="40044" x2="74063" y2="40044"/>
                        <a14:foregroundMark x1="44531" y1="84292" x2="44531" y2="84292"/>
                        <a14:foregroundMark x1="25469" y1="42257" x2="25469" y2="42257"/>
                        <a14:foregroundMark x1="35313" y1="20575" x2="35313" y2="2057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970863"/>
            <a:ext cx="2016224" cy="13681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997159">
            <a:off x="1249988" y="4642402"/>
            <a:ext cx="1659291" cy="5760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6977" y="5470052"/>
            <a:ext cx="1027023" cy="136406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8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687913">
            <a:off x="5810219" y="3683132"/>
            <a:ext cx="1364923" cy="70423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460040">
            <a:off x="2586581" y="4622423"/>
            <a:ext cx="1635798" cy="64807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43284">
            <a:off x="4093951" y="1961095"/>
            <a:ext cx="1862336" cy="787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5335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6" dur="37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7" dur="37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8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9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4.07407E-6 L -0.27292 0.00324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646" y="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458 -2.22222E-6 L 0.39149 -0.00532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37" y="-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2.22222E-6 L -0.29913 2.22222E-6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6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33333E-6 L 0.35347 -0.00115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674" y="-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7037E-7 L -0.3217 0.00093 " pathEditMode="relative" rAng="0" ptsTypes="AA">
                                      <p:cBhvr>
                                        <p:cTn id="49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094" y="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4.07407E-6 L -0.32917 0.00277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458" y="139"/>
                                    </p:animMotion>
                                  </p:childTnLst>
                                </p:cTn>
                              </p:par>
                              <p:par>
                                <p:cTn id="54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2.22222E-6 L -0.3099 0.00486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503" y="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2.96296E-6 L 0.36164 -0.00348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073" y="-185"/>
                                    </p:animMotion>
                                  </p:childTnLst>
                                </p:cTn>
                              </p:par>
                              <p:par>
                                <p:cTn id="60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2.96296E-6 L 0.37812 -2.96296E-6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906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7037E-7 L -0.32309 0.00046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163" y="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4.07407E-6 L 0.36441 0.00231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212" y="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2.22222E-6 L -0.3349 -0.00625 " pathEditMode="relative" rAng="0" ptsTypes="AA">
                                      <p:cBhvr>
                                        <p:cTn id="73" dur="2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53" y="-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2.96296E-6 L 0.40434 -0.00394 " pathEditMode="relative" rAng="0" ptsTypes="AA">
                                      <p:cBhvr>
                                        <p:cTn id="77" dur="2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208" y="-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33333E-6 L 0.36198 -0.00208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090" y="-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3.33333E-6 L -0.25018 -0.00208 " pathEditMode="relative" rAng="0" ptsTypes="AA">
                                      <p:cBhvr>
                                        <p:cTn id="85" dur="2000" fill="hold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17" y="-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3.7037E-7 L -0.31198 -0.00023 " pathEditMode="relative" rAng="0" ptsTypes="AA">
                                      <p:cBhvr>
                                        <p:cTn id="89" dur="2000" fill="hold"/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608" y="-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4.07407E-6 L -0.25781 0.00185 " pathEditMode="relative" rAng="0" ptsTypes="AA">
                                      <p:cBhvr>
                                        <p:cTn id="93" dur="2000" fill="hold"/>
                                        <p:tgtEl>
                                          <p:spTgt spid="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899" y="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22222E-6 L -0.26059 0.00371 " pathEditMode="relative" rAng="0" ptsTypes="AA">
                                      <p:cBhvr>
                                        <p:cTn id="97" dur="2000" fill="hold"/>
                                        <p:tgtEl>
                                          <p:spTgt spid="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038" y="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0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1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1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1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1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1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1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1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1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1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1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1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1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9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9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59632" y="188640"/>
            <a:ext cx="6696898" cy="70788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sz="4000" b="1" cap="all" dirty="0" smtClean="0">
                <a:ln/>
                <a:solidFill>
                  <a:srgbClr val="00B0F0"/>
                </a:solidFill>
                <a:effectLst>
                  <a:reflection blurRad="10000" stA="55000" endPos="48000" dist="500" dir="5400000" sy="-100000" algn="bl" rotWithShape="0"/>
                </a:effectLst>
              </a:rPr>
              <a:t>HISTORY OF COMPUTERS</a:t>
            </a:r>
            <a:endParaRPr lang="cs-CZ" sz="4000" b="1" cap="all" dirty="0">
              <a:ln/>
              <a:solidFill>
                <a:srgbClr val="00B0F0"/>
              </a:solidFill>
              <a:effectLst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9260" y="1149808"/>
            <a:ext cx="76504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 smtClean="0">
                <a:hlinkClick r:id="rId3"/>
              </a:rPr>
              <a:t>History of computers - "Past to Present &amp; Beyond" - YouTube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772816"/>
            <a:ext cx="41985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1. </a:t>
            </a:r>
            <a:r>
              <a:rPr lang="cs-CZ" b="1" dirty="0" err="1" smtClean="0"/>
              <a:t>Where</a:t>
            </a:r>
            <a:r>
              <a:rPr lang="cs-CZ" b="1" dirty="0" smtClean="0"/>
              <a:t> </a:t>
            </a:r>
            <a:r>
              <a:rPr lang="cs-CZ" b="1" dirty="0" err="1" smtClean="0"/>
              <a:t>were</a:t>
            </a:r>
            <a:r>
              <a:rPr lang="cs-CZ" b="1" dirty="0" smtClean="0"/>
              <a:t> </a:t>
            </a:r>
            <a:r>
              <a:rPr lang="cs-CZ" b="1" dirty="0" err="1" smtClean="0"/>
              <a:t>computers</a:t>
            </a:r>
            <a:r>
              <a:rPr lang="cs-CZ" b="1" dirty="0" smtClean="0"/>
              <a:t> </a:t>
            </a:r>
            <a:r>
              <a:rPr lang="cs-CZ" b="1" dirty="0" err="1" smtClean="0"/>
              <a:t>invented</a:t>
            </a:r>
            <a:r>
              <a:rPr lang="cs-CZ" b="1" dirty="0" smtClean="0"/>
              <a:t> ?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2420888"/>
            <a:ext cx="39036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2. </a:t>
            </a:r>
            <a:r>
              <a:rPr lang="cs-CZ" b="1" dirty="0" err="1" smtClean="0"/>
              <a:t>When</a:t>
            </a:r>
            <a:r>
              <a:rPr lang="cs-CZ" b="1" dirty="0" smtClean="0"/>
              <a:t> </a:t>
            </a:r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computer</a:t>
            </a:r>
            <a:r>
              <a:rPr lang="cs-CZ" b="1" dirty="0" smtClean="0"/>
              <a:t> </a:t>
            </a:r>
            <a:r>
              <a:rPr lang="cs-CZ" b="1" dirty="0" err="1" smtClean="0"/>
              <a:t>invented</a:t>
            </a:r>
            <a:r>
              <a:rPr lang="cs-CZ" b="1" dirty="0" smtClean="0"/>
              <a:t> ?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956530" y="1126835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video</a:t>
            </a:r>
            <a:endParaRPr lang="cs-CZ" b="1" i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39668" y="2420888"/>
            <a:ext cx="697627" cy="369332"/>
          </a:xfrm>
          <a:prstGeom prst="rect">
            <a:avLst/>
          </a:prstGeom>
          <a:solidFill>
            <a:srgbClr val="54E6E6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1944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16016" y="1772816"/>
            <a:ext cx="1082348" cy="369332"/>
          </a:xfrm>
          <a:prstGeom prst="rect">
            <a:avLst/>
          </a:prstGeom>
          <a:solidFill>
            <a:srgbClr val="54E6E6"/>
          </a:solidFill>
        </p:spPr>
        <p:txBody>
          <a:bodyPr wrap="none" rtlCol="0">
            <a:spAutoFit/>
          </a:bodyPr>
          <a:lstStyle/>
          <a:p>
            <a:r>
              <a:rPr lang="cs-CZ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he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USA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335459" y="1772816"/>
            <a:ext cx="928459" cy="369332"/>
          </a:xfrm>
          <a:prstGeom prst="rect">
            <a:avLst/>
          </a:prstGeom>
          <a:solidFill>
            <a:srgbClr val="54E6E6"/>
          </a:solidFill>
        </p:spPr>
        <p:txBody>
          <a:bodyPr wrap="none" rtlCol="0">
            <a:spAutoFit/>
          </a:bodyPr>
          <a:lstStyle/>
          <a:p>
            <a:r>
              <a:rPr lang="cs-CZ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he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UK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012160" y="1772816"/>
            <a:ext cx="1184940" cy="369332"/>
          </a:xfrm>
          <a:prstGeom prst="rect">
            <a:avLst/>
          </a:prstGeom>
          <a:solidFill>
            <a:srgbClr val="54E6E6"/>
          </a:solidFill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Germany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816656" y="2420888"/>
            <a:ext cx="697627" cy="369332"/>
          </a:xfrm>
          <a:prstGeom prst="rect">
            <a:avLst/>
          </a:prstGeom>
          <a:solidFill>
            <a:srgbClr val="54E6E6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1936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848286" y="2420888"/>
            <a:ext cx="697627" cy="369332"/>
          </a:xfrm>
          <a:prstGeom prst="rect">
            <a:avLst/>
          </a:prstGeom>
          <a:solidFill>
            <a:srgbClr val="54E6E6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1952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23528" y="3068960"/>
            <a:ext cx="34547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3. </a:t>
            </a:r>
            <a:r>
              <a:rPr lang="cs-CZ" b="1" dirty="0" err="1" smtClean="0"/>
              <a:t>Computer</a:t>
            </a:r>
            <a:r>
              <a:rPr lang="cs-CZ" b="1" dirty="0" smtClean="0"/>
              <a:t> </a:t>
            </a:r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invented</a:t>
            </a:r>
            <a:r>
              <a:rPr lang="cs-CZ" b="1" dirty="0" smtClean="0"/>
              <a:t> by: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047255" y="3068960"/>
            <a:ext cx="1249060" cy="369332"/>
          </a:xfrm>
          <a:prstGeom prst="rect">
            <a:avLst/>
          </a:prstGeom>
          <a:solidFill>
            <a:srgbClr val="54E6E6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Bill Gates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601791" y="3068960"/>
            <a:ext cx="1595309" cy="369332"/>
          </a:xfrm>
          <a:prstGeom prst="rect">
            <a:avLst/>
          </a:prstGeom>
          <a:solidFill>
            <a:srgbClr val="54E6E6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Konrad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Zuse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709604" y="4296817"/>
            <a:ext cx="1249060" cy="369332"/>
          </a:xfrm>
          <a:prstGeom prst="rect">
            <a:avLst/>
          </a:prstGeom>
          <a:solidFill>
            <a:srgbClr val="54E6E6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Bill Gates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487255" y="3068960"/>
            <a:ext cx="1402948" cy="369332"/>
          </a:xfrm>
          <a:prstGeom prst="rect">
            <a:avLst/>
          </a:prstGeom>
          <a:solidFill>
            <a:srgbClr val="54E6E6"/>
          </a:solidFill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Steve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Jobs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8" name="Obrázek 2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506" y="5013176"/>
            <a:ext cx="1352620" cy="1639713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4710" y="5013176"/>
            <a:ext cx="1598849" cy="1639713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8668" y="5191262"/>
            <a:ext cx="2185257" cy="1461627"/>
          </a:xfrm>
          <a:prstGeom prst="rect">
            <a:avLst/>
          </a:prstGeom>
        </p:spPr>
      </p:pic>
      <p:sp>
        <p:nvSpPr>
          <p:cNvPr id="32" name="TextovéPole 31"/>
          <p:cNvSpPr txBox="1"/>
          <p:nvPr/>
        </p:nvSpPr>
        <p:spPr>
          <a:xfrm>
            <a:off x="3155985" y="3823031"/>
            <a:ext cx="30315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4. </a:t>
            </a:r>
            <a:r>
              <a:rPr lang="cs-CZ" b="1" dirty="0" err="1" smtClean="0"/>
              <a:t>Who</a:t>
            </a:r>
            <a:r>
              <a:rPr lang="cs-CZ" b="1" dirty="0" smtClean="0"/>
              <a:t> are these </a:t>
            </a:r>
            <a:r>
              <a:rPr lang="cs-CZ" b="1" dirty="0" err="1" smtClean="0"/>
              <a:t>people</a:t>
            </a:r>
            <a:r>
              <a:rPr lang="cs-CZ" b="1" dirty="0" smtClean="0"/>
              <a:t> ?</a:t>
            </a:r>
            <a:endParaRPr lang="cs-CZ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80035" y="4289848"/>
            <a:ext cx="1595309" cy="369332"/>
          </a:xfrm>
          <a:prstGeom prst="rect">
            <a:avLst/>
          </a:prstGeom>
          <a:solidFill>
            <a:srgbClr val="54E6E6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Konrad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Zuse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949822" y="4296817"/>
            <a:ext cx="1402948" cy="369332"/>
          </a:xfrm>
          <a:prstGeom prst="rect">
            <a:avLst/>
          </a:prstGeom>
          <a:solidFill>
            <a:srgbClr val="54E6E6"/>
          </a:solidFill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Steve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Jobs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10730" y="4643843"/>
            <a:ext cx="21339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/>
              <a:t>c</a:t>
            </a:r>
            <a:r>
              <a:rPr lang="cs-CZ" b="1" dirty="0" err="1" smtClean="0"/>
              <a:t>omputer</a:t>
            </a:r>
            <a:r>
              <a:rPr lang="cs-CZ" b="1" dirty="0" smtClean="0"/>
              <a:t> </a:t>
            </a:r>
            <a:r>
              <a:rPr lang="cs-CZ" b="1" dirty="0" err="1" smtClean="0"/>
              <a:t>pioneer</a:t>
            </a:r>
            <a:endParaRPr lang="cs-CZ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254351" y="4643843"/>
            <a:ext cx="2159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/>
              <a:t>m</a:t>
            </a:r>
            <a:r>
              <a:rPr lang="cs-CZ" b="1" dirty="0" err="1" smtClean="0"/>
              <a:t>icrosoft</a:t>
            </a:r>
            <a:r>
              <a:rPr lang="cs-CZ" b="1" dirty="0" smtClean="0"/>
              <a:t> </a:t>
            </a:r>
            <a:r>
              <a:rPr lang="cs-CZ" b="1" dirty="0" err="1" smtClean="0"/>
              <a:t>founder</a:t>
            </a:r>
            <a:endParaRPr lang="cs-CZ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645821" y="4643843"/>
            <a:ext cx="20227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/>
              <a:t>f</a:t>
            </a:r>
            <a:r>
              <a:rPr lang="cs-CZ" b="1" dirty="0" err="1" smtClean="0"/>
              <a:t>ounder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Apple</a:t>
            </a:r>
            <a:endParaRPr lang="cs-CZ" b="1" dirty="0"/>
          </a:p>
        </p:txBody>
      </p:sp>
      <p:sp>
        <p:nvSpPr>
          <p:cNvPr id="39" name="Vývojový diagram: spojnice 38"/>
          <p:cNvSpPr/>
          <p:nvPr/>
        </p:nvSpPr>
        <p:spPr>
          <a:xfrm>
            <a:off x="456405" y="6361221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A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40" name="Vývojový diagram: spojnice 39"/>
          <p:cNvSpPr/>
          <p:nvPr/>
        </p:nvSpPr>
        <p:spPr>
          <a:xfrm>
            <a:off x="3155985" y="634513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B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41" name="Vývojový diagram: spojnice 40"/>
          <p:cNvSpPr/>
          <p:nvPr/>
        </p:nvSpPr>
        <p:spPr>
          <a:xfrm>
            <a:off x="6189703" y="634513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C</a:t>
            </a:r>
            <a:endParaRPr lang="cs-CZ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5114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5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7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4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500" tmFilter="0,0; .5, 1; 1, 1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4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5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1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6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4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5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0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1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7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7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0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6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7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0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2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3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2" dur="500" tmFilter="0,0; .5, 1; 1, 1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3" fill="hold">
                            <p:stCondLst>
                              <p:cond delay="1450"/>
                            </p:stCondLst>
                            <p:childTnLst>
                              <p:par>
                                <p:cTn id="20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7" fill="hold">
                            <p:stCondLst>
                              <p:cond delay="3450"/>
                            </p:stCondLst>
                            <p:childTnLst>
                              <p:par>
                                <p:cTn id="20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0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1" fill="hold">
                            <p:stCondLst>
                              <p:cond delay="5450"/>
                            </p:stCondLst>
                            <p:childTnLst>
                              <p:par>
                                <p:cTn id="21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4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5" fill="hold">
                            <p:stCondLst>
                              <p:cond delay="7450"/>
                            </p:stCondLst>
                            <p:childTnLst>
                              <p:par>
                                <p:cTn id="2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8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3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8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9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5" fill="hold">
                      <p:stCondLst>
                        <p:cond delay="indefinite"/>
                      </p:stCondLst>
                      <p:childTnLst>
                        <p:par>
                          <p:cTn id="246" fill="hold">
                            <p:stCondLst>
                              <p:cond delay="0"/>
                            </p:stCondLst>
                            <p:childTnLst>
                              <p:par>
                                <p:cTn id="247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3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9" fill="hold">
                      <p:stCondLst>
                        <p:cond delay="indefinite"/>
                      </p:stCondLst>
                      <p:childTnLst>
                        <p:par>
                          <p:cTn id="260" fill="hold">
                            <p:stCondLst>
                              <p:cond delay="0"/>
                            </p:stCondLst>
                            <p:childTnLst>
                              <p:par>
                                <p:cTn id="261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7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8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" fill="hold">
                      <p:stCondLst>
                        <p:cond delay="indefinite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7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8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3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4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5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7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9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0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1" fill="hold">
                            <p:stCondLst>
                              <p:cond delay="500"/>
                            </p:stCondLst>
                            <p:childTnLst>
                              <p:par>
                                <p:cTn id="292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8" dur="500" tmFilter="0,0; .5, 1; 1, 1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9" fill="hold">
                      <p:stCondLst>
                        <p:cond delay="indefinite"/>
                      </p:stCondLst>
                      <p:childTnLst>
                        <p:par>
                          <p:cTn id="300" fill="hold">
                            <p:stCondLst>
                              <p:cond delay="0"/>
                            </p:stCondLst>
                            <p:childTnLst>
                              <p:par>
                                <p:cTn id="30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3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4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9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0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1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3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5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6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7" fill="hold">
                            <p:stCondLst>
                              <p:cond delay="500"/>
                            </p:stCondLst>
                            <p:childTnLst>
                              <p:par>
                                <p:cTn id="318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4" dur="500" tmFilter="0,0; .5, 1; 1, 1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5" fill="hold">
                      <p:stCondLst>
                        <p:cond delay="indefinite"/>
                      </p:stCondLst>
                      <p:childTnLst>
                        <p:par>
                          <p:cTn id="326" fill="hold">
                            <p:stCondLst>
                              <p:cond delay="0"/>
                            </p:stCondLst>
                            <p:childTnLst>
                              <p:par>
                                <p:cTn id="32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9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0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5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6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7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9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1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2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3" fill="hold">
                            <p:stCondLst>
                              <p:cond delay="500"/>
                            </p:stCondLst>
                            <p:childTnLst>
                              <p:par>
                                <p:cTn id="344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0" dur="500" tmFilter="0,0; .5, 1; 1, 1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10" grpId="0"/>
      <p:bldP spid="11" grpId="0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7" grpId="0" animBg="1"/>
      <p:bldP spid="19" grpId="0" animBg="1"/>
      <p:bldP spid="19" grpId="1" animBg="1"/>
      <p:bldP spid="20" grpId="0"/>
      <p:bldP spid="21" grpId="0" animBg="1"/>
      <p:bldP spid="21" grpId="1" animBg="1"/>
      <p:bldP spid="22" grpId="0" animBg="1"/>
      <p:bldP spid="26" grpId="0" animBg="1"/>
      <p:bldP spid="27" grpId="0" animBg="1"/>
      <p:bldP spid="27" grpId="1" animBg="1"/>
      <p:bldP spid="32" grpId="0"/>
      <p:bldP spid="34" grpId="0" animBg="1"/>
      <p:bldP spid="35" grpId="0" animBg="1"/>
      <p:bldP spid="36" grpId="0"/>
      <p:bldP spid="37" grpId="0"/>
      <p:bldP spid="38" grpId="0"/>
      <p:bldP spid="39" grpId="0" animBg="1"/>
      <p:bldP spid="40" grpId="0" animBg="1"/>
      <p:bldP spid="4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159197" y="5246127"/>
            <a:ext cx="85623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dirty="0" err="1">
                <a:latin typeface="Arial" pitchFamily="34" charset="0"/>
                <a:cs typeface="Arial" pitchFamily="34" charset="0"/>
              </a:rPr>
              <a:t>What</a:t>
            </a:r>
            <a:r>
              <a:rPr lang="cs-CZ" alt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 err="1">
                <a:latin typeface="Arial" pitchFamily="34" charset="0"/>
                <a:cs typeface="Arial" pitchFamily="34" charset="0"/>
              </a:rPr>
              <a:t>is</a:t>
            </a:r>
            <a:r>
              <a:rPr lang="cs-CZ" alt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 err="1">
                <a:latin typeface="Arial" pitchFamily="34" charset="0"/>
                <a:cs typeface="Arial" pitchFamily="34" charset="0"/>
              </a:rPr>
              <a:t>your</a:t>
            </a:r>
            <a:r>
              <a:rPr lang="cs-CZ" alt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 err="1">
                <a:latin typeface="Arial" pitchFamily="34" charset="0"/>
                <a:cs typeface="Arial" pitchFamily="34" charset="0"/>
              </a:rPr>
              <a:t>opinion</a:t>
            </a:r>
            <a:r>
              <a:rPr lang="cs-CZ" alt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 err="1">
                <a:latin typeface="Arial" pitchFamily="34" charset="0"/>
                <a:cs typeface="Arial" pitchFamily="34" charset="0"/>
              </a:rPr>
              <a:t>about</a:t>
            </a:r>
            <a:r>
              <a:rPr lang="cs-CZ" alt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 err="1">
                <a:latin typeface="Arial" pitchFamily="34" charset="0"/>
                <a:cs typeface="Arial" pitchFamily="34" charset="0"/>
              </a:rPr>
              <a:t>children</a:t>
            </a:r>
            <a:r>
              <a:rPr lang="cs-CZ" alt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 smtClean="0">
                <a:latin typeface="Arial" pitchFamily="34" charset="0"/>
                <a:cs typeface="Arial" pitchFamily="34" charset="0"/>
              </a:rPr>
              <a:t>and </a:t>
            </a:r>
            <a:r>
              <a:rPr lang="cs-CZ" altLang="cs-CZ" dirty="0" err="1" smtClean="0">
                <a:latin typeface="Arial" pitchFamily="34" charset="0"/>
                <a:cs typeface="Arial" pitchFamily="34" charset="0"/>
              </a:rPr>
              <a:t>teenagers</a:t>
            </a:r>
            <a:r>
              <a:rPr lang="cs-CZ" alt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playing</a:t>
            </a:r>
            <a:r>
              <a:rPr lang="cs-CZ" alt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violent</a:t>
            </a:r>
            <a:r>
              <a:rPr lang="cs-CZ" alt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video </a:t>
            </a:r>
            <a:r>
              <a:rPr lang="cs-CZ" altLang="cs-CZ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games</a:t>
            </a:r>
            <a:r>
              <a:rPr lang="cs-CZ" alt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 smtClean="0">
                <a:latin typeface="Arial" pitchFamily="34" charset="0"/>
                <a:cs typeface="Arial" pitchFamily="34" charset="0"/>
              </a:rPr>
              <a:t>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71041" y="3848376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dirty="0">
                <a:latin typeface="Arial" pitchFamily="34" charset="0"/>
                <a:cs typeface="Arial" pitchFamily="34" charset="0"/>
              </a:rPr>
              <a:t>Do </a:t>
            </a:r>
            <a:r>
              <a:rPr lang="cs-CZ" altLang="cs-CZ" dirty="0" err="1">
                <a:latin typeface="Arial" pitchFamily="34" charset="0"/>
                <a:cs typeface="Arial" pitchFamily="34" charset="0"/>
              </a:rPr>
              <a:t>you</a:t>
            </a:r>
            <a:r>
              <a:rPr lang="cs-CZ" alt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 err="1">
                <a:latin typeface="Arial" pitchFamily="34" charset="0"/>
                <a:cs typeface="Arial" pitchFamily="34" charset="0"/>
              </a:rPr>
              <a:t>think</a:t>
            </a:r>
            <a:r>
              <a:rPr lang="cs-CZ" alt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 err="1">
                <a:latin typeface="Arial" pitchFamily="34" charset="0"/>
                <a:cs typeface="Arial" pitchFamily="34" charset="0"/>
              </a:rPr>
              <a:t>modern</a:t>
            </a:r>
            <a:r>
              <a:rPr lang="cs-CZ" alt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 smtClean="0">
                <a:latin typeface="Arial" pitchFamily="34" charset="0"/>
                <a:cs typeface="Arial" pitchFamily="34" charset="0"/>
              </a:rPr>
              <a:t>technology </a:t>
            </a:r>
            <a:r>
              <a:rPr lang="cs-CZ" altLang="cs-CZ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reduces</a:t>
            </a:r>
            <a:r>
              <a:rPr lang="cs-CZ" alt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stress</a:t>
            </a:r>
            <a:r>
              <a:rPr lang="cs-CZ" altLang="cs-CZ" dirty="0" smtClean="0">
                <a:latin typeface="Arial" pitchFamily="34" charset="0"/>
                <a:cs typeface="Arial" pitchFamily="34" charset="0"/>
              </a:rPr>
              <a:t>? </a:t>
            </a:r>
            <a:r>
              <a:rPr lang="cs-CZ" altLang="cs-CZ" dirty="0" err="1" smtClean="0">
                <a:latin typeface="Arial" pitchFamily="34" charset="0"/>
                <a:cs typeface="Arial" pitchFamily="34" charset="0"/>
              </a:rPr>
              <a:t>Why</a:t>
            </a:r>
            <a:r>
              <a:rPr lang="cs-CZ" altLang="cs-CZ" dirty="0">
                <a:latin typeface="Arial" pitchFamily="34" charset="0"/>
                <a:cs typeface="Arial" pitchFamily="34" charset="0"/>
              </a:rPr>
              <a:t>?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871041" y="4939871"/>
            <a:ext cx="49423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altLang="cs-CZ" dirty="0" smtClean="0">
                <a:latin typeface="Arial" pitchFamily="34" charset="0"/>
                <a:cs typeface="Arial" pitchFamily="34" charset="0"/>
              </a:rPr>
              <a:t>Do </a:t>
            </a:r>
            <a:r>
              <a:rPr lang="cs-CZ" altLang="cs-CZ" dirty="0" err="1">
                <a:latin typeface="Arial" pitchFamily="34" charset="0"/>
                <a:cs typeface="Arial" pitchFamily="34" charset="0"/>
              </a:rPr>
              <a:t>you</a:t>
            </a:r>
            <a:r>
              <a:rPr lang="cs-CZ" alt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buy</a:t>
            </a:r>
            <a:r>
              <a:rPr lang="cs-CZ" altLang="cs-CZ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 err="1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things</a:t>
            </a:r>
            <a:r>
              <a:rPr lang="cs-CZ" altLang="cs-CZ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>
                <a:latin typeface="Arial" pitchFamily="34" charset="0"/>
                <a:cs typeface="Arial" pitchFamily="34" charset="0"/>
              </a:rPr>
              <a:t>on </a:t>
            </a:r>
            <a:r>
              <a:rPr lang="cs-CZ" altLang="cs-CZ" dirty="0" err="1">
                <a:latin typeface="Arial" pitchFamily="34" charset="0"/>
                <a:cs typeface="Arial" pitchFamily="34" charset="0"/>
              </a:rPr>
              <a:t>the</a:t>
            </a:r>
            <a:r>
              <a:rPr lang="cs-CZ" altLang="cs-CZ" dirty="0">
                <a:latin typeface="Arial" pitchFamily="34" charset="0"/>
                <a:cs typeface="Arial" pitchFamily="34" charset="0"/>
              </a:rPr>
              <a:t> Internet? </a:t>
            </a:r>
            <a:r>
              <a:rPr lang="cs-CZ" altLang="cs-CZ" dirty="0" err="1">
                <a:latin typeface="Arial" pitchFamily="34" charset="0"/>
                <a:cs typeface="Arial" pitchFamily="34" charset="0"/>
              </a:rPr>
              <a:t>How</a:t>
            </a:r>
            <a:r>
              <a:rPr lang="cs-CZ" alt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 err="1" smtClean="0">
                <a:latin typeface="Arial" pitchFamily="34" charset="0"/>
                <a:cs typeface="Arial" pitchFamily="34" charset="0"/>
              </a:rPr>
              <a:t>often</a:t>
            </a:r>
            <a:r>
              <a:rPr lang="cs-CZ" altLang="cs-CZ" dirty="0" smtClean="0">
                <a:latin typeface="Arial" pitchFamily="34" charset="0"/>
                <a:cs typeface="Arial" pitchFamily="34" charset="0"/>
              </a:rPr>
              <a:t>?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35695" y="3479044"/>
            <a:ext cx="65527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altLang="cs-CZ" dirty="0">
                <a:latin typeface="Arial" pitchFamily="34" charset="0"/>
                <a:cs typeface="Arial" pitchFamily="34" charset="0"/>
              </a:rPr>
              <a:t>In </a:t>
            </a:r>
            <a:r>
              <a:rPr lang="cs-CZ" altLang="cs-CZ" dirty="0" err="1">
                <a:latin typeface="Arial" pitchFamily="34" charset="0"/>
                <a:cs typeface="Arial" pitchFamily="34" charset="0"/>
              </a:rPr>
              <a:t>your</a:t>
            </a:r>
            <a:r>
              <a:rPr lang="cs-CZ" alt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 err="1">
                <a:latin typeface="Arial" pitchFamily="34" charset="0"/>
                <a:cs typeface="Arial" pitchFamily="34" charset="0"/>
              </a:rPr>
              <a:t>opinion</a:t>
            </a:r>
            <a:r>
              <a:rPr lang="cs-CZ" alt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altLang="cs-CZ" dirty="0" err="1" smtClean="0">
                <a:latin typeface="Arial" pitchFamily="34" charset="0"/>
                <a:cs typeface="Arial" pitchFamily="34" charset="0"/>
              </a:rPr>
              <a:t>what</a:t>
            </a:r>
            <a:r>
              <a:rPr lang="cs-CZ" alt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 err="1">
                <a:latin typeface="Arial" pitchFamily="34" charset="0"/>
                <a:cs typeface="Arial" pitchFamily="34" charset="0"/>
              </a:rPr>
              <a:t>is</a:t>
            </a:r>
            <a:r>
              <a:rPr lang="cs-CZ" alt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 err="1">
                <a:solidFill>
                  <a:srgbClr val="54E6E6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altLang="cs-CZ" dirty="0">
                <a:solidFill>
                  <a:srgbClr val="54E6E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 err="1" smtClean="0">
                <a:solidFill>
                  <a:srgbClr val="54E6E6"/>
                </a:solidFill>
                <a:latin typeface="Arial" pitchFamily="34" charset="0"/>
                <a:cs typeface="Arial" pitchFamily="34" charset="0"/>
              </a:rPr>
              <a:t>best</a:t>
            </a:r>
            <a:r>
              <a:rPr lang="cs-CZ" altLang="cs-CZ" dirty="0" smtClean="0">
                <a:solidFill>
                  <a:srgbClr val="54E6E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 err="1" smtClean="0">
                <a:solidFill>
                  <a:srgbClr val="54E6E6"/>
                </a:solidFill>
                <a:latin typeface="Arial" pitchFamily="34" charset="0"/>
                <a:cs typeface="Arial" pitchFamily="34" charset="0"/>
              </a:rPr>
              <a:t>technological</a:t>
            </a:r>
            <a:r>
              <a:rPr lang="cs-CZ" altLang="cs-CZ" dirty="0" smtClean="0">
                <a:solidFill>
                  <a:srgbClr val="54E6E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 err="1" smtClean="0">
                <a:latin typeface="Arial" pitchFamily="34" charset="0"/>
                <a:cs typeface="Arial" pitchFamily="34" charset="0"/>
              </a:rPr>
              <a:t>invention?Why</a:t>
            </a:r>
            <a:r>
              <a:rPr lang="cs-CZ" altLang="cs-CZ" dirty="0">
                <a:latin typeface="Arial" pitchFamily="34" charset="0"/>
                <a:cs typeface="Arial" pitchFamily="34" charset="0"/>
              </a:rPr>
              <a:t>? 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59197" y="6277155"/>
            <a:ext cx="6186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altLang="cs-CZ" dirty="0" err="1" smtClean="0">
                <a:latin typeface="Arial" pitchFamily="34" charset="0"/>
                <a:cs typeface="Arial" pitchFamily="34" charset="0"/>
              </a:rPr>
              <a:t>When</a:t>
            </a:r>
            <a:r>
              <a:rPr lang="cs-CZ" altLang="cs-CZ" dirty="0" smtClean="0">
                <a:latin typeface="Arial" pitchFamily="34" charset="0"/>
                <a:cs typeface="Arial" pitchFamily="34" charset="0"/>
              </a:rPr>
              <a:t> and </a:t>
            </a:r>
            <a:r>
              <a:rPr lang="cs-CZ" altLang="cs-CZ" dirty="0" err="1" smtClean="0">
                <a:latin typeface="Arial" pitchFamily="34" charset="0"/>
                <a:cs typeface="Arial" pitchFamily="34" charset="0"/>
              </a:rPr>
              <a:t>how</a:t>
            </a:r>
            <a:r>
              <a:rPr lang="cs-CZ" altLang="cs-CZ" dirty="0" smtClean="0">
                <a:latin typeface="Arial" pitchFamily="34" charset="0"/>
                <a:cs typeface="Arial" pitchFamily="34" charset="0"/>
              </a:rPr>
              <a:t> many </a:t>
            </a:r>
            <a:r>
              <a:rPr lang="cs-CZ" altLang="cs-CZ" dirty="0" err="1" smtClean="0">
                <a:latin typeface="Arial" pitchFamily="34" charset="0"/>
                <a:cs typeface="Arial" pitchFamily="34" charset="0"/>
              </a:rPr>
              <a:t>times</a:t>
            </a:r>
            <a:r>
              <a:rPr lang="cs-CZ" altLang="cs-CZ" dirty="0" smtClean="0">
                <a:latin typeface="Arial" pitchFamily="34" charset="0"/>
                <a:cs typeface="Arial" pitchFamily="34" charset="0"/>
              </a:rPr>
              <a:t> do </a:t>
            </a:r>
            <a:r>
              <a:rPr lang="cs-CZ" altLang="cs-CZ" dirty="0" err="1" smtClean="0">
                <a:latin typeface="Arial" pitchFamily="34" charset="0"/>
                <a:cs typeface="Arial" pitchFamily="34" charset="0"/>
              </a:rPr>
              <a:t>you</a:t>
            </a:r>
            <a:r>
              <a:rPr lang="cs-CZ" alt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 err="1" smtClean="0">
                <a:latin typeface="Arial" pitchFamily="34" charset="0"/>
                <a:cs typeface="Arial" pitchFamily="34" charset="0"/>
              </a:rPr>
              <a:t>usually</a:t>
            </a:r>
            <a:r>
              <a:rPr lang="cs-CZ" alt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 smtClean="0">
                <a:solidFill>
                  <a:srgbClr val="18C0D2"/>
                </a:solidFill>
                <a:latin typeface="Arial" pitchFamily="34" charset="0"/>
                <a:cs typeface="Arial" pitchFamily="34" charset="0"/>
              </a:rPr>
              <a:t>use </a:t>
            </a:r>
            <a:r>
              <a:rPr lang="cs-CZ" altLang="cs-CZ" dirty="0">
                <a:solidFill>
                  <a:srgbClr val="18C0D2"/>
                </a:solidFill>
                <a:latin typeface="Arial" pitchFamily="34" charset="0"/>
                <a:cs typeface="Arial" pitchFamily="34" charset="0"/>
              </a:rPr>
              <a:t>a chat </a:t>
            </a:r>
            <a:r>
              <a:rPr lang="cs-CZ" altLang="cs-CZ" dirty="0" err="1">
                <a:solidFill>
                  <a:srgbClr val="18C0D2"/>
                </a:solidFill>
                <a:latin typeface="Arial" pitchFamily="34" charset="0"/>
                <a:cs typeface="Arial" pitchFamily="34" charset="0"/>
              </a:rPr>
              <a:t>site</a:t>
            </a:r>
            <a:r>
              <a:rPr lang="cs-CZ" altLang="cs-CZ" dirty="0" smtClean="0">
                <a:latin typeface="Arial" pitchFamily="34" charset="0"/>
                <a:cs typeface="Arial" pitchFamily="34" charset="0"/>
              </a:rPr>
              <a:t>?</a:t>
            </a:r>
            <a:endParaRPr lang="cs-CZ" alt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9197" y="5943982"/>
            <a:ext cx="59939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altLang="cs-CZ" dirty="0" err="1">
                <a:latin typeface="Arial" pitchFamily="34" charset="0"/>
                <a:cs typeface="Arial" pitchFamily="34" charset="0"/>
              </a:rPr>
              <a:t>Have</a:t>
            </a:r>
            <a:r>
              <a:rPr lang="cs-CZ" alt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 err="1">
                <a:latin typeface="Arial" pitchFamily="34" charset="0"/>
                <a:cs typeface="Arial" pitchFamily="34" charset="0"/>
              </a:rPr>
              <a:t>you</a:t>
            </a:r>
            <a:r>
              <a:rPr lang="cs-CZ" alt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 err="1" smtClean="0">
                <a:latin typeface="Arial" pitchFamily="34" charset="0"/>
                <a:cs typeface="Arial" pitchFamily="34" charset="0"/>
              </a:rPr>
              <a:t>ever</a:t>
            </a:r>
            <a:r>
              <a:rPr lang="cs-CZ" alt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 err="1" smtClean="0">
                <a:latin typeface="Arial" pitchFamily="34" charset="0"/>
                <a:cs typeface="Arial" pitchFamily="34" charset="0"/>
              </a:rPr>
              <a:t>used</a:t>
            </a:r>
            <a:r>
              <a:rPr lang="cs-CZ" alt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 err="1">
                <a:latin typeface="Arial" pitchFamily="34" charset="0"/>
                <a:cs typeface="Arial" pitchFamily="34" charset="0"/>
              </a:rPr>
              <a:t>the</a:t>
            </a:r>
            <a:r>
              <a:rPr lang="cs-CZ" altLang="cs-CZ" dirty="0">
                <a:latin typeface="Arial" pitchFamily="34" charset="0"/>
                <a:cs typeface="Arial" pitchFamily="34" charset="0"/>
              </a:rPr>
              <a:t> Internet </a:t>
            </a:r>
            <a:r>
              <a:rPr lang="cs-CZ" altLang="cs-CZ" dirty="0">
                <a:solidFill>
                  <a:srgbClr val="FF0066"/>
                </a:solidFill>
                <a:latin typeface="Arial" pitchFamily="34" charset="0"/>
                <a:cs typeface="Arial" pitchFamily="34" charset="0"/>
              </a:rPr>
              <a:t>to </a:t>
            </a:r>
            <a:r>
              <a:rPr lang="cs-CZ" altLang="cs-CZ" dirty="0" err="1">
                <a:solidFill>
                  <a:srgbClr val="FF0066"/>
                </a:solidFill>
                <a:latin typeface="Arial" pitchFamily="34" charset="0"/>
                <a:cs typeface="Arial" pitchFamily="34" charset="0"/>
              </a:rPr>
              <a:t>learn</a:t>
            </a:r>
            <a:r>
              <a:rPr lang="cs-CZ" altLang="cs-CZ" dirty="0">
                <a:solidFill>
                  <a:srgbClr val="FF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 err="1" smtClean="0">
                <a:solidFill>
                  <a:srgbClr val="FF0066"/>
                </a:solidFill>
                <a:latin typeface="Arial" pitchFamily="34" charset="0"/>
                <a:cs typeface="Arial" pitchFamily="34" charset="0"/>
              </a:rPr>
              <a:t>English</a:t>
            </a:r>
            <a:r>
              <a:rPr lang="cs-CZ" altLang="cs-CZ" dirty="0" smtClean="0">
                <a:solidFill>
                  <a:srgbClr val="FF0066"/>
                </a:solidFill>
                <a:latin typeface="Arial" pitchFamily="34" charset="0"/>
                <a:cs typeface="Arial" pitchFamily="34" charset="0"/>
              </a:rPr>
              <a:t> online</a:t>
            </a:r>
            <a:r>
              <a:rPr lang="cs-CZ" altLang="cs-CZ" dirty="0" smtClean="0">
                <a:latin typeface="Arial" pitchFamily="34" charset="0"/>
                <a:cs typeface="Arial" pitchFamily="34" charset="0"/>
              </a:rPr>
              <a:t>? </a:t>
            </a:r>
            <a:endParaRPr lang="cs-CZ" alt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882212" y="4587189"/>
            <a:ext cx="47971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altLang="cs-CZ" dirty="0" smtClean="0">
                <a:latin typeface="Arial" pitchFamily="34" charset="0"/>
                <a:cs typeface="Arial" pitchFamily="34" charset="0"/>
              </a:rPr>
              <a:t>Has </a:t>
            </a:r>
            <a:r>
              <a:rPr lang="cs-CZ" altLang="cs-CZ" dirty="0" err="1">
                <a:latin typeface="Arial" pitchFamily="34" charset="0"/>
                <a:cs typeface="Arial" pitchFamily="34" charset="0"/>
              </a:rPr>
              <a:t>technological</a:t>
            </a:r>
            <a:r>
              <a:rPr lang="cs-CZ" alt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 err="1">
                <a:latin typeface="Arial" pitchFamily="34" charset="0"/>
                <a:cs typeface="Arial" pitchFamily="34" charset="0"/>
              </a:rPr>
              <a:t>progress</a:t>
            </a:r>
            <a:r>
              <a:rPr lang="cs-CZ" alt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 err="1">
                <a:solidFill>
                  <a:srgbClr val="31FB36"/>
                </a:solidFill>
                <a:latin typeface="Arial" pitchFamily="34" charset="0"/>
                <a:cs typeface="Arial" pitchFamily="34" charset="0"/>
              </a:rPr>
              <a:t>affected</a:t>
            </a:r>
            <a:r>
              <a:rPr lang="cs-CZ" alt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 err="1" smtClean="0">
                <a:latin typeface="Arial" pitchFamily="34" charset="0"/>
                <a:cs typeface="Arial" pitchFamily="34" charset="0"/>
              </a:rPr>
              <a:t>our</a:t>
            </a:r>
            <a:r>
              <a:rPr lang="cs-CZ" alt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 err="1">
                <a:latin typeface="Arial" pitchFamily="34" charset="0"/>
                <a:cs typeface="Arial" pitchFamily="34" charset="0"/>
              </a:rPr>
              <a:t>life</a:t>
            </a:r>
            <a:r>
              <a:rPr lang="cs-CZ" altLang="cs-CZ" dirty="0">
                <a:latin typeface="Arial" pitchFamily="34" charset="0"/>
                <a:cs typeface="Arial" pitchFamily="34" charset="0"/>
              </a:rPr>
              <a:t>? 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92123" y="2708920"/>
            <a:ext cx="1779654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sz="2800" b="1" cap="all" dirty="0" err="1" smtClean="0">
                <a:ln/>
                <a:solidFill>
                  <a:srgbClr val="13827F"/>
                </a:solidFill>
                <a:effectLst>
                  <a:reflection blurRad="10000" stA="55000" endPos="48000" dist="500" dir="5400000" sy="-100000" algn="bl" rotWithShape="0"/>
                </a:effectLst>
              </a:rPr>
              <a:t>Answer</a:t>
            </a:r>
            <a:endParaRPr lang="cs-CZ" sz="2800" b="1" cap="all" dirty="0">
              <a:ln/>
              <a:solidFill>
                <a:srgbClr val="13827F"/>
              </a:solidFill>
              <a:effectLst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04621">
            <a:off x="6755669" y="529765"/>
            <a:ext cx="2340906" cy="1413587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159197" y="1052736"/>
            <a:ext cx="27751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00B0F0"/>
                </a:solidFill>
                <a:hlinkClick r:id="rId4"/>
              </a:rPr>
              <a:t>The Future of the Book</a:t>
            </a:r>
            <a:r>
              <a:rPr lang="en-US" dirty="0" smtClean="0">
                <a:solidFill>
                  <a:srgbClr val="00B0F0"/>
                </a:solidFill>
                <a:hlinkClick r:id="rId4"/>
              </a:rPr>
              <a:t>.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71041" y="1422068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video</a:t>
            </a:r>
            <a:endParaRPr lang="cs-CZ" b="1" i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03882" y="327720"/>
            <a:ext cx="5769528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sz="2800" b="1" cap="all" dirty="0" err="1" smtClean="0">
                <a:ln/>
                <a:solidFill>
                  <a:srgbClr val="13827F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The</a:t>
            </a:r>
            <a:r>
              <a:rPr lang="cs-CZ" sz="2800" b="1" cap="all" dirty="0">
                <a:ln/>
                <a:solidFill>
                  <a:srgbClr val="13827F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</a:t>
            </a:r>
            <a:r>
              <a:rPr lang="cs-CZ" sz="2800" b="1" cap="all" dirty="0" err="1" smtClean="0">
                <a:ln/>
                <a:solidFill>
                  <a:srgbClr val="13827F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Future</a:t>
            </a:r>
            <a:r>
              <a:rPr lang="cs-CZ" sz="2800" b="1" cap="all" dirty="0" smtClean="0">
                <a:ln/>
                <a:solidFill>
                  <a:srgbClr val="13827F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</a:t>
            </a:r>
            <a:r>
              <a:rPr lang="cs-CZ" sz="2800" b="1" cap="all" dirty="0" err="1" smtClean="0">
                <a:ln/>
                <a:solidFill>
                  <a:srgbClr val="13827F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of</a:t>
            </a:r>
            <a:r>
              <a:rPr lang="cs-CZ" sz="2800" b="1" cap="all" dirty="0" smtClean="0">
                <a:ln/>
                <a:solidFill>
                  <a:srgbClr val="13827F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</a:t>
            </a:r>
            <a:r>
              <a:rPr lang="cs-CZ" sz="2800" b="1" cap="all" dirty="0" err="1" smtClean="0">
                <a:ln/>
                <a:solidFill>
                  <a:srgbClr val="13827F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the</a:t>
            </a:r>
            <a:r>
              <a:rPr lang="cs-CZ" sz="2800" b="1" cap="all" dirty="0" smtClean="0">
                <a:ln/>
                <a:solidFill>
                  <a:srgbClr val="13827F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internet</a:t>
            </a:r>
            <a:endParaRPr lang="cs-CZ" sz="2800" b="1" cap="all" dirty="0">
              <a:ln/>
              <a:solidFill>
                <a:srgbClr val="13827F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871041" y="4217708"/>
            <a:ext cx="6994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altLang="cs-CZ" dirty="0" err="1">
                <a:latin typeface="Arial" pitchFamily="34" charset="0"/>
                <a:cs typeface="Arial" pitchFamily="34" charset="0"/>
              </a:rPr>
              <a:t>Modern</a:t>
            </a:r>
            <a:r>
              <a:rPr lang="cs-CZ" altLang="cs-CZ" dirty="0">
                <a:latin typeface="Arial" pitchFamily="34" charset="0"/>
                <a:cs typeface="Arial" pitchFamily="34" charset="0"/>
              </a:rPr>
              <a:t> technology </a:t>
            </a:r>
            <a:r>
              <a:rPr lang="cs-CZ" altLang="cs-CZ" dirty="0" err="1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increases</a:t>
            </a:r>
            <a:r>
              <a:rPr lang="cs-CZ" altLang="cs-CZ" dirty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stress</a:t>
            </a:r>
            <a:r>
              <a:rPr lang="cs-CZ" altLang="cs-CZ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altLang="cs-CZ" dirty="0" err="1" smtClean="0">
                <a:latin typeface="Arial" pitchFamily="34" charset="0"/>
                <a:cs typeface="Arial" pitchFamily="34" charset="0"/>
              </a:rPr>
              <a:t>What</a:t>
            </a:r>
            <a:r>
              <a:rPr lang="cs-CZ" alt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 err="1" smtClean="0">
                <a:latin typeface="Arial" pitchFamily="34" charset="0"/>
                <a:cs typeface="Arial" pitchFamily="34" charset="0"/>
              </a:rPr>
              <a:t>is</a:t>
            </a:r>
            <a:r>
              <a:rPr lang="cs-CZ" alt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 err="1" smtClean="0">
                <a:latin typeface="Arial" pitchFamily="34" charset="0"/>
                <a:cs typeface="Arial" pitchFamily="34" charset="0"/>
              </a:rPr>
              <a:t>your</a:t>
            </a:r>
            <a:r>
              <a:rPr lang="cs-CZ" alt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 err="1" smtClean="0">
                <a:latin typeface="Arial" pitchFamily="34" charset="0"/>
                <a:cs typeface="Arial" pitchFamily="34" charset="0"/>
              </a:rPr>
              <a:t>opinion</a:t>
            </a:r>
            <a:r>
              <a:rPr lang="cs-CZ" alt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 err="1" smtClean="0">
                <a:latin typeface="Arial" pitchFamily="34" charset="0"/>
                <a:cs typeface="Arial" pitchFamily="34" charset="0"/>
              </a:rPr>
              <a:t>of</a:t>
            </a:r>
            <a:r>
              <a:rPr lang="cs-CZ" alt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altLang="cs-CZ" dirty="0" err="1" smtClean="0">
                <a:latin typeface="Arial" pitchFamily="34" charset="0"/>
                <a:cs typeface="Arial" pitchFamily="34" charset="0"/>
              </a:rPr>
              <a:t>that</a:t>
            </a:r>
            <a:r>
              <a:rPr lang="cs-CZ" altLang="cs-CZ" dirty="0" smtClean="0">
                <a:latin typeface="Arial" pitchFamily="34" charset="0"/>
                <a:cs typeface="Arial" pitchFamily="34" charset="0"/>
              </a:rPr>
              <a:t> ?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58832" y="5615459"/>
            <a:ext cx="74745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ever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B050"/>
                </a:solidFill>
              </a:rPr>
              <a:t>read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article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instruction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in </a:t>
            </a:r>
            <a:r>
              <a:rPr lang="cs-CZ" dirty="0" err="1">
                <a:solidFill>
                  <a:srgbClr val="00B050"/>
                </a:solidFill>
              </a:rPr>
              <a:t>English</a:t>
            </a: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/>
              <a:t>? </a:t>
            </a:r>
            <a:r>
              <a:rPr lang="cs-CZ" dirty="0" err="1" smtClean="0"/>
              <a:t>Tell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2485" y="5686117"/>
            <a:ext cx="1191877" cy="1107843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39" y="3432048"/>
            <a:ext cx="1835695" cy="174269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>
                        <a14:foregroundMark x1="51094" y1="28638" x2="51094" y2="28638"/>
                        <a14:foregroundMark x1="33281" y1="26291" x2="33281" y2="26291"/>
                        <a14:foregroundMark x1="21719" y1="48122" x2="21719" y2="48122"/>
                        <a14:foregroundMark x1="21406" y1="74413" x2="21406" y2="74413"/>
                        <a14:foregroundMark x1="21406" y1="74413" x2="21406" y2="74413"/>
                        <a14:foregroundMark x1="41875" y1="84507" x2="41875" y2="84507"/>
                        <a14:foregroundMark x1="73125" y1="84272" x2="73125" y2="84272"/>
                        <a14:foregroundMark x1="86563" y1="59155" x2="86563" y2="59155"/>
                        <a14:foregroundMark x1="80313" y1="42254" x2="80313" y2="422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6118" y="690609"/>
            <a:ext cx="4320480" cy="2812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248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 advTm="0">
        <p14:vortex dir="r"/>
      </p:transition>
    </mc:Choice>
    <mc:Fallback xmlns="">
      <p:transition spd="slow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500"/>
                            </p:stCondLst>
                            <p:childTnLst>
                              <p:par>
                                <p:cTn id="2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000"/>
                            </p:stCondLst>
                            <p:childTnLst>
                              <p:par>
                                <p:cTn id="36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 animBg="1"/>
      <p:bldP spid="5" grpId="0"/>
      <p:bldP spid="6" grpId="0"/>
      <p:bldP spid="20" grpId="0" animBg="1"/>
      <p:bldP spid="21" grpId="0"/>
      <p:bldP spid="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3030156" y="4653136"/>
            <a:ext cx="3210559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sz="2400" b="1" cap="all" dirty="0" err="1" smtClean="0">
                <a:ln/>
                <a:solidFill>
                  <a:srgbClr val="13827F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Practise</a:t>
            </a:r>
            <a:r>
              <a:rPr lang="cs-CZ" sz="2400" b="1" cap="all" dirty="0" smtClean="0">
                <a:ln/>
                <a:solidFill>
                  <a:srgbClr val="13827F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</a:t>
            </a:r>
            <a:r>
              <a:rPr lang="cs-CZ" sz="2400" b="1" cap="all" dirty="0" err="1" smtClean="0">
                <a:ln/>
                <a:solidFill>
                  <a:srgbClr val="13827F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at</a:t>
            </a:r>
            <a:r>
              <a:rPr lang="cs-CZ" sz="2400" b="1" cap="all" dirty="0" smtClean="0">
                <a:ln/>
                <a:solidFill>
                  <a:srgbClr val="13827F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</a:t>
            </a:r>
            <a:r>
              <a:rPr lang="cs-CZ" sz="2400" b="1" cap="all" dirty="0" err="1" smtClean="0">
                <a:ln/>
                <a:solidFill>
                  <a:srgbClr val="13827F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home</a:t>
            </a:r>
            <a:endParaRPr lang="cs-CZ" sz="2400" b="1" cap="all" dirty="0">
              <a:ln/>
              <a:solidFill>
                <a:srgbClr val="13827F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09871" y="5229200"/>
            <a:ext cx="6251133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 smtClean="0">
                <a:hlinkClick r:id="rId3"/>
              </a:rPr>
              <a:t>English Exercises: 4-SKILLS Describing Function &amp; Use -I- </a:t>
            </a:r>
            <a:endParaRPr lang="cs-CZ" dirty="0" smtClean="0">
              <a:hlinkClick r:id="rId3"/>
            </a:endParaRPr>
          </a:p>
          <a:p>
            <a:r>
              <a:rPr lang="en-US" dirty="0" smtClean="0">
                <a:hlinkClick r:id="rId3"/>
              </a:rPr>
              <a:t>COMPUTERS (Author-</a:t>
            </a:r>
            <a:r>
              <a:rPr lang="en-US" dirty="0" err="1" smtClean="0">
                <a:hlinkClick r:id="rId3"/>
              </a:rPr>
              <a:t>Bouabdellah</a:t>
            </a:r>
            <a:r>
              <a:rPr lang="en-US" dirty="0" smtClean="0">
                <a:hlinkClick r:id="rId3"/>
              </a:rPr>
              <a:t>)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509870" y="6021287"/>
            <a:ext cx="6251133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54E6E6"/>
                </a:solidFill>
                <a:hlinkClick r:id="rId4"/>
              </a:rPr>
              <a:t>English Exercises: 4-SKILLS Describing Function &amp; Use -II- </a:t>
            </a:r>
            <a:endParaRPr lang="cs-CZ" dirty="0" smtClean="0">
              <a:solidFill>
                <a:srgbClr val="54E6E6"/>
              </a:solidFill>
              <a:hlinkClick r:id="rId4"/>
            </a:endParaRPr>
          </a:p>
          <a:p>
            <a:r>
              <a:rPr lang="en-US" dirty="0" smtClean="0">
                <a:solidFill>
                  <a:srgbClr val="54E6E6"/>
                </a:solidFill>
                <a:hlinkClick r:id="rId4"/>
              </a:rPr>
              <a:t>COMPUTERS (Author-</a:t>
            </a:r>
            <a:r>
              <a:rPr lang="en-US" dirty="0" err="1" smtClean="0">
                <a:solidFill>
                  <a:srgbClr val="54E6E6"/>
                </a:solidFill>
                <a:hlinkClick r:id="rId4"/>
              </a:rPr>
              <a:t>Bouabdellah</a:t>
            </a:r>
            <a:r>
              <a:rPr lang="en-US" dirty="0" smtClean="0">
                <a:solidFill>
                  <a:srgbClr val="54E6E6"/>
                </a:solidFill>
                <a:hlinkClick r:id="rId4"/>
              </a:rPr>
              <a:t>)</a:t>
            </a:r>
            <a:endParaRPr lang="cs-CZ" dirty="0">
              <a:solidFill>
                <a:srgbClr val="54E6E6"/>
              </a:solidFill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4055" y="332656"/>
            <a:ext cx="4136692" cy="4065046"/>
          </a:xfrm>
          <a:prstGeom prst="rect">
            <a:avLst/>
          </a:prstGeom>
        </p:spPr>
      </p:pic>
      <p:sp>
        <p:nvSpPr>
          <p:cNvPr id="21" name="Obdélník 20"/>
          <p:cNvSpPr/>
          <p:nvPr/>
        </p:nvSpPr>
        <p:spPr>
          <a:xfrm>
            <a:off x="193887" y="981382"/>
            <a:ext cx="4572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>
                <a:solidFill>
                  <a:srgbClr val="54E6E6"/>
                </a:solidFill>
              </a:rPr>
              <a:t>A computer </a:t>
            </a:r>
            <a:r>
              <a:rPr lang="en-US" dirty="0"/>
              <a:t>is an electronic device that stores and processes data, according to a list of instructions. It allows a user to manipulate data very easily. </a:t>
            </a:r>
            <a:endParaRPr lang="cs-CZ" dirty="0" smtClean="0"/>
          </a:p>
          <a:p>
            <a:r>
              <a:rPr lang="en-US" dirty="0" smtClean="0"/>
              <a:t>The </a:t>
            </a:r>
            <a:r>
              <a:rPr lang="en-US" dirty="0">
                <a:solidFill>
                  <a:srgbClr val="54E6E6"/>
                </a:solidFill>
              </a:rPr>
              <a:t>speed</a:t>
            </a:r>
            <a:r>
              <a:rPr lang="en-US" dirty="0"/>
              <a:t> of performance of a computer is </a:t>
            </a:r>
            <a:r>
              <a:rPr lang="en-US" dirty="0">
                <a:solidFill>
                  <a:srgbClr val="54E6E6"/>
                </a:solidFill>
              </a:rPr>
              <a:t>incomparable</a:t>
            </a:r>
            <a:r>
              <a:rPr lang="en-US" dirty="0"/>
              <a:t>. </a:t>
            </a:r>
            <a:endParaRPr lang="cs-CZ" dirty="0" smtClean="0"/>
          </a:p>
          <a:p>
            <a:r>
              <a:rPr lang="en-US" dirty="0" smtClean="0"/>
              <a:t>The </a:t>
            </a:r>
            <a:r>
              <a:rPr lang="en-US" dirty="0">
                <a:solidFill>
                  <a:srgbClr val="54E6E6"/>
                </a:solidFill>
              </a:rPr>
              <a:t>computer and Internet have affected our way</a:t>
            </a:r>
            <a:r>
              <a:rPr lang="en-US" dirty="0"/>
              <a:t> </a:t>
            </a:r>
            <a:r>
              <a:rPr lang="en-US" dirty="0">
                <a:solidFill>
                  <a:srgbClr val="E317B7"/>
                </a:solidFill>
              </a:rPr>
              <a:t>of learning, working, storing information, communicating, playing, and also writing. </a:t>
            </a:r>
            <a:endParaRPr lang="cs-CZ" dirty="0" smtClean="0">
              <a:solidFill>
                <a:srgbClr val="E317B7"/>
              </a:solidFill>
            </a:endParaRPr>
          </a:p>
          <a:p>
            <a:r>
              <a:rPr lang="en-US" dirty="0" smtClean="0"/>
              <a:t>In </a:t>
            </a:r>
            <a:r>
              <a:rPr lang="en-US" dirty="0"/>
              <a:t>fact, computers </a:t>
            </a:r>
            <a:r>
              <a:rPr lang="en-US" dirty="0">
                <a:solidFill>
                  <a:srgbClr val="54E6E6"/>
                </a:solidFill>
              </a:rPr>
              <a:t>are used in </a:t>
            </a:r>
            <a:r>
              <a:rPr lang="en-US" dirty="0" smtClean="0">
                <a:solidFill>
                  <a:srgbClr val="54E6E6"/>
                </a:solidFill>
              </a:rPr>
              <a:t>every</a:t>
            </a:r>
            <a:r>
              <a:rPr lang="cs-CZ" dirty="0" smtClean="0">
                <a:solidFill>
                  <a:srgbClr val="54E6E6"/>
                </a:solidFill>
              </a:rPr>
              <a:t> </a:t>
            </a:r>
            <a:r>
              <a:rPr lang="en-US" dirty="0" smtClean="0">
                <a:solidFill>
                  <a:srgbClr val="54E6E6"/>
                </a:solidFill>
              </a:rPr>
              <a:t>sphere </a:t>
            </a:r>
            <a:r>
              <a:rPr lang="en-US" dirty="0">
                <a:solidFill>
                  <a:srgbClr val="54E6E6"/>
                </a:solidFill>
              </a:rPr>
              <a:t>of life today</a:t>
            </a:r>
            <a:r>
              <a:rPr lang="en-US" dirty="0" smtClean="0">
                <a:solidFill>
                  <a:srgbClr val="54E6E6"/>
                </a:solidFill>
              </a:rPr>
              <a:t>.</a:t>
            </a:r>
            <a:endParaRPr lang="en-US" dirty="0">
              <a:solidFill>
                <a:srgbClr val="54E6E6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140651" y="5690865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online</a:t>
            </a:r>
            <a:endParaRPr lang="cs-CZ" b="1" i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90439" y="188640"/>
            <a:ext cx="2638864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sz="3200" b="1" cap="all" dirty="0" err="1" smtClean="0">
                <a:ln/>
                <a:solidFill>
                  <a:srgbClr val="0E727C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Translate</a:t>
            </a:r>
            <a:endParaRPr lang="cs-CZ" sz="3200" b="1" cap="all" dirty="0">
              <a:ln/>
              <a:solidFill>
                <a:srgbClr val="0E727C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11729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 tmFilter="0,0; .5, 1; 1, 1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0"/>
                            </p:stCondLst>
                            <p:childTnLst>
                              <p:par>
                                <p:cTn id="37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21" grpId="0"/>
      <p:bldP spid="22" grpId="0"/>
      <p:bldP spid="2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b="1" dirty="0" smtClean="0"/>
          </a:p>
          <a:p>
            <a:endParaRPr lang="cs-CZ" b="1" dirty="0"/>
          </a:p>
        </p:txBody>
      </p:sp>
      <p:sp>
        <p:nvSpPr>
          <p:cNvPr id="3" name="Obdélník 2"/>
          <p:cNvSpPr/>
          <p:nvPr/>
        </p:nvSpPr>
        <p:spPr>
          <a:xfrm>
            <a:off x="20651" y="423818"/>
            <a:ext cx="9101681" cy="6401753"/>
          </a:xfrm>
          <a:prstGeom prst="rect">
            <a:avLst/>
          </a:prstGeom>
          <a:ln w="28575">
            <a:solidFill>
              <a:schemeClr val="bg2">
                <a:lumMod val="20000"/>
                <a:lumOff val="8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cs-CZ" sz="1000" dirty="0" err="1" smtClean="0">
                <a:solidFill>
                  <a:srgbClr val="00B0F0"/>
                </a:solidFill>
              </a:rPr>
              <a:t>Slide</a:t>
            </a:r>
            <a:r>
              <a:rPr lang="cs-CZ" sz="1000" dirty="0" smtClean="0">
                <a:solidFill>
                  <a:srgbClr val="00B0F0"/>
                </a:solidFill>
              </a:rPr>
              <a:t> 2:    </a:t>
            </a:r>
            <a:r>
              <a:rPr lang="cs-CZ" sz="1000" dirty="0" smtClean="0"/>
              <a:t>HUXLEY</a:t>
            </a:r>
            <a:r>
              <a:rPr lang="cs-CZ" sz="1000" dirty="0"/>
              <a:t>, </a:t>
            </a:r>
            <a:r>
              <a:rPr lang="cs-CZ" sz="1000" dirty="0" err="1"/>
              <a:t>Aldons</a:t>
            </a:r>
            <a:r>
              <a:rPr lang="cs-CZ" sz="1000" dirty="0"/>
              <a:t>. </a:t>
            </a:r>
            <a:r>
              <a:rPr lang="cs-CZ" sz="1000" i="1" dirty="0" err="1"/>
              <a:t>Quotes</a:t>
            </a:r>
            <a:r>
              <a:rPr lang="cs-CZ" sz="1000" i="1" dirty="0"/>
              <a:t> </a:t>
            </a:r>
            <a:r>
              <a:rPr lang="cs-CZ" sz="1000" i="1" dirty="0" err="1"/>
              <a:t>about</a:t>
            </a:r>
            <a:r>
              <a:rPr lang="cs-CZ" sz="1000" i="1" dirty="0"/>
              <a:t> </a:t>
            </a:r>
            <a:r>
              <a:rPr lang="cs-CZ" sz="1000" i="1" dirty="0" smtClean="0"/>
              <a:t>Technology </a:t>
            </a:r>
            <a:r>
              <a:rPr lang="cs-CZ" sz="1000" i="1" dirty="0" err="1"/>
              <a:t>an</a:t>
            </a:r>
            <a:r>
              <a:rPr lang="cs-CZ" sz="1000" i="1" dirty="0"/>
              <a:t> </a:t>
            </a:r>
            <a:r>
              <a:rPr lang="cs-CZ" sz="1000" i="1" dirty="0" err="1"/>
              <a:t>Computers</a:t>
            </a:r>
            <a:r>
              <a:rPr lang="cs-CZ" sz="1000" dirty="0"/>
              <a:t> [online]. [cit. 13.11.2013]. Dostupný na </a:t>
            </a:r>
            <a:r>
              <a:rPr lang="cs-CZ" sz="1000" dirty="0" err="1"/>
              <a:t>WWW:http</a:t>
            </a:r>
            <a:r>
              <a:rPr lang="cs-CZ" sz="1000" dirty="0" smtClean="0"/>
              <a:t>://www.myenglishpages.com/site_php_files/reading-quotes-technology.php#.UoNjCzOA3tS</a:t>
            </a:r>
          </a:p>
          <a:p>
            <a:r>
              <a:rPr lang="cs-CZ" sz="1000" dirty="0" err="1" smtClean="0">
                <a:solidFill>
                  <a:srgbClr val="00B0F0"/>
                </a:solidFill>
              </a:rPr>
              <a:t>Slide</a:t>
            </a:r>
            <a:r>
              <a:rPr lang="cs-CZ" sz="1000" dirty="0" smtClean="0">
                <a:solidFill>
                  <a:srgbClr val="00B0F0"/>
                </a:solidFill>
              </a:rPr>
              <a:t> 3:    citace  </a:t>
            </a:r>
            <a:r>
              <a:rPr lang="cs-CZ" sz="1000" dirty="0" smtClean="0"/>
              <a:t>ABDALLAOVÁ</a:t>
            </a:r>
            <a:r>
              <a:rPr lang="cs-CZ" sz="1000" dirty="0"/>
              <a:t>, Naděžda; BÉBAROVÁ, Ludmila. </a:t>
            </a:r>
            <a:r>
              <a:rPr lang="cs-CZ" sz="1000" i="1" dirty="0"/>
              <a:t>Anglicko-český výkladový slovník</a:t>
            </a:r>
            <a:r>
              <a:rPr lang="cs-CZ" sz="1000" dirty="0"/>
              <a:t>. Jana </a:t>
            </a:r>
            <a:r>
              <a:rPr lang="cs-CZ" sz="1000" dirty="0" smtClean="0"/>
              <a:t>Masaryka 56,120 </a:t>
            </a:r>
            <a:r>
              <a:rPr lang="cs-CZ" sz="1000" dirty="0"/>
              <a:t>00 Praha 2: Nakladatelství Lidové noviny, 2003, ISBN TECHNOLOGY IS THE ACTIVITY </a:t>
            </a:r>
            <a:r>
              <a:rPr lang="cs-CZ" sz="1000" dirty="0" smtClean="0"/>
              <a:t>OR </a:t>
            </a:r>
            <a:r>
              <a:rPr lang="cs-CZ" sz="1000" dirty="0"/>
              <a:t>STUDY OF USING SCIENTIFIC KNOWLEDGE FOR PRACTICAL PURPOSES</a:t>
            </a:r>
            <a:r>
              <a:rPr lang="cs-CZ" sz="1000" dirty="0" smtClean="0"/>
              <a:t>.</a:t>
            </a:r>
          </a:p>
          <a:p>
            <a:r>
              <a:rPr lang="cs-CZ" sz="1000" dirty="0">
                <a:solidFill>
                  <a:srgbClr val="00B0F0"/>
                </a:solidFill>
              </a:rPr>
              <a:t>o</a:t>
            </a:r>
            <a:r>
              <a:rPr lang="cs-CZ" sz="1000" dirty="0" smtClean="0">
                <a:solidFill>
                  <a:srgbClr val="00B0F0"/>
                </a:solidFill>
              </a:rPr>
              <a:t>brázky  </a:t>
            </a:r>
            <a:r>
              <a:rPr lang="cs-CZ" sz="1000" dirty="0" smtClean="0"/>
              <a:t>http</a:t>
            </a:r>
            <a:r>
              <a:rPr lang="cs-CZ" sz="1000" dirty="0"/>
              <a:t>://pixabay.com/cs/sv%C4%9Btlo-sol%C3%A1rn%C3%ADch-%</a:t>
            </a:r>
            <a:r>
              <a:rPr lang="cs-CZ" sz="1000" dirty="0" smtClean="0"/>
              <a:t>C4%8Dl%C3%A1nk%C5%AF-lampyjasn%C3%BD9181</a:t>
            </a:r>
          </a:p>
          <a:p>
            <a:r>
              <a:rPr lang="cs-CZ" sz="1000" dirty="0">
                <a:solidFill>
                  <a:srgbClr val="00B0F0"/>
                </a:solidFill>
              </a:rPr>
              <a:t>online cit.15.11.2013</a:t>
            </a:r>
            <a:endParaRPr lang="cs-CZ" sz="1000" dirty="0" smtClean="0"/>
          </a:p>
          <a:p>
            <a:r>
              <a:rPr lang="cs-CZ" sz="1000" dirty="0"/>
              <a:t>http://pixabay.com/cs/v%C4%9Btrn%C3%A9-elektr%C3%A1rny-v%C4%9Btrn%C3%A1-energie-10661</a:t>
            </a:r>
            <a:r>
              <a:rPr lang="cs-CZ" sz="1000" dirty="0" smtClean="0"/>
              <a:t>/</a:t>
            </a:r>
            <a:r>
              <a:rPr lang="cs-CZ" sz="1000" dirty="0">
                <a:solidFill>
                  <a:srgbClr val="00B0F0"/>
                </a:solidFill>
              </a:rPr>
              <a:t> </a:t>
            </a:r>
            <a:r>
              <a:rPr lang="cs-CZ" sz="1000" dirty="0" smtClean="0">
                <a:solidFill>
                  <a:srgbClr val="00B0F0"/>
                </a:solidFill>
              </a:rPr>
              <a:t>   online </a:t>
            </a:r>
            <a:r>
              <a:rPr lang="cs-CZ" sz="1000" dirty="0">
                <a:solidFill>
                  <a:srgbClr val="00B0F0"/>
                </a:solidFill>
              </a:rPr>
              <a:t>cit.15.11.2013</a:t>
            </a:r>
            <a:endParaRPr lang="cs-CZ" sz="1000" dirty="0" smtClean="0"/>
          </a:p>
          <a:p>
            <a:r>
              <a:rPr lang="cs-CZ" sz="1000" dirty="0"/>
              <a:t>http://pixabay.com/cs/po%C4%8D%C3%ADta%C4%8De-%C4%8Dern%C3%A1-z%C3%A1pisn%C3%ADk-nahoru-33521</a:t>
            </a:r>
            <a:r>
              <a:rPr lang="cs-CZ" sz="1000" dirty="0" smtClean="0"/>
              <a:t>/</a:t>
            </a:r>
            <a:r>
              <a:rPr lang="cs-CZ" sz="1000" dirty="0">
                <a:solidFill>
                  <a:srgbClr val="00B0F0"/>
                </a:solidFill>
              </a:rPr>
              <a:t> </a:t>
            </a:r>
            <a:r>
              <a:rPr lang="cs-CZ" sz="1000" dirty="0" smtClean="0">
                <a:solidFill>
                  <a:srgbClr val="00B0F0"/>
                </a:solidFill>
              </a:rPr>
              <a:t>   online </a:t>
            </a:r>
            <a:r>
              <a:rPr lang="cs-CZ" sz="1000" dirty="0">
                <a:solidFill>
                  <a:srgbClr val="00B0F0"/>
                </a:solidFill>
              </a:rPr>
              <a:t>cit.15.11.2013</a:t>
            </a:r>
            <a:endParaRPr lang="cs-CZ" sz="1000" dirty="0" smtClean="0"/>
          </a:p>
          <a:p>
            <a:r>
              <a:rPr lang="cs-CZ" sz="1000" dirty="0"/>
              <a:t>http://pixabay.com/cs/kom%C3%ADn-betonu-jadern%C3%A1-chlazen%C3%AD-1733</a:t>
            </a:r>
            <a:r>
              <a:rPr lang="cs-CZ" sz="1000" dirty="0" smtClean="0"/>
              <a:t>/     </a:t>
            </a:r>
            <a:r>
              <a:rPr lang="cs-CZ" sz="1000" dirty="0" smtClean="0">
                <a:solidFill>
                  <a:srgbClr val="00B0F0"/>
                </a:solidFill>
              </a:rPr>
              <a:t> </a:t>
            </a:r>
            <a:r>
              <a:rPr lang="cs-CZ" sz="1000" dirty="0">
                <a:solidFill>
                  <a:srgbClr val="00B0F0"/>
                </a:solidFill>
              </a:rPr>
              <a:t>online cit.15.11.2013</a:t>
            </a:r>
            <a:endParaRPr lang="cs-CZ" sz="1000" dirty="0" smtClean="0"/>
          </a:p>
          <a:p>
            <a:r>
              <a:rPr lang="cs-CZ" sz="1000" dirty="0"/>
              <a:t>http://pixabay.com/cs/alternativa-bun%C4%9Bk-%C4%8Dist%C3%BD-ekologick%C3%A9-21761</a:t>
            </a:r>
            <a:r>
              <a:rPr lang="cs-CZ" sz="1000" dirty="0" smtClean="0"/>
              <a:t>/</a:t>
            </a:r>
            <a:r>
              <a:rPr lang="cs-CZ" sz="1000" dirty="0">
                <a:solidFill>
                  <a:srgbClr val="00B0F0"/>
                </a:solidFill>
              </a:rPr>
              <a:t> </a:t>
            </a:r>
            <a:r>
              <a:rPr lang="cs-CZ" sz="1000" dirty="0" smtClean="0">
                <a:solidFill>
                  <a:srgbClr val="00B0F0"/>
                </a:solidFill>
              </a:rPr>
              <a:t>   online </a:t>
            </a:r>
            <a:r>
              <a:rPr lang="cs-CZ" sz="1000" dirty="0">
                <a:solidFill>
                  <a:srgbClr val="00B0F0"/>
                </a:solidFill>
              </a:rPr>
              <a:t>cit.15.11.2013</a:t>
            </a:r>
            <a:endParaRPr lang="cs-CZ" sz="1000" dirty="0" smtClean="0"/>
          </a:p>
          <a:p>
            <a:r>
              <a:rPr lang="cs-CZ" sz="1000" dirty="0"/>
              <a:t>http://pixabay.com/cs/mars-mars-rover-cestov%C3%A1n%C3%AD-vesm%C3%ADrem-67522</a:t>
            </a:r>
            <a:r>
              <a:rPr lang="cs-CZ" sz="1000" dirty="0" smtClean="0"/>
              <a:t>/     </a:t>
            </a:r>
            <a:r>
              <a:rPr lang="cs-CZ" sz="1000" dirty="0" smtClean="0">
                <a:solidFill>
                  <a:srgbClr val="00B0F0"/>
                </a:solidFill>
              </a:rPr>
              <a:t> </a:t>
            </a:r>
            <a:r>
              <a:rPr lang="cs-CZ" sz="1000" dirty="0">
                <a:solidFill>
                  <a:srgbClr val="00B0F0"/>
                </a:solidFill>
              </a:rPr>
              <a:t>online cit.15.11.2013</a:t>
            </a:r>
            <a:endParaRPr lang="cs-CZ" sz="1000" dirty="0" smtClean="0"/>
          </a:p>
          <a:p>
            <a:r>
              <a:rPr lang="cs-CZ" sz="1000" dirty="0"/>
              <a:t>http://pixabay.com/cs/dalekohled-pohledem-pohled-optika-122969</a:t>
            </a:r>
            <a:r>
              <a:rPr lang="cs-CZ" sz="1000" dirty="0" smtClean="0"/>
              <a:t>/      </a:t>
            </a:r>
            <a:r>
              <a:rPr lang="cs-CZ" sz="1000" dirty="0" smtClean="0">
                <a:solidFill>
                  <a:srgbClr val="00B0F0"/>
                </a:solidFill>
              </a:rPr>
              <a:t> </a:t>
            </a:r>
            <a:r>
              <a:rPr lang="cs-CZ" sz="1000" dirty="0">
                <a:solidFill>
                  <a:srgbClr val="00B0F0"/>
                </a:solidFill>
              </a:rPr>
              <a:t>online cit.15.11.2013</a:t>
            </a:r>
            <a:endParaRPr lang="cs-CZ" sz="1000" dirty="0" smtClean="0"/>
          </a:p>
          <a:p>
            <a:r>
              <a:rPr lang="cs-CZ" sz="1000" dirty="0"/>
              <a:t>http://pixabay.com/cs/satelit-sojuz-kosmick%C3%A1-lo%C4%8F-67718</a:t>
            </a:r>
            <a:r>
              <a:rPr lang="cs-CZ" sz="1000" dirty="0" smtClean="0"/>
              <a:t>/</a:t>
            </a:r>
            <a:r>
              <a:rPr lang="cs-CZ" sz="1000" dirty="0">
                <a:solidFill>
                  <a:srgbClr val="00B0F0"/>
                </a:solidFill>
              </a:rPr>
              <a:t> </a:t>
            </a:r>
            <a:r>
              <a:rPr lang="cs-CZ" sz="1000" dirty="0" smtClean="0">
                <a:solidFill>
                  <a:srgbClr val="00B0F0"/>
                </a:solidFill>
              </a:rPr>
              <a:t>     online </a:t>
            </a:r>
            <a:r>
              <a:rPr lang="cs-CZ" sz="1000" dirty="0">
                <a:solidFill>
                  <a:srgbClr val="00B0F0"/>
                </a:solidFill>
              </a:rPr>
              <a:t>cit.15.11.2013</a:t>
            </a:r>
            <a:endParaRPr lang="cs-CZ" sz="1000" dirty="0" smtClean="0"/>
          </a:p>
          <a:p>
            <a:r>
              <a:rPr lang="cs-CZ" sz="1000" dirty="0"/>
              <a:t>http://pixabay.com/cs/startu-rakety-raketa-vzlet-nasa-67649</a:t>
            </a:r>
            <a:r>
              <a:rPr lang="cs-CZ" sz="1000" dirty="0" smtClean="0"/>
              <a:t>/</a:t>
            </a:r>
            <a:r>
              <a:rPr lang="cs-CZ" sz="1000" dirty="0">
                <a:solidFill>
                  <a:srgbClr val="00B0F0"/>
                </a:solidFill>
              </a:rPr>
              <a:t> </a:t>
            </a:r>
            <a:r>
              <a:rPr lang="cs-CZ" sz="1000" dirty="0" smtClean="0">
                <a:solidFill>
                  <a:srgbClr val="00B0F0"/>
                </a:solidFill>
              </a:rPr>
              <a:t>     online </a:t>
            </a:r>
            <a:r>
              <a:rPr lang="cs-CZ" sz="1000" dirty="0">
                <a:solidFill>
                  <a:srgbClr val="00B0F0"/>
                </a:solidFill>
              </a:rPr>
              <a:t>cit.15.11.2013</a:t>
            </a:r>
            <a:endParaRPr lang="cs-CZ" sz="1000" dirty="0" smtClean="0"/>
          </a:p>
          <a:p>
            <a:r>
              <a:rPr lang="cs-CZ" sz="1000" dirty="0"/>
              <a:t>http://pixabay.com/cs/iphone-mobiln%C3%AD-telefon-apps-telefon-37856</a:t>
            </a:r>
            <a:r>
              <a:rPr lang="cs-CZ" sz="1000" dirty="0" smtClean="0"/>
              <a:t>/</a:t>
            </a:r>
            <a:r>
              <a:rPr lang="cs-CZ" sz="1000" dirty="0">
                <a:solidFill>
                  <a:srgbClr val="00B0F0"/>
                </a:solidFill>
              </a:rPr>
              <a:t> </a:t>
            </a:r>
            <a:r>
              <a:rPr lang="cs-CZ" sz="1000" dirty="0" smtClean="0">
                <a:solidFill>
                  <a:srgbClr val="00B0F0"/>
                </a:solidFill>
              </a:rPr>
              <a:t>     online </a:t>
            </a:r>
            <a:r>
              <a:rPr lang="cs-CZ" sz="1000" dirty="0">
                <a:solidFill>
                  <a:srgbClr val="00B0F0"/>
                </a:solidFill>
              </a:rPr>
              <a:t>cit.15.11.2013</a:t>
            </a:r>
            <a:endParaRPr lang="cs-CZ" sz="1000" dirty="0" smtClean="0"/>
          </a:p>
          <a:p>
            <a:r>
              <a:rPr lang="cs-CZ" sz="1000" dirty="0"/>
              <a:t>http://</a:t>
            </a:r>
            <a:r>
              <a:rPr lang="cs-CZ" sz="1000" dirty="0" smtClean="0"/>
              <a:t>pixabay.com/cs/plazmov%C3%A9-televize-televize-televizi-147902/    </a:t>
            </a:r>
            <a:r>
              <a:rPr lang="cs-CZ" sz="1000" dirty="0" smtClean="0">
                <a:solidFill>
                  <a:srgbClr val="00B0F0"/>
                </a:solidFill>
              </a:rPr>
              <a:t> online cit.15.11.2013</a:t>
            </a:r>
          </a:p>
          <a:p>
            <a:r>
              <a:rPr lang="cs-CZ" sz="1000" dirty="0" err="1">
                <a:solidFill>
                  <a:srgbClr val="00B0F0"/>
                </a:solidFill>
              </a:rPr>
              <a:t>Slide</a:t>
            </a:r>
            <a:r>
              <a:rPr lang="cs-CZ" sz="1000" dirty="0">
                <a:solidFill>
                  <a:srgbClr val="00B0F0"/>
                </a:solidFill>
              </a:rPr>
              <a:t> 4:    video   </a:t>
            </a:r>
            <a:r>
              <a:rPr lang="cs-CZ" sz="1000" dirty="0" smtClean="0">
                <a:solidFill>
                  <a:srgbClr val="00B0F0"/>
                </a:solidFill>
              </a:rPr>
              <a:t>  </a:t>
            </a:r>
            <a:r>
              <a:rPr lang="cs-CZ" sz="1000" dirty="0" smtClean="0"/>
              <a:t>http</a:t>
            </a:r>
            <a:r>
              <a:rPr lang="cs-CZ" sz="1000" dirty="0"/>
              <a:t>://www.youtube.com/watch?v=X5wAfklIW24       </a:t>
            </a:r>
            <a:r>
              <a:rPr lang="cs-CZ" sz="1000" dirty="0" smtClean="0">
                <a:solidFill>
                  <a:srgbClr val="00B0F0"/>
                </a:solidFill>
              </a:rPr>
              <a:t>online </a:t>
            </a:r>
            <a:r>
              <a:rPr lang="cs-CZ" sz="1000" dirty="0">
                <a:solidFill>
                  <a:srgbClr val="00B0F0"/>
                </a:solidFill>
              </a:rPr>
              <a:t>cit.15.11.2013. </a:t>
            </a:r>
            <a:endParaRPr lang="cs-CZ" sz="1000" dirty="0" smtClean="0">
              <a:solidFill>
                <a:srgbClr val="00B0F0"/>
              </a:solidFill>
            </a:endParaRPr>
          </a:p>
          <a:p>
            <a:r>
              <a:rPr lang="cs-CZ" sz="1000" dirty="0" err="1" smtClean="0">
                <a:solidFill>
                  <a:srgbClr val="00B0F0"/>
                </a:solidFill>
              </a:rPr>
              <a:t>Slide</a:t>
            </a:r>
            <a:r>
              <a:rPr lang="cs-CZ" sz="1000" dirty="0" smtClean="0">
                <a:solidFill>
                  <a:srgbClr val="00B0F0"/>
                </a:solidFill>
              </a:rPr>
              <a:t> 5</a:t>
            </a:r>
            <a:r>
              <a:rPr lang="cs-CZ" sz="1000" dirty="0">
                <a:solidFill>
                  <a:srgbClr val="00B0F0"/>
                </a:solidFill>
              </a:rPr>
              <a:t>:    </a:t>
            </a:r>
            <a:r>
              <a:rPr lang="cs-CZ" sz="1000" dirty="0" smtClean="0">
                <a:solidFill>
                  <a:srgbClr val="00B0F0"/>
                </a:solidFill>
              </a:rPr>
              <a:t>obrázek     </a:t>
            </a:r>
            <a:r>
              <a:rPr lang="cs-CZ" sz="1000" dirty="0" smtClean="0"/>
              <a:t>http://www.shutterstock.com/pic.mhtml?language=cs&amp;id=110678570   </a:t>
            </a:r>
            <a:r>
              <a:rPr lang="cs-CZ" sz="1000" dirty="0" smtClean="0">
                <a:solidFill>
                  <a:srgbClr val="00B0F0"/>
                </a:solidFill>
              </a:rPr>
              <a:t>online cit. 28.11.2013</a:t>
            </a:r>
            <a:endParaRPr lang="cs-CZ" sz="1000" dirty="0"/>
          </a:p>
          <a:p>
            <a:r>
              <a:rPr lang="cs-CZ" sz="1000" dirty="0" err="1" smtClean="0">
                <a:solidFill>
                  <a:srgbClr val="00B0F0"/>
                </a:solidFill>
              </a:rPr>
              <a:t>Slide</a:t>
            </a:r>
            <a:r>
              <a:rPr lang="cs-CZ" sz="1000" dirty="0" smtClean="0">
                <a:solidFill>
                  <a:srgbClr val="00B0F0"/>
                </a:solidFill>
              </a:rPr>
              <a:t> 6:   obrázek    </a:t>
            </a:r>
            <a:r>
              <a:rPr lang="cs-CZ" sz="1000" dirty="0"/>
              <a:t>http://</a:t>
            </a:r>
            <a:r>
              <a:rPr lang="cs-CZ" sz="1000" dirty="0" smtClean="0"/>
              <a:t>pixabay.com/cs/po%C4%8D%C3%ADta%C4%8De-pracovn%C3%AD-plocha-158675/</a:t>
            </a:r>
            <a:r>
              <a:rPr lang="cs-CZ" sz="1000" dirty="0">
                <a:solidFill>
                  <a:srgbClr val="00B0F0"/>
                </a:solidFill>
              </a:rPr>
              <a:t> online cit.15.11.2013</a:t>
            </a:r>
            <a:endParaRPr lang="cs-CZ" sz="1000" dirty="0" smtClean="0"/>
          </a:p>
          <a:p>
            <a:r>
              <a:rPr lang="cs-CZ" sz="1000" dirty="0" err="1" smtClean="0">
                <a:solidFill>
                  <a:srgbClr val="00B0F0"/>
                </a:solidFill>
              </a:rPr>
              <a:t>Slide</a:t>
            </a:r>
            <a:r>
              <a:rPr lang="cs-CZ" sz="1000" dirty="0" smtClean="0">
                <a:solidFill>
                  <a:srgbClr val="00B0F0"/>
                </a:solidFill>
              </a:rPr>
              <a:t> </a:t>
            </a:r>
            <a:r>
              <a:rPr lang="cs-CZ" sz="1000" dirty="0">
                <a:solidFill>
                  <a:srgbClr val="00B0F0"/>
                </a:solidFill>
              </a:rPr>
              <a:t>7:</a:t>
            </a:r>
            <a:r>
              <a:rPr lang="cs-CZ" sz="1000" dirty="0">
                <a:solidFill>
                  <a:srgbClr val="0070C0"/>
                </a:solidFill>
              </a:rPr>
              <a:t> </a:t>
            </a:r>
            <a:r>
              <a:rPr lang="cs-CZ" sz="1000" dirty="0" smtClean="0">
                <a:solidFill>
                  <a:srgbClr val="00B0F0"/>
                </a:solidFill>
              </a:rPr>
              <a:t>obrázek</a:t>
            </a:r>
            <a:r>
              <a:rPr lang="cs-CZ" sz="1000" dirty="0" smtClean="0">
                <a:solidFill>
                  <a:srgbClr val="0070C0"/>
                </a:solidFill>
              </a:rPr>
              <a:t> </a:t>
            </a:r>
            <a:r>
              <a:rPr lang="cs-CZ" sz="1000" dirty="0"/>
              <a:t>http://pixabay.com/cs/s%C3%AD%C5%A5-p%C5%99ipojen%C3%AD-pc-webov%C3%A1-adresa-197303</a:t>
            </a:r>
            <a:r>
              <a:rPr lang="cs-CZ" sz="1000" dirty="0" smtClean="0"/>
              <a:t>/</a:t>
            </a:r>
            <a:r>
              <a:rPr lang="cs-CZ" sz="1000" dirty="0">
                <a:solidFill>
                  <a:srgbClr val="00B0F0"/>
                </a:solidFill>
              </a:rPr>
              <a:t> </a:t>
            </a:r>
            <a:r>
              <a:rPr lang="cs-CZ" sz="1000" dirty="0" smtClean="0">
                <a:solidFill>
                  <a:srgbClr val="00B0F0"/>
                </a:solidFill>
              </a:rPr>
              <a:t>     online </a:t>
            </a:r>
            <a:r>
              <a:rPr lang="cs-CZ" sz="1000" dirty="0">
                <a:solidFill>
                  <a:srgbClr val="00B0F0"/>
                </a:solidFill>
              </a:rPr>
              <a:t>cit.15.11.2013</a:t>
            </a:r>
            <a:endParaRPr lang="cs-CZ" sz="1000" dirty="0" smtClean="0"/>
          </a:p>
          <a:p>
            <a:r>
              <a:rPr lang="cs-CZ" sz="1000" dirty="0"/>
              <a:t>http://pixabay.com/cs/s%C3%AD%C5%A5-p%C5%99ipojen%C3%AD-pc-webov%C3%A1-adresa-197300</a:t>
            </a:r>
            <a:r>
              <a:rPr lang="cs-CZ" sz="1000" dirty="0" smtClean="0"/>
              <a:t>/</a:t>
            </a:r>
            <a:r>
              <a:rPr lang="cs-CZ" sz="1000" dirty="0">
                <a:solidFill>
                  <a:srgbClr val="00B0F0"/>
                </a:solidFill>
              </a:rPr>
              <a:t> </a:t>
            </a:r>
            <a:r>
              <a:rPr lang="cs-CZ" sz="1000" dirty="0" smtClean="0">
                <a:solidFill>
                  <a:srgbClr val="00B0F0"/>
                </a:solidFill>
              </a:rPr>
              <a:t>    online </a:t>
            </a:r>
            <a:r>
              <a:rPr lang="cs-CZ" sz="1000" dirty="0">
                <a:solidFill>
                  <a:srgbClr val="00B0F0"/>
                </a:solidFill>
              </a:rPr>
              <a:t>cit.15.11.2013</a:t>
            </a:r>
            <a:endParaRPr lang="cs-CZ" sz="1000" dirty="0" smtClean="0"/>
          </a:p>
          <a:p>
            <a:r>
              <a:rPr lang="cs-CZ" sz="1000" dirty="0"/>
              <a:t>http://pixabay.com/cs/facebook-ukazatel-my%C5%A1i-logo-76536</a:t>
            </a:r>
            <a:r>
              <a:rPr lang="cs-CZ" sz="1000" dirty="0" smtClean="0"/>
              <a:t>/</a:t>
            </a:r>
            <a:r>
              <a:rPr lang="cs-CZ" sz="1000" dirty="0">
                <a:solidFill>
                  <a:srgbClr val="00B0F0"/>
                </a:solidFill>
              </a:rPr>
              <a:t> </a:t>
            </a:r>
            <a:r>
              <a:rPr lang="cs-CZ" sz="1000" dirty="0" smtClean="0">
                <a:solidFill>
                  <a:srgbClr val="00B0F0"/>
                </a:solidFill>
              </a:rPr>
              <a:t>      online </a:t>
            </a:r>
            <a:r>
              <a:rPr lang="cs-CZ" sz="1000" dirty="0">
                <a:solidFill>
                  <a:srgbClr val="00B0F0"/>
                </a:solidFill>
              </a:rPr>
              <a:t>cit.15.11.2013</a:t>
            </a:r>
            <a:endParaRPr lang="cs-CZ" sz="1000" dirty="0" smtClean="0"/>
          </a:p>
          <a:p>
            <a:r>
              <a:rPr lang="cs-CZ" sz="1000" dirty="0"/>
              <a:t>http://pixabay.com/cs/koule-s%C3%ADt%C4%9B-internetu-s%C3%AD%C5%A5-soci%C3%A1ln%C3%AD-142738</a:t>
            </a:r>
            <a:r>
              <a:rPr lang="cs-CZ" sz="1000" dirty="0" smtClean="0"/>
              <a:t>/</a:t>
            </a:r>
            <a:r>
              <a:rPr lang="cs-CZ" sz="1000" dirty="0">
                <a:solidFill>
                  <a:srgbClr val="00B0F0"/>
                </a:solidFill>
              </a:rPr>
              <a:t> </a:t>
            </a:r>
            <a:r>
              <a:rPr lang="cs-CZ" sz="1000" dirty="0" smtClean="0">
                <a:solidFill>
                  <a:srgbClr val="00B0F0"/>
                </a:solidFill>
              </a:rPr>
              <a:t>                  online </a:t>
            </a:r>
            <a:r>
              <a:rPr lang="cs-CZ" sz="1000" dirty="0">
                <a:solidFill>
                  <a:srgbClr val="00B0F0"/>
                </a:solidFill>
              </a:rPr>
              <a:t>cit.15.11.2013</a:t>
            </a:r>
            <a:endParaRPr lang="cs-CZ" sz="1000" dirty="0" smtClean="0"/>
          </a:p>
          <a:p>
            <a:r>
              <a:rPr lang="cs-CZ" sz="1000" dirty="0"/>
              <a:t>http://pixabay.com/cs/yahoo-logo-vyhled%C3%A1vac%C3%AD-stroj-76684</a:t>
            </a:r>
            <a:r>
              <a:rPr lang="cs-CZ" sz="1000" dirty="0" smtClean="0"/>
              <a:t>/</a:t>
            </a:r>
            <a:r>
              <a:rPr lang="cs-CZ" sz="1000" dirty="0">
                <a:solidFill>
                  <a:srgbClr val="00B0F0"/>
                </a:solidFill>
              </a:rPr>
              <a:t> </a:t>
            </a:r>
            <a:r>
              <a:rPr lang="cs-CZ" sz="1000" dirty="0" smtClean="0">
                <a:solidFill>
                  <a:srgbClr val="00B0F0"/>
                </a:solidFill>
              </a:rPr>
              <a:t>     online </a:t>
            </a:r>
            <a:r>
              <a:rPr lang="cs-CZ" sz="1000" dirty="0">
                <a:solidFill>
                  <a:srgbClr val="00B0F0"/>
                </a:solidFill>
              </a:rPr>
              <a:t>cit.15.11.2013</a:t>
            </a:r>
            <a:endParaRPr lang="cs-CZ" sz="1000" dirty="0" smtClean="0"/>
          </a:p>
          <a:p>
            <a:r>
              <a:rPr lang="cs-CZ" sz="1000" dirty="0"/>
              <a:t>http://</a:t>
            </a:r>
            <a:r>
              <a:rPr lang="cs-CZ" sz="1000" dirty="0" smtClean="0"/>
              <a:t>pixabay.com/cs/blog-blogov%C3%A1n%C3%AD-dovolen%C3%A1-68956  </a:t>
            </a:r>
            <a:r>
              <a:rPr lang="cs-CZ" sz="1000" dirty="0" smtClean="0">
                <a:solidFill>
                  <a:srgbClr val="00B0F0"/>
                </a:solidFill>
              </a:rPr>
              <a:t> online cit.15.11.2013</a:t>
            </a:r>
          </a:p>
          <a:p>
            <a:r>
              <a:rPr lang="cs-CZ" sz="1000" dirty="0" smtClean="0"/>
              <a:t>http://pixabay.com/cs/google-www-vyhled%C3%A1vac%C3%AD-stroj-102793/     </a:t>
            </a:r>
            <a:r>
              <a:rPr lang="cs-CZ" sz="1000" dirty="0" smtClean="0">
                <a:solidFill>
                  <a:srgbClr val="00B0F0"/>
                </a:solidFill>
              </a:rPr>
              <a:t>online </a:t>
            </a:r>
            <a:r>
              <a:rPr lang="cs-CZ" sz="1000" dirty="0">
                <a:solidFill>
                  <a:srgbClr val="00B0F0"/>
                </a:solidFill>
              </a:rPr>
              <a:t>cit.15.11.2013</a:t>
            </a:r>
            <a:endParaRPr lang="cs-CZ" sz="1000" dirty="0" smtClean="0"/>
          </a:p>
          <a:p>
            <a:r>
              <a:rPr lang="cs-CZ" sz="1000" dirty="0" err="1">
                <a:solidFill>
                  <a:srgbClr val="00B0F0"/>
                </a:solidFill>
              </a:rPr>
              <a:t>Slide</a:t>
            </a:r>
            <a:r>
              <a:rPr lang="cs-CZ" sz="1000" dirty="0">
                <a:solidFill>
                  <a:srgbClr val="00B0F0"/>
                </a:solidFill>
              </a:rPr>
              <a:t> 8</a:t>
            </a:r>
            <a:r>
              <a:rPr lang="cs-CZ" sz="1000" dirty="0" smtClean="0">
                <a:solidFill>
                  <a:srgbClr val="00B0F0"/>
                </a:solidFill>
              </a:rPr>
              <a:t>:    video   obrázky        </a:t>
            </a:r>
            <a:r>
              <a:rPr lang="cs-CZ" sz="1000" dirty="0" smtClean="0"/>
              <a:t>http</a:t>
            </a:r>
            <a:r>
              <a:rPr lang="cs-CZ" sz="1000" dirty="0"/>
              <a:t>://en.wikipedia.org/wiki/File:Konrad_Zuse_(1992).</a:t>
            </a:r>
            <a:r>
              <a:rPr lang="cs-CZ" sz="1000" dirty="0" smtClean="0"/>
              <a:t>jpg</a:t>
            </a:r>
            <a:r>
              <a:rPr lang="cs-CZ" sz="1000" dirty="0">
                <a:solidFill>
                  <a:srgbClr val="00B0F0"/>
                </a:solidFill>
              </a:rPr>
              <a:t> </a:t>
            </a:r>
            <a:r>
              <a:rPr lang="cs-CZ" sz="1000" dirty="0" smtClean="0">
                <a:solidFill>
                  <a:srgbClr val="00B0F0"/>
                </a:solidFill>
              </a:rPr>
              <a:t>     online </a:t>
            </a:r>
            <a:r>
              <a:rPr lang="cs-CZ" sz="1000" dirty="0">
                <a:solidFill>
                  <a:srgbClr val="00B0F0"/>
                </a:solidFill>
              </a:rPr>
              <a:t>cit.15.11.2013</a:t>
            </a:r>
            <a:endParaRPr lang="cs-CZ" sz="1000" dirty="0" smtClean="0"/>
          </a:p>
          <a:p>
            <a:r>
              <a:rPr lang="cs-CZ" sz="1000" dirty="0" smtClean="0"/>
              <a:t>http</a:t>
            </a:r>
            <a:r>
              <a:rPr lang="cs-CZ" sz="1000" dirty="0"/>
              <a:t>://</a:t>
            </a:r>
            <a:r>
              <a:rPr lang="cs-CZ" sz="1000" dirty="0" smtClean="0"/>
              <a:t>hothardware.com/News/Apple-Appoints-Arthur-Levinson-to-Replace-Steve-Jobs-as-Chairman/</a:t>
            </a:r>
            <a:r>
              <a:rPr lang="cs-CZ" sz="1000" dirty="0">
                <a:solidFill>
                  <a:srgbClr val="00B0F0"/>
                </a:solidFill>
              </a:rPr>
              <a:t> </a:t>
            </a:r>
            <a:r>
              <a:rPr lang="cs-CZ" sz="1000" dirty="0" smtClean="0">
                <a:solidFill>
                  <a:srgbClr val="00B0F0"/>
                </a:solidFill>
              </a:rPr>
              <a:t>    online </a:t>
            </a:r>
            <a:r>
              <a:rPr lang="cs-CZ" sz="1000" dirty="0">
                <a:solidFill>
                  <a:srgbClr val="00B0F0"/>
                </a:solidFill>
              </a:rPr>
              <a:t>cit.15.11.2013</a:t>
            </a:r>
            <a:endParaRPr lang="cs-CZ" sz="1000" dirty="0" smtClean="0"/>
          </a:p>
          <a:p>
            <a:r>
              <a:rPr lang="cs-CZ" sz="1000" dirty="0" smtClean="0"/>
              <a:t>http://cdr.cz/clanek/vydani-iphone-5s-probehne-v-polovine-2013-jake-budou-vlastnosti      </a:t>
            </a:r>
            <a:r>
              <a:rPr lang="cs-CZ" sz="1000" dirty="0" smtClean="0">
                <a:solidFill>
                  <a:srgbClr val="00B0F0"/>
                </a:solidFill>
              </a:rPr>
              <a:t> </a:t>
            </a:r>
            <a:r>
              <a:rPr lang="cs-CZ" sz="1000" dirty="0">
                <a:solidFill>
                  <a:srgbClr val="00B0F0"/>
                </a:solidFill>
              </a:rPr>
              <a:t>online cit.15.11.2013</a:t>
            </a:r>
            <a:endParaRPr lang="cs-CZ" sz="1000" dirty="0" smtClean="0"/>
          </a:p>
          <a:p>
            <a:r>
              <a:rPr lang="cs-CZ" sz="1000" dirty="0" smtClean="0"/>
              <a:t>http</a:t>
            </a:r>
            <a:r>
              <a:rPr lang="cs-CZ" sz="1000" dirty="0"/>
              <a:t>://</a:t>
            </a:r>
            <a:r>
              <a:rPr lang="cs-CZ" sz="1000" dirty="0" smtClean="0"/>
              <a:t>www.youtube.com/watch?v=iEgLwKTsgEo                         </a:t>
            </a:r>
            <a:r>
              <a:rPr lang="cs-CZ" sz="1000" dirty="0" smtClean="0">
                <a:solidFill>
                  <a:srgbClr val="00B0F0"/>
                </a:solidFill>
              </a:rPr>
              <a:t>online </a:t>
            </a:r>
            <a:r>
              <a:rPr lang="cs-CZ" sz="1000" dirty="0">
                <a:solidFill>
                  <a:srgbClr val="00B0F0"/>
                </a:solidFill>
              </a:rPr>
              <a:t>cit.15.11.2013</a:t>
            </a:r>
            <a:endParaRPr lang="cs-CZ" sz="1000" dirty="0" smtClean="0">
              <a:solidFill>
                <a:srgbClr val="00B0F0"/>
              </a:solidFill>
            </a:endParaRPr>
          </a:p>
          <a:p>
            <a:r>
              <a:rPr lang="cs-CZ" sz="1000" dirty="0" err="1">
                <a:solidFill>
                  <a:srgbClr val="00B0F0"/>
                </a:solidFill>
              </a:rPr>
              <a:t>Slide</a:t>
            </a:r>
            <a:r>
              <a:rPr lang="cs-CZ" sz="1000" dirty="0">
                <a:solidFill>
                  <a:srgbClr val="00B0F0"/>
                </a:solidFill>
              </a:rPr>
              <a:t> 9:    video   </a:t>
            </a:r>
            <a:r>
              <a:rPr lang="cs-CZ" sz="1000" dirty="0"/>
              <a:t>http://vimeo.com/15142335       </a:t>
            </a:r>
            <a:r>
              <a:rPr lang="cs-CZ" sz="1000" dirty="0">
                <a:solidFill>
                  <a:srgbClr val="00B0F0"/>
                </a:solidFill>
              </a:rPr>
              <a:t>online cit.15.11.2013</a:t>
            </a:r>
          </a:p>
          <a:p>
            <a:r>
              <a:rPr lang="cs-CZ" sz="1000" dirty="0">
                <a:solidFill>
                  <a:srgbClr val="00B0F0"/>
                </a:solidFill>
              </a:rPr>
              <a:t>obrázky   </a:t>
            </a:r>
            <a:r>
              <a:rPr lang="cs-CZ" sz="1000" dirty="0"/>
              <a:t>http://pixabay.com/cs/kr%C3%A1sn%C3%A9-podnik%C3%A1n%C3%AD-po%C4%8D%C3%ADta%C4%8De-</a:t>
            </a:r>
          </a:p>
          <a:p>
            <a:r>
              <a:rPr lang="cs-CZ" sz="1000" dirty="0"/>
              <a:t>%C5%BEena-15728/</a:t>
            </a:r>
            <a:r>
              <a:rPr lang="cs-CZ" sz="1000" dirty="0">
                <a:solidFill>
                  <a:srgbClr val="00B0F0"/>
                </a:solidFill>
              </a:rPr>
              <a:t>         online cit.15.11.2013</a:t>
            </a:r>
            <a:r>
              <a:rPr lang="cs-CZ" sz="1000" dirty="0"/>
              <a:t>   </a:t>
            </a:r>
          </a:p>
          <a:p>
            <a:r>
              <a:rPr lang="cs-CZ" sz="1000" dirty="0"/>
              <a:t>http://pixabay.com/cs/microsoft-ms-logo-obchodn%C3%AD-okna-80658/</a:t>
            </a:r>
            <a:r>
              <a:rPr lang="cs-CZ" sz="1000" dirty="0">
                <a:solidFill>
                  <a:srgbClr val="00B0F0"/>
                </a:solidFill>
              </a:rPr>
              <a:t>         online cit.15.11.2013</a:t>
            </a:r>
            <a:endParaRPr lang="cs-CZ" sz="1000" dirty="0"/>
          </a:p>
          <a:p>
            <a:r>
              <a:rPr lang="cs-CZ" sz="1000" dirty="0"/>
              <a:t>http://pixabay.com/cs/my%C5%A1-internet-zelen%C3%A1-geografie-42583/        </a:t>
            </a:r>
            <a:r>
              <a:rPr lang="cs-CZ" sz="1000" dirty="0">
                <a:solidFill>
                  <a:srgbClr val="00B0F0"/>
                </a:solidFill>
              </a:rPr>
              <a:t>online cit. </a:t>
            </a:r>
            <a:r>
              <a:rPr lang="cs-CZ" sz="1000" dirty="0" smtClean="0">
                <a:solidFill>
                  <a:srgbClr val="00B0F0"/>
                </a:solidFill>
              </a:rPr>
              <a:t>28.11.2013</a:t>
            </a:r>
          </a:p>
          <a:p>
            <a:r>
              <a:rPr lang="cs-CZ" sz="1000" dirty="0"/>
              <a:t>http://pixabay.com/cs/lid%C3%A9-%C4%8Dlov%C4%9Bk-samec-materi%C3%A1l-diskuse-31894/</a:t>
            </a:r>
          </a:p>
          <a:p>
            <a:r>
              <a:rPr lang="cs-CZ" sz="1000" b="1" dirty="0" err="1">
                <a:solidFill>
                  <a:srgbClr val="00B0F0"/>
                </a:solidFill>
              </a:rPr>
              <a:t>Slide</a:t>
            </a:r>
            <a:r>
              <a:rPr lang="cs-CZ" sz="1000" b="1" dirty="0">
                <a:solidFill>
                  <a:srgbClr val="00B0F0"/>
                </a:solidFill>
              </a:rPr>
              <a:t> 10:  </a:t>
            </a:r>
            <a:r>
              <a:rPr lang="cs-CZ" sz="1000" dirty="0">
                <a:solidFill>
                  <a:srgbClr val="00B0F0"/>
                </a:solidFill>
              </a:rPr>
              <a:t>video-procvičování   obrázek    článek</a:t>
            </a:r>
          </a:p>
          <a:p>
            <a:r>
              <a:rPr lang="cs-CZ" sz="1000" dirty="0"/>
              <a:t>http://www.englishexercises.org/makeagame/viewgame.asp?id=318    </a:t>
            </a:r>
            <a:r>
              <a:rPr lang="cs-CZ" sz="1000" b="1" dirty="0">
                <a:solidFill>
                  <a:srgbClr val="00B0F0"/>
                </a:solidFill>
              </a:rPr>
              <a:t> </a:t>
            </a:r>
            <a:r>
              <a:rPr lang="cs-CZ" sz="1000" dirty="0">
                <a:solidFill>
                  <a:srgbClr val="00B0F0"/>
                </a:solidFill>
              </a:rPr>
              <a:t>online cit.15.11.2013   </a:t>
            </a:r>
            <a:endParaRPr lang="cs-CZ" sz="1000" dirty="0"/>
          </a:p>
          <a:p>
            <a:r>
              <a:rPr lang="cs-CZ" sz="1000" dirty="0"/>
              <a:t>http://www.englishexercises.org/makeagame/viewgame.asp?id    </a:t>
            </a:r>
            <a:r>
              <a:rPr lang="cs-CZ" sz="1000" dirty="0">
                <a:solidFill>
                  <a:srgbClr val="00B0F0"/>
                </a:solidFill>
              </a:rPr>
              <a:t>online cit.15.11.2013</a:t>
            </a:r>
          </a:p>
          <a:p>
            <a:r>
              <a:rPr lang="cs-CZ" sz="1000" dirty="0"/>
              <a:t>http://www.zive.cz/clanky/microsoft-surface-pocitac-pristiho-desetileti/sc-3-a-136353/default.aspx     </a:t>
            </a:r>
            <a:r>
              <a:rPr lang="cs-CZ" sz="1000" dirty="0">
                <a:solidFill>
                  <a:srgbClr val="00B0F0"/>
                </a:solidFill>
              </a:rPr>
              <a:t>online cit.15.11.2013</a:t>
            </a:r>
            <a:endParaRPr lang="cs-CZ" sz="1000" dirty="0"/>
          </a:p>
          <a:p>
            <a:r>
              <a:rPr lang="cs-CZ" sz="1000" dirty="0"/>
              <a:t>http://www.buzzle.com/articles/advantages-of-computers.html    </a:t>
            </a:r>
            <a:r>
              <a:rPr lang="cs-CZ" sz="1000" dirty="0">
                <a:solidFill>
                  <a:srgbClr val="00B0F0"/>
                </a:solidFill>
              </a:rPr>
              <a:t>online </a:t>
            </a:r>
            <a:r>
              <a:rPr lang="cs-CZ" sz="1000" dirty="0" smtClean="0">
                <a:solidFill>
                  <a:srgbClr val="00B0F0"/>
                </a:solidFill>
              </a:rPr>
              <a:t>cit.15.11.2013</a:t>
            </a:r>
            <a:endParaRPr lang="cs-CZ" sz="10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2409634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sz="2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POUŽITÉ ZDROJE</a:t>
            </a:r>
            <a:endParaRPr lang="cs-CZ" sz="20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89476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3545</TotalTime>
  <Words>1522</Words>
  <Application>Microsoft Office PowerPoint</Application>
  <PresentationFormat>Předvádění na obrazovce (4:3)</PresentationFormat>
  <Paragraphs>273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Technický</vt:lpstr>
      <vt:lpstr>Prezentace aplikace PowerPoint</vt:lpstr>
      <vt:lpstr>PROGRESS IN TECHNOLOGY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PROGRESS IN TECHNOLOGY</dc:title>
  <dc:creator>Jana</dc:creator>
  <cp:lastModifiedBy>Jana</cp:lastModifiedBy>
  <cp:revision>231</cp:revision>
  <dcterms:created xsi:type="dcterms:W3CDTF">2013-11-11T17:02:49Z</dcterms:created>
  <dcterms:modified xsi:type="dcterms:W3CDTF">2013-12-01T13:10:02Z</dcterms:modified>
</cp:coreProperties>
</file>