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4" r:id="rId1"/>
  </p:sldMasterIdLst>
  <p:notesMasterIdLst>
    <p:notesMasterId r:id="rId24"/>
  </p:notesMasterIdLst>
  <p:sldIdLst>
    <p:sldId id="274" r:id="rId2"/>
    <p:sldId id="303" r:id="rId3"/>
    <p:sldId id="271" r:id="rId4"/>
    <p:sldId id="341" r:id="rId5"/>
    <p:sldId id="354" r:id="rId6"/>
    <p:sldId id="342" r:id="rId7"/>
    <p:sldId id="344" r:id="rId8"/>
    <p:sldId id="346" r:id="rId9"/>
    <p:sldId id="347" r:id="rId10"/>
    <p:sldId id="333" r:id="rId11"/>
    <p:sldId id="328" r:id="rId12"/>
    <p:sldId id="329" r:id="rId13"/>
    <p:sldId id="310" r:id="rId14"/>
    <p:sldId id="326" r:id="rId15"/>
    <p:sldId id="331" r:id="rId16"/>
    <p:sldId id="339" r:id="rId17"/>
    <p:sldId id="336" r:id="rId18"/>
    <p:sldId id="348" r:id="rId19"/>
    <p:sldId id="353" r:id="rId20"/>
    <p:sldId id="338" r:id="rId21"/>
    <p:sldId id="305" r:id="rId22"/>
    <p:sldId id="306" r:id="rId2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3071E"/>
    <a:srgbClr val="DAFAFE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765" autoAdjust="0"/>
    <p:restoredTop sz="94624" autoAdjust="0"/>
  </p:normalViewPr>
  <p:slideViewPr>
    <p:cSldViewPr>
      <p:cViewPr>
        <p:scale>
          <a:sx n="100" d="100"/>
          <a:sy n="100" d="100"/>
        </p:scale>
        <p:origin x="-444" y="-1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58" y="3651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63BE46AE-2425-4AEB-9EAE-6C91B0D69C10}" type="datetimeFigureOut">
              <a:rPr lang="cs-CZ"/>
              <a:pPr>
                <a:defRPr/>
              </a:pPr>
              <a:t>17.3.2014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440160E4-B067-4C97-AF86-6070573369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2867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FA830B8B-EF47-44E0-BE2D-B173EDA5761A}" type="slidenum">
              <a:rPr lang="cs-CZ" altLang="cs-CZ" smtClean="0"/>
              <a:pPr/>
              <a:t>1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297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D249E5E-AC11-4CA8-9948-A7D0774027D6}" type="slidenum">
              <a:rPr lang="cs-CZ" altLang="cs-CZ" smtClean="0"/>
              <a:pPr/>
              <a:t>7</a:t>
            </a:fld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 flipV="1">
            <a:off x="5410200" y="3810000"/>
            <a:ext cx="3733800" cy="904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 flipV="1">
            <a:off x="5410200" y="3897313"/>
            <a:ext cx="3733800" cy="19208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 flipV="1">
            <a:off x="5410200" y="4114800"/>
            <a:ext cx="3733800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 flipV="1">
            <a:off x="5410200" y="4164013"/>
            <a:ext cx="1965325" cy="19050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>
          <a:xfrm flipV="1">
            <a:off x="5410200" y="4198938"/>
            <a:ext cx="1965325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11" name="Zaoblený obdélník 10"/>
          <p:cNvSpPr/>
          <p:nvPr/>
        </p:nvSpPr>
        <p:spPr bwMode="white">
          <a:xfrm>
            <a:off x="5410200" y="3962400"/>
            <a:ext cx="3063875" cy="26988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12" name="Zaoblený obdélník 11"/>
          <p:cNvSpPr/>
          <p:nvPr/>
        </p:nvSpPr>
        <p:spPr bwMode="white">
          <a:xfrm>
            <a:off x="7377113" y="4060825"/>
            <a:ext cx="1600200" cy="36513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3" name="Obdélník 12"/>
          <p:cNvSpPr/>
          <p:nvPr/>
        </p:nvSpPr>
        <p:spPr>
          <a:xfrm>
            <a:off x="0" y="3649663"/>
            <a:ext cx="9144000" cy="2444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bdélník 13"/>
          <p:cNvSpPr/>
          <p:nvPr/>
        </p:nvSpPr>
        <p:spPr>
          <a:xfrm>
            <a:off x="0" y="3675063"/>
            <a:ext cx="9144000" cy="1412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/>
          <p:nvPr/>
        </p:nvSpPr>
        <p:spPr>
          <a:xfrm flipV="1">
            <a:off x="6413500" y="3643313"/>
            <a:ext cx="2730500" cy="24765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6" name="Obdélník 15"/>
          <p:cNvSpPr/>
          <p:nvPr/>
        </p:nvSpPr>
        <p:spPr>
          <a:xfrm>
            <a:off x="0" y="0"/>
            <a:ext cx="9144000" cy="37020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7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875"/>
            <a:ext cx="960438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588"/>
            <a:ext cx="747712" cy="365125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2EE8F093-F080-4245-AE0C-ADF516FEBB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C582C0-E021-4030-935A-23BACB417F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0E0F6F-D2F5-4467-BFC1-4984055285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515D7A-AA82-44F8-8870-D66BFC537F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/>
          <a:lstStyle>
            <a:lvl1pPr>
              <a:defRPr sz="4000" b="0" i="0" cap="none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1AECD2F7-2CE6-4268-AC0D-AD5BC3B332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363" y="612775"/>
            <a:ext cx="957262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165FF5-CD8A-4315-8C5E-7EB9B35673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7A5443-E51B-47F7-B8A3-EA3CD10458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E129A-5BC9-4ACA-940D-40C46BFE79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03E5AF-A851-4414-8B9B-24862E1B7E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9829EB-6FC5-4027-90C1-0787300F49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8D8AB8-07F6-4ACE-A6D4-3EF111A606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0" y="366713"/>
            <a:ext cx="9144000" cy="8413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9" name="Obdélník 28"/>
          <p:cNvSpPr/>
          <p:nvPr/>
        </p:nvSpPr>
        <p:spPr>
          <a:xfrm>
            <a:off x="0" y="0"/>
            <a:ext cx="9144000" cy="3111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0" name="Obdélník 29"/>
          <p:cNvSpPr/>
          <p:nvPr/>
        </p:nvSpPr>
        <p:spPr>
          <a:xfrm>
            <a:off x="0" y="307975"/>
            <a:ext cx="9144000" cy="920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200" y="360363"/>
            <a:ext cx="3733800" cy="904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39738"/>
            <a:ext cx="3733800" cy="1809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025" y="496888"/>
            <a:ext cx="3063875" cy="28575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938" y="588963"/>
            <a:ext cx="1600200" cy="3651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5263" y="-1588"/>
            <a:ext cx="57150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3988" y="-1588"/>
            <a:ext cx="28575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4938" y="-1588"/>
            <a:ext cx="9525" cy="620713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725" y="-1588"/>
            <a:ext cx="26988" cy="620713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400" y="0"/>
            <a:ext cx="55563" cy="585788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4125" y="0"/>
            <a:ext cx="7938" cy="585788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039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457200" y="1143000"/>
            <a:ext cx="82296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  <a:endParaRPr lang="en-US" altLang="cs-CZ" smtClean="0"/>
          </a:p>
        </p:txBody>
      </p:sp>
      <p:sp>
        <p:nvSpPr>
          <p:cNvPr id="104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2249488"/>
            <a:ext cx="8229600" cy="432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9CF01905-6E0E-46DB-AE0E-C350D9C4EC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455" r:id="rId1"/>
    <p:sldLayoutId id="2147484447" r:id="rId2"/>
    <p:sldLayoutId id="2147484448" r:id="rId3"/>
    <p:sldLayoutId id="2147484449" r:id="rId4"/>
    <p:sldLayoutId id="2147484456" r:id="rId5"/>
    <p:sldLayoutId id="2147484457" r:id="rId6"/>
    <p:sldLayoutId id="2147484450" r:id="rId7"/>
    <p:sldLayoutId id="2147484451" r:id="rId8"/>
    <p:sldLayoutId id="2147484452" r:id="rId9"/>
    <p:sldLayoutId id="2147484453" r:id="rId10"/>
    <p:sldLayoutId id="2147484454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9pPr>
    </p:titleStyle>
    <p:bodyStyle>
      <a:lvl1pPr marL="365125" indent="-255588" algn="l" rtl="0" eaLnBrk="0" fontAlgn="base" hangingPunct="0">
        <a:spcBef>
          <a:spcPts val="300"/>
        </a:spcBef>
        <a:spcAft>
          <a:spcPct val="0"/>
        </a:spcAft>
        <a:buClr>
          <a:srgbClr val="9BBB59"/>
        </a:buClr>
        <a:buFont typeface="Georgia" pitchFamily="18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7225" indent="-246063" algn="l" rtl="0" eaLnBrk="0" fontAlgn="base" hangingPunct="0">
        <a:spcBef>
          <a:spcPts val="300"/>
        </a:spcBef>
        <a:spcAft>
          <a:spcPct val="0"/>
        </a:spcAft>
        <a:buClr>
          <a:schemeClr val="accent2"/>
        </a:buClr>
        <a:buFont typeface="Georgia" pitchFamily="18" charset="0"/>
        <a:buChar char="▫"/>
        <a:defRPr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2338" indent="-219075" algn="l" rtl="0" eaLnBrk="0" fontAlgn="base" hangingPunct="0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13" indent="-200025" algn="l" rtl="0" eaLnBrk="0" fontAlgn="base" hangingPunct="0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063" indent="-182563" algn="l" rtl="0" eaLnBrk="0" fontAlgn="base" hangingPunct="0">
        <a:spcBef>
          <a:spcPts val="300"/>
        </a:spcBef>
        <a:spcAft>
          <a:spcPct val="0"/>
        </a:spcAft>
        <a:buClr>
          <a:srgbClr val="9BBB59"/>
        </a:buClr>
        <a:buFont typeface="Georgia" pitchFamily="18" charset="0"/>
        <a:buChar char="▫"/>
        <a:defRPr sz="2000" kern="1200">
          <a:solidFill>
            <a:srgbClr val="9BBB59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raha-tip.cz/public/images/story/p1145.jpg" TargetMode="External"/><Relationship Id="rId3" Type="http://schemas.openxmlformats.org/officeDocument/2006/relationships/hyperlink" Target="http://www.vinohrady.cz/data/pictures/barikada1945.jpg" TargetMode="External"/><Relationship Id="rId7" Type="http://schemas.openxmlformats.org/officeDocument/2006/relationships/image" Target="../media/image6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hyperlink" Target="http://www.letisteodbory.cz/wp-content/uploads/2013/05/Beze-jmena1.jpg" TargetMode="External"/><Relationship Id="rId4" Type="http://schemas.openxmlformats.org/officeDocument/2006/relationships/image" Target="../media/image4.jpeg"/><Relationship Id="rId9" Type="http://schemas.openxmlformats.org/officeDocument/2006/relationships/hyperlink" Target="http://www.ahmp.cz/povstani/foto/nahledy/058.jpg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imgres?q=vladim%C3%ADr+holan+b%C3%A1sn%C4%9B&amp;hl=cs&amp;sa=X&amp;tbo=d&amp;biw=1280&amp;bih=798&amp;tbm=isch&amp;tbnid=hE9bUGCdPhKAkM:&amp;imgrefurl=http://www.pwf.cz/archivy/autori/vladimir-holan/cz/&amp;docid=XfnyIIUgUC571M&amp;imgurl=http://www.pwf.cz/obrazek/dokument2189/holan_360x225.jpg&amp;w=360&amp;h=225&amp;ei=UOr_ULCMEcHKhAfk_oGoDw&amp;zoom=1&amp;iact=rc&amp;dur=297&amp;sig=103442197001635458552&amp;page=1&amp;tbnh=139&amp;tbnw=223&amp;start=0&amp;ndsp=37&amp;ved=1t:429,r:17,s:0,i:133&amp;tx=173&amp;ty=106" TargetMode="External"/><Relationship Id="rId3" Type="http://schemas.openxmlformats.org/officeDocument/2006/relationships/image" Target="../media/image7.jpe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odaha.com/sites/default/files/jaroslav-seifert.jpg" TargetMode="External"/><Relationship Id="rId5" Type="http://schemas.openxmlformats.org/officeDocument/2006/relationships/image" Target="../media/image8.jpeg"/><Relationship Id="rId4" Type="http://schemas.openxmlformats.org/officeDocument/2006/relationships/hyperlink" Target="http://www.slovnikceskeliteratury.cz/getImage.jsp?docid=11&amp;thmb&amp;id=129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nihovnaslany.cz/wp-content/gallery/777-kalendarium/blatny-ivan.jpg" TargetMode="External"/><Relationship Id="rId7" Type="http://schemas.openxmlformats.org/officeDocument/2006/relationships/hyperlink" Target="http://www.cojeco.cz/attach/photos/3b3b94ec469cc.jpg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hyperlink" Target="http://tcreativoas.cz/authorsPhoto/main/40_kolar-jiri.jpg" TargetMode="External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files.originalart.cz/system_preview_detail_200000261-4be934cf90-public/Kamil%2520Lhot%25C3%25A1k%2520konvolut%2520pohledy2.JPG" TargetMode="External"/><Relationship Id="rId7" Type="http://schemas.openxmlformats.org/officeDocument/2006/relationships/hyperlink" Target="http://www.cmvu.cz/img/works/o_3_ev.jpg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hyperlink" Target="http://www.galerieart.cz/hudecek_nocni_chodec.JPG" TargetMode="External"/><Relationship Id="rId4" Type="http://schemas.openxmlformats.org/officeDocument/2006/relationships/image" Target="../media/image14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18.jpeg"/><Relationship Id="rId2" Type="http://schemas.openxmlformats.org/officeDocument/2006/relationships/hyperlink" Target="http://www.fotokanta.cz/images/fotky/tvare_tvari1/Ludvik_Kundera_2002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slovnikceskeliteratury.cz/getImage.jsp%3Fdocid%3D21%26thmb%26id%3D113" TargetMode="External"/><Relationship Id="rId5" Type="http://schemas.openxmlformats.org/officeDocument/2006/relationships/hyperlink" Target="http://encyklopedie.brna.cz/home-mmb/?acc=preview&amp;bind_name=b_person&amp;bind_value=2305&amp;image=13920" TargetMode="External"/><Relationship Id="rId4" Type="http://schemas.openxmlformats.org/officeDocument/2006/relationships/image" Target="../media/image17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7" Type="http://schemas.openxmlformats.org/officeDocument/2006/relationships/hyperlink" Target="http://creativoas.cz/authorsPhoto/114/vaclav-zykmund-strelec.jpg" TargetMode="External"/><Relationship Id="rId2" Type="http://schemas.openxmlformats.org/officeDocument/2006/relationships/hyperlink" Target="http://creativoas.cz/authorsPhoto/101/vaclav-tikal-autoportre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hyperlink" Target="http://www.acb.cz/fotky/nabidka/2010/04/035.jpg" TargetMode="External"/><Relationship Id="rId4" Type="http://schemas.openxmlformats.org/officeDocument/2006/relationships/image" Target="../media/image20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lovnikceskeliteratury.cz/getImage.jsp?docid=11&amp;thmb&amp;id=129" TargetMode="External"/><Relationship Id="rId13" Type="http://schemas.openxmlformats.org/officeDocument/2006/relationships/hyperlink" Target="http://www.galerieart.cz/hudecek_nocni_chodec.JPG" TargetMode="External"/><Relationship Id="rId18" Type="http://schemas.openxmlformats.org/officeDocument/2006/relationships/hyperlink" Target="http://creativoas.cz/authorsPhoto/114/vaclav-zykmund-strelec.jpg" TargetMode="External"/><Relationship Id="rId3" Type="http://schemas.openxmlformats.org/officeDocument/2006/relationships/hyperlink" Target="http://www.letisteodbory.cz/wp-content/uploads/2013/05/Beze-jmena1.jpg" TargetMode="External"/><Relationship Id="rId7" Type="http://schemas.openxmlformats.org/officeDocument/2006/relationships/hyperlink" Target="http://www.odaha.com/sites/default/files/jaroslav-seifert.jpg" TargetMode="External"/><Relationship Id="rId12" Type="http://schemas.openxmlformats.org/officeDocument/2006/relationships/hyperlink" Target="http://files.originalart.cz/system_preview_detail_200000261-4be934cf90-public/Kamil%20Lhot%C3%A1k%20konvolut%20pohledy2.JPG" TargetMode="External"/><Relationship Id="rId17" Type="http://schemas.openxmlformats.org/officeDocument/2006/relationships/hyperlink" Target="http://www.fotokanta.cz/images/fotky/tvare_tvari1/Ludvik_Kundera_2002.jpg" TargetMode="External"/><Relationship Id="rId2" Type="http://schemas.openxmlformats.org/officeDocument/2006/relationships/hyperlink" Target="http://www.vinohrady.cz/data/pictures/barikada1945.jpg" TargetMode="External"/><Relationship Id="rId16" Type="http://schemas.openxmlformats.org/officeDocument/2006/relationships/hyperlink" Target="http://encyklopedie.brna.cz/home-mmb/?acc=preview&amp;bind_name=b_person&amp;bind_value=2305&amp;image=13920" TargetMode="External"/><Relationship Id="rId20" Type="http://schemas.openxmlformats.org/officeDocument/2006/relationships/hyperlink" Target="http://www.acb.cz/fotky/nabidka/2010/04/035.jpg" TargetMode="External"/><Relationship Id="rId1" Type="http://schemas.openxmlformats.org/officeDocument/2006/relationships/slideLayout" Target="../slideLayouts/slideLayout9.xml"/><Relationship Id="rId6" Type="http://schemas.openxmlformats.org/officeDocument/2006/relationships/hyperlink" Target="http://www.google.cz/imgres?q=vladim%C3%ADr+holan+b%C3%A1sn%C4%9B&amp;hl=cs&amp;sa=X&amp;tbo=d&amp;biw=1280&amp;bih=798&amp;tbm=isch&amp;tbnid=hE9bUGCdPhKAkM:&amp;imgrefurl=http://www.pwf.cz/archivy/autori/vladimir-holan/cz/&amp;docid=XfnyIIUgUC571M&amp;imgurl=http://www.pwf.cz/obrazek/dokument2189/holan_360x225.jpg&amp;w=360&amp;h=225&amp;ei=UOr_ULCMEcHKhAfk_oGoDw&amp;zoom=1&amp;iact=rc&amp;dur=297&amp;sig=103442197001635458552&amp;page=1&amp;tbnh=139&amp;tbnw=223&amp;start=0&amp;ndsp=37&amp;ved=1t:429,r:17,s:0,i:133&amp;tx=173&amp;ty=106" TargetMode="External"/><Relationship Id="rId11" Type="http://schemas.openxmlformats.org/officeDocument/2006/relationships/hyperlink" Target="http://www.knihovnaslany.cz/wp-content/gallery/777-kalendarium/blatny-ivan.jpg" TargetMode="External"/><Relationship Id="rId5" Type="http://schemas.openxmlformats.org/officeDocument/2006/relationships/hyperlink" Target="http://www.ahmp.cz/povstani/foto/nahledy/058.jpg" TargetMode="External"/><Relationship Id="rId15" Type="http://schemas.openxmlformats.org/officeDocument/2006/relationships/hyperlink" Target="http://www.slovnikceskeliteratury.cz/getImage.jsp?docid=21&amp;thmb&amp;id=113" TargetMode="External"/><Relationship Id="rId10" Type="http://schemas.openxmlformats.org/officeDocument/2006/relationships/hyperlink" Target="http://www.cojeco.cz/attach/photos/3b3b94ec469cc.jpg" TargetMode="External"/><Relationship Id="rId19" Type="http://schemas.openxmlformats.org/officeDocument/2006/relationships/hyperlink" Target="http://creativoas.cz/authorsPhoto/101/vaclav-tikal-autoportret.jpg" TargetMode="External"/><Relationship Id="rId4" Type="http://schemas.openxmlformats.org/officeDocument/2006/relationships/hyperlink" Target="http://www.praha-tip.cz/public/images/story/p1145.jpg" TargetMode="External"/><Relationship Id="rId9" Type="http://schemas.openxmlformats.org/officeDocument/2006/relationships/hyperlink" Target="http://tcreativoas.cz/authorsPhoto/main/40_kolar-jiri.jpg" TargetMode="External"/><Relationship Id="rId14" Type="http://schemas.openxmlformats.org/officeDocument/2006/relationships/hyperlink" Target="http://www.cmvu.cz/img/works/o_3_ev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graphicFrame>
        <p:nvGraphicFramePr>
          <p:cNvPr id="4" name="Group 40"/>
          <p:cNvGraphicFramePr>
            <a:graphicFrameLocks/>
          </p:cNvGraphicFramePr>
          <p:nvPr/>
        </p:nvGraphicFramePr>
        <p:xfrm>
          <a:off x="468313" y="1052513"/>
          <a:ext cx="8280400" cy="5491163"/>
        </p:xfrm>
        <a:graphic>
          <a:graphicData uri="http://schemas.openxmlformats.org/drawingml/2006/table">
            <a:tbl>
              <a:tblPr/>
              <a:tblGrid>
                <a:gridCol w="2028570"/>
                <a:gridCol w="6251830"/>
              </a:tblGrid>
              <a:tr h="36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91434" marR="91434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Český jazyk a literatura</a:t>
                      </a:r>
                    </a:p>
                  </a:txBody>
                  <a:tcPr marL="91434" marR="91434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6599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4" marR="91434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Střední škola pedagogická, hotelnictví a služeb, Litoměřice, příspěvková organizace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4" marR="91434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780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marL="91434" marR="91434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Česká  literatura po roce 1945</a:t>
                      </a:r>
                    </a:p>
                  </a:txBody>
                  <a:tcPr marL="91434" marR="91434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780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1434" marR="91434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Věra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Pilousová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4" marR="91434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60805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marL="91434" marR="91434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9.Česká poezie po roce 1945 – Opakování doby poválečné</a:t>
                      </a:r>
                    </a:p>
                  </a:txBody>
                  <a:tcPr marL="91434" marR="91434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780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marL="91434" marR="91434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čtvrtý</a:t>
                      </a:r>
                    </a:p>
                  </a:txBody>
                  <a:tcPr marL="91434" marR="91434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780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34" marR="91434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1.pololetí školního roku 2012/2013</a:t>
                      </a:r>
                    </a:p>
                  </a:txBody>
                  <a:tcPr marL="91434" marR="91434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78171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marL="91434" marR="91434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Opakování konce 2. světové války u nás, střední generace básníků,rozdělení české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poezie po roce 1945 na skupiny, autoři Skupiny 42, Skupiny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4" marR="91434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9553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marL="91434" marR="91434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 je určená jako podklad pro opakování probraného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období poválečné poezie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cs-CZ" sz="1200" baseline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je 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yužitelná pro  samostatné studium  žáků.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4" marR="91434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6080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Klíčová slova: historicko-politický kontext po roce 1945,  rozdělení české poezie po roce 1945, </a:t>
                      </a:r>
                    </a:p>
                  </a:txBody>
                  <a:tcPr marL="91434" marR="91434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Rectangle 45"/>
          <p:cNvSpPr>
            <a:spLocks noChangeArrowheads="1"/>
          </p:cNvSpPr>
          <p:nvPr/>
        </p:nvSpPr>
        <p:spPr bwMode="auto">
          <a:xfrm>
            <a:off x="0" y="620713"/>
            <a:ext cx="41751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5600" y="115888"/>
            <a:ext cx="3563938" cy="87153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Obdélník 3"/>
          <p:cNvSpPr>
            <a:spLocks noChangeArrowheads="1"/>
          </p:cNvSpPr>
          <p:nvPr/>
        </p:nvSpPr>
        <p:spPr bwMode="auto">
          <a:xfrm>
            <a:off x="395288" y="981075"/>
            <a:ext cx="8497887" cy="584200"/>
          </a:xfrm>
          <a:prstGeom prst="rect">
            <a:avLst/>
          </a:prstGeom>
          <a:solidFill>
            <a:schemeClr val="tx2">
              <a:lumMod val="7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742950" indent="-742950">
              <a:defRPr/>
            </a:pPr>
            <a:r>
              <a:rPr lang="cs-CZ" sz="3200" dirty="0">
                <a:solidFill>
                  <a:schemeClr val="bg1"/>
                </a:solidFill>
                <a:latin typeface="Arial Black" pitchFamily="34" charset="0"/>
              </a:rPr>
              <a:t>ČESKÁ</a:t>
            </a:r>
            <a:r>
              <a:rPr lang="cs-CZ" sz="3200" b="1" dirty="0">
                <a:solidFill>
                  <a:schemeClr val="bg1"/>
                </a:solidFill>
                <a:latin typeface="Arial Black" pitchFamily="34" charset="0"/>
              </a:rPr>
              <a:t> POEZIE PO ROCE 1945 </a:t>
            </a:r>
          </a:p>
        </p:txBody>
      </p:sp>
      <p:sp>
        <p:nvSpPr>
          <p:cNvPr id="6" name="Obdélník 5"/>
          <p:cNvSpPr/>
          <p:nvPr/>
        </p:nvSpPr>
        <p:spPr>
          <a:xfrm>
            <a:off x="827088" y="1557338"/>
            <a:ext cx="7921625" cy="48958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42988" y="1866900"/>
            <a:ext cx="7345362" cy="23542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95288" y="2133600"/>
            <a:ext cx="6264275" cy="1417638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2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2">
                  <a:lumMod val="60000"/>
                  <a:lumOff val="40000"/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2268538" y="2997200"/>
            <a:ext cx="6119812" cy="2657475"/>
          </a:xfrm>
          <a:gradFill flip="none" rotWithShape="1">
            <a:gsLst>
              <a:gs pos="0">
                <a:schemeClr val="tx2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tx2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tx2">
                  <a:lumMod val="40000"/>
                  <a:lumOff val="60000"/>
                  <a:shade val="100000"/>
                  <a:satMod val="115000"/>
                </a:schemeClr>
              </a:gs>
            </a:gsLst>
            <a:lin ang="16200000" scaled="1"/>
            <a:tileRect/>
          </a:gradFill>
        </p:spPr>
        <p:txBody>
          <a:bodyPr rtlCol="0">
            <a:normAutofit/>
          </a:bodyPr>
          <a:lstStyle/>
          <a:p>
            <a:pPr algn="ctr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Arial" pitchFamily="34" charset="0"/>
              <a:buNone/>
              <a:defRPr/>
            </a:pPr>
            <a:endParaRPr lang="cs-CZ" dirty="0" smtClean="0">
              <a:solidFill>
                <a:srgbClr val="002060"/>
              </a:solidFill>
              <a:latin typeface="Arial Black" pitchFamily="34" charset="0"/>
            </a:endParaRPr>
          </a:p>
          <a:p>
            <a:pPr algn="ctr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Arial" pitchFamily="34" charset="0"/>
              <a:buNone/>
              <a:defRPr/>
            </a:pPr>
            <a:r>
              <a:rPr lang="cs-CZ" sz="4400" dirty="0" smtClean="0">
                <a:solidFill>
                  <a:srgbClr val="002060"/>
                </a:solidFill>
                <a:latin typeface="Arial Black" pitchFamily="34" charset="0"/>
              </a:rPr>
              <a:t>DOBA POVÁLEČNÁ</a:t>
            </a:r>
          </a:p>
          <a:p>
            <a:pPr marL="742950" indent="-742950" algn="ctr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sz="4000" b="1" u="sng" dirty="0" smtClean="0">
                <a:solidFill>
                  <a:schemeClr val="bg1"/>
                </a:solidFill>
              </a:rPr>
              <a:t> </a:t>
            </a:r>
            <a:r>
              <a:rPr lang="cs-CZ" sz="6000" b="1" u="sng" dirty="0" smtClean="0">
                <a:solidFill>
                  <a:schemeClr val="bg1"/>
                </a:solidFill>
                <a:latin typeface="Arial Black" pitchFamily="34" charset="0"/>
              </a:rPr>
              <a:t>OPAKOVÁNÍ</a:t>
            </a:r>
          </a:p>
          <a:p>
            <a:pPr algn="ctr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Arial" pitchFamily="34" charset="0"/>
              <a:buNone/>
              <a:defRPr/>
            </a:pPr>
            <a:endParaRPr lang="cs-CZ" sz="2800" dirty="0" smtClean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7171" name="Rectangle 6"/>
          <p:cNvSpPr>
            <a:spLocks noChangeArrowheads="1"/>
          </p:cNvSpPr>
          <p:nvPr/>
        </p:nvSpPr>
        <p:spPr bwMode="auto">
          <a:xfrm>
            <a:off x="1038225" y="1836738"/>
            <a:ext cx="78136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3200">
                <a:solidFill>
                  <a:schemeClr val="bg1"/>
                </a:solidFill>
                <a:latin typeface="Arial Black" pitchFamily="34" charset="0"/>
              </a:rPr>
              <a:t>9. ČESKÁ</a:t>
            </a:r>
            <a:r>
              <a:rPr lang="cs-CZ" altLang="cs-CZ" sz="3200" b="1">
                <a:solidFill>
                  <a:schemeClr val="bg1"/>
                </a:solidFill>
                <a:latin typeface="Arial Black" pitchFamily="34" charset="0"/>
              </a:rPr>
              <a:t> POEZIE  PO ROCE 1945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sah 2"/>
          <p:cNvSpPr>
            <a:spLocks noGrp="1"/>
          </p:cNvSpPr>
          <p:nvPr>
            <p:ph idx="1"/>
          </p:nvPr>
        </p:nvSpPr>
        <p:spPr>
          <a:xfrm>
            <a:off x="898525" y="4149725"/>
            <a:ext cx="8245475" cy="1150938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pPr eaLnBrk="1" hangingPunct="1">
              <a:buFont typeface="Georgia" pitchFamily="18" charset="0"/>
              <a:buNone/>
              <a:defRPr/>
            </a:pPr>
            <a:r>
              <a:rPr lang="cs-CZ" altLang="cs-CZ" sz="2000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ea typeface="Calibri" pitchFamily="34" charset="0"/>
                <a:cs typeface="Arial" charset="0"/>
              </a:rPr>
              <a:t> </a:t>
            </a:r>
            <a:r>
              <a:rPr lang="cs-CZ" altLang="cs-CZ" sz="2000" dirty="0" smtClean="0">
                <a:solidFill>
                  <a:schemeClr val="tx2">
                    <a:lumMod val="50000"/>
                  </a:schemeClr>
                </a:solidFill>
                <a:latin typeface="Arial" charset="0"/>
                <a:ea typeface="Calibri" pitchFamily="34" charset="0"/>
                <a:cs typeface="Arial" charset="0"/>
              </a:rPr>
              <a:t>Německé vojenské jednotky se snažily na poslední chvíli způsobit      v Praze co největší škody a probít se západ  do amerického zajetí. Pražané se tomu vzepřeli lidovým povstáním, které vypuklo 5. 5.</a:t>
            </a:r>
          </a:p>
          <a:p>
            <a:pPr eaLnBrk="1" hangingPunct="1">
              <a:buFont typeface="Georgia" pitchFamily="18" charset="0"/>
              <a:buNone/>
              <a:defRPr/>
            </a:pPr>
            <a:endParaRPr lang="cs-CZ" altLang="cs-CZ" sz="2000" dirty="0" smtClean="0">
              <a:solidFill>
                <a:schemeClr val="tx2">
                  <a:lumMod val="50000"/>
                </a:schemeClr>
              </a:solidFill>
              <a:latin typeface="Arial" charset="0"/>
              <a:ea typeface="Calibri" pitchFamily="34" charset="0"/>
              <a:cs typeface="Arial" charset="0"/>
            </a:endParaRPr>
          </a:p>
          <a:p>
            <a:pPr eaLnBrk="1" hangingPunct="1">
              <a:buFont typeface="Arial" charset="0"/>
              <a:buNone/>
              <a:defRPr/>
            </a:pPr>
            <a:endParaRPr lang="cs-CZ" altLang="cs-CZ" sz="2000" dirty="0" smtClean="0">
              <a:solidFill>
                <a:schemeClr val="tx2">
                  <a:lumMod val="50000"/>
                </a:schemeClr>
              </a:solidFill>
              <a:latin typeface="Arial" charset="0"/>
              <a:ea typeface="Calibri" pitchFamily="34" charset="0"/>
              <a:cs typeface="Arial" charset="0"/>
            </a:endParaRPr>
          </a:p>
        </p:txBody>
      </p:sp>
      <p:sp>
        <p:nvSpPr>
          <p:cNvPr id="8195" name="Obdélník 3"/>
          <p:cNvSpPr>
            <a:spLocks noChangeArrowheads="1"/>
          </p:cNvSpPr>
          <p:nvPr/>
        </p:nvSpPr>
        <p:spPr bwMode="auto">
          <a:xfrm>
            <a:off x="0" y="333375"/>
            <a:ext cx="9144000" cy="768350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65125" indent="-255588">
              <a:buFont typeface="Arial" charset="0"/>
              <a:buNone/>
              <a:defRPr/>
            </a:pPr>
            <a:r>
              <a:rPr lang="cs-CZ" altLang="cs-CZ" sz="2400" b="1" dirty="0">
                <a:solidFill>
                  <a:schemeClr val="bg1"/>
                </a:solidFill>
                <a:latin typeface="Arial Black" pitchFamily="34" charset="0"/>
              </a:rPr>
              <a:t>Jak skončila pro Československo 2. světová válka? </a:t>
            </a:r>
            <a:r>
              <a:rPr lang="cs-CZ" altLang="cs-CZ" sz="2000" b="1" dirty="0">
                <a:solidFill>
                  <a:schemeClr val="bg1"/>
                </a:solidFill>
                <a:latin typeface="Arial Black" pitchFamily="34" charset="0"/>
              </a:rPr>
              <a:t>Určete , které z následujících tvrzení </a:t>
            </a:r>
            <a:r>
              <a:rPr lang="cs-CZ" altLang="cs-CZ" sz="20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platí</a:t>
            </a:r>
            <a:r>
              <a:rPr lang="cs-CZ" altLang="cs-CZ" sz="2000" b="1" dirty="0">
                <a:solidFill>
                  <a:schemeClr val="bg1"/>
                </a:solidFill>
                <a:latin typeface="Arial Black" pitchFamily="34" charset="0"/>
              </a:rPr>
              <a:t>:</a:t>
            </a:r>
            <a:endParaRPr lang="cs-CZ" altLang="cs-CZ" sz="20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8196" name="Obdélník 3"/>
          <p:cNvSpPr>
            <a:spLocks noChangeArrowheads="1"/>
          </p:cNvSpPr>
          <p:nvPr/>
        </p:nvSpPr>
        <p:spPr bwMode="auto">
          <a:xfrm>
            <a:off x="898525" y="2205038"/>
            <a:ext cx="8245475" cy="7080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České země byly osvobozeny Rudou armádou od německé okupace, naopak klerofašistické Slovensko patřilo mezi země poražené.</a:t>
            </a:r>
          </a:p>
        </p:txBody>
      </p:sp>
      <p:sp>
        <p:nvSpPr>
          <p:cNvPr id="8197" name="Obdélník 4"/>
          <p:cNvSpPr>
            <a:spLocks noChangeArrowheads="1"/>
          </p:cNvSpPr>
          <p:nvPr/>
        </p:nvSpPr>
        <p:spPr bwMode="auto">
          <a:xfrm>
            <a:off x="900113" y="1281113"/>
            <a:ext cx="8243887" cy="7080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V okolních zemích se ještě bojovalo, ale Prahu už nacisté opustili, </a:t>
            </a:r>
          </a:p>
          <a:p>
            <a:pPr>
              <a:defRPr/>
            </a:pPr>
            <a:r>
              <a:rPr lang="cs-CZ" sz="2000" dirty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takže zde už všichni oslavovali klid a mír.</a:t>
            </a:r>
          </a:p>
        </p:txBody>
      </p:sp>
      <p:sp>
        <p:nvSpPr>
          <p:cNvPr id="6" name="Obdélník 5"/>
          <p:cNvSpPr/>
          <p:nvPr/>
        </p:nvSpPr>
        <p:spPr>
          <a:xfrm>
            <a:off x="128588" y="1268413"/>
            <a:ext cx="627062" cy="627062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dirty="0">
                <a:latin typeface="Arial Black" pitchFamily="34" charset="0"/>
              </a:rPr>
              <a:t>A</a:t>
            </a: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128588" y="2276475"/>
            <a:ext cx="627062" cy="585788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3200">
                <a:solidFill>
                  <a:schemeClr val="bg1"/>
                </a:solidFill>
                <a:latin typeface="Arial Black" pitchFamily="34" charset="0"/>
              </a:rPr>
              <a:t>B</a:t>
            </a:r>
          </a:p>
        </p:txBody>
      </p:sp>
      <p:sp>
        <p:nvSpPr>
          <p:cNvPr id="8" name="Obdélník 7"/>
          <p:cNvSpPr/>
          <p:nvPr/>
        </p:nvSpPr>
        <p:spPr>
          <a:xfrm>
            <a:off x="900113" y="3141663"/>
            <a:ext cx="8243887" cy="70643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charset="0"/>
              </a:rPr>
              <a:t> </a:t>
            </a:r>
            <a:r>
              <a:rPr lang="cs-CZ" altLang="cs-CZ" sz="2000" dirty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Podle úmluv spojenců byla </a:t>
            </a:r>
            <a:r>
              <a:rPr lang="cs-CZ" altLang="cs-CZ" sz="2000" b="1" dirty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Praha v americké osvobozovací zóně, </a:t>
            </a:r>
            <a:r>
              <a:rPr lang="cs-CZ" altLang="cs-CZ" sz="2000" dirty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   	Rudá armáda osvobozovala západ Čech  (Plzeňsko).</a:t>
            </a:r>
            <a:endParaRPr lang="cs-CZ" sz="2000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28588" y="3141663"/>
            <a:ext cx="627062" cy="584200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3200">
                <a:solidFill>
                  <a:schemeClr val="bg1"/>
                </a:solidFill>
                <a:latin typeface="Arial Black" pitchFamily="34" charset="0"/>
              </a:rPr>
              <a:t>C</a:t>
            </a: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28588" y="4149725"/>
            <a:ext cx="627062" cy="584200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3200">
                <a:solidFill>
                  <a:schemeClr val="bg1"/>
                </a:solidFill>
                <a:latin typeface="Arial Black" pitchFamily="34" charset="0"/>
              </a:rPr>
              <a:t>D</a:t>
            </a: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28588" y="5868988"/>
            <a:ext cx="627062" cy="584200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3200">
                <a:solidFill>
                  <a:schemeClr val="bg1"/>
                </a:solidFill>
                <a:latin typeface="Arial Black" pitchFamily="34" charset="0"/>
              </a:rPr>
              <a:t>D</a:t>
            </a:r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-34925" y="1125538"/>
            <a:ext cx="914400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900113" y="5653088"/>
            <a:ext cx="8066087" cy="1016000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10253F"/>
                </a:solidFill>
                <a:latin typeface="Times New Roman" pitchFamily="18" charset="0"/>
              </a:rPr>
              <a:t> </a:t>
            </a:r>
            <a:r>
              <a:rPr lang="cs-CZ" altLang="cs-CZ" sz="2000">
                <a:solidFill>
                  <a:schemeClr val="bg1"/>
                </a:solidFill>
                <a:latin typeface="Arial" charset="0"/>
              </a:rPr>
              <a:t>Německé vojenské jednotky se snažily na poslední chvíli způsobit      v Praze co největší škody a probít se západ  do amerického zajetí. Pražané se tomu vzepřeli lidovým povstáním, které vypuklo 5. 5.1945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34925" y="5291138"/>
            <a:ext cx="1198563" cy="369887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>
                <a:solidFill>
                  <a:schemeClr val="bg1"/>
                </a:solidFill>
                <a:latin typeface="Arial Black" pitchFamily="34" charset="0"/>
              </a:rPr>
              <a:t>Řešení</a:t>
            </a:r>
            <a:r>
              <a:rPr lang="cs-CZ" b="1" dirty="0">
                <a:solidFill>
                  <a:schemeClr val="bg1"/>
                </a:solidFill>
                <a:latin typeface="Arial" charset="0"/>
              </a:rPr>
              <a:t>:</a:t>
            </a:r>
            <a:r>
              <a:rPr lang="cs-CZ" b="1" dirty="0">
                <a:solidFill>
                  <a:schemeClr val="bg1"/>
                </a:solidFill>
                <a:latin typeface="Arial Black" pitchFamily="34" charset="0"/>
              </a:rPr>
              <a:t>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819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 build="p" animBg="1"/>
      <p:bldP spid="8195" grpId="0" animBg="1"/>
      <p:bldP spid="8196" grpId="0" animBg="1"/>
      <p:bldP spid="8197" grpId="0" animBg="1"/>
      <p:bldP spid="6" grpId="0" animBg="1"/>
      <p:bldP spid="7" grpId="0" animBg="1"/>
      <p:bldP spid="8" grpId="0" animBg="1"/>
      <p:bldP spid="9" grpId="0" animBg="1"/>
      <p:bldP spid="10" grpId="0" animBg="1"/>
      <p:bldP spid="14" grpId="0" animBg="1"/>
      <p:bldP spid="15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4859338" y="985838"/>
            <a:ext cx="4213225" cy="355600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pPr>
              <a:defRPr/>
            </a:pPr>
            <a:r>
              <a:rPr lang="cs-CZ" altLang="cs-CZ" sz="1200" b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Jedna z barikád na ochranu budovy Českého rozhlasu</a:t>
            </a:r>
          </a:p>
        </p:txBody>
      </p:sp>
      <p:pic>
        <p:nvPicPr>
          <p:cNvPr id="16387" name="Picture 5" descr="C:\Users\Věra\Desktop\1.Česká poezie-obrázky\osvobození\barikada194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1412875"/>
            <a:ext cx="4032250" cy="2824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8" name="Rectangle 6"/>
          <p:cNvSpPr>
            <a:spLocks noChangeArrowheads="1"/>
          </p:cNvSpPr>
          <p:nvPr/>
        </p:nvSpPr>
        <p:spPr bwMode="auto">
          <a:xfrm>
            <a:off x="149225" y="4014788"/>
            <a:ext cx="2611438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altLang="cs-CZ" sz="800">
                <a:latin typeface="Calibri" pitchFamily="34" charset="0"/>
                <a:hlinkClick r:id="rId3"/>
              </a:rPr>
              <a:t>http://www.vinohrady.cz/data/pictures/barikada1945.jpg</a:t>
            </a:r>
            <a:endParaRPr lang="cs-CZ" altLang="cs-CZ" sz="800"/>
          </a:p>
        </p:txBody>
      </p:sp>
      <p:pic>
        <p:nvPicPr>
          <p:cNvPr id="5" name="Picture 1" descr="C:\Users\Věra\Desktop\1.Česká poezie-obrázky\osvobození\Beze-jmena1tanky před radnicí.jpg"/>
          <p:cNvPicPr>
            <a:picLocks noChangeAspect="1" noChangeArrowheads="1"/>
          </p:cNvPicPr>
          <p:nvPr/>
        </p:nvPicPr>
        <p:blipFill>
          <a:blip r:embed="rId4" cstate="print"/>
          <a:srcRect t="7272" b="5461"/>
          <a:stretch>
            <a:fillRect/>
          </a:stretch>
        </p:blipFill>
        <p:spPr bwMode="auto">
          <a:xfrm>
            <a:off x="4443413" y="1412875"/>
            <a:ext cx="4699000" cy="281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34925" y="1484313"/>
            <a:ext cx="339725" cy="36830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latin typeface="Arial Black" pitchFamily="34" charset="0"/>
              </a:rPr>
              <a:t>1</a:t>
            </a: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4572000" y="1484313"/>
            <a:ext cx="338138" cy="36830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latin typeface="Arial Black" pitchFamily="34" charset="0"/>
              </a:rPr>
              <a:t>2</a:t>
            </a: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4500563" y="971550"/>
            <a:ext cx="338137" cy="369888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latin typeface="Arial Black" pitchFamily="34" charset="0"/>
              </a:rPr>
              <a:t>1</a:t>
            </a: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201613" y="1042988"/>
            <a:ext cx="338137" cy="369887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latin typeface="Arial Black" pitchFamily="34" charset="0"/>
              </a:rPr>
              <a:t>2</a:t>
            </a: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4500563" y="549275"/>
            <a:ext cx="338137" cy="369888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latin typeface="Arial Black" pitchFamily="34" charset="0"/>
              </a:rPr>
              <a:t>3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201613" y="620713"/>
            <a:ext cx="338137" cy="369887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latin typeface="Arial Black" pitchFamily="34" charset="0"/>
              </a:rPr>
              <a:t>4</a:t>
            </a: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4441825" y="4014788"/>
            <a:ext cx="3941763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800" u="sng">
                <a:latin typeface="Arial" charset="0"/>
                <a:hlinkClick r:id="rId5"/>
              </a:rPr>
              <a:t>http://www.letisteodbory.cz/wp-content/uploads/2013/05/Beze-jmena1.jpg</a:t>
            </a:r>
            <a:endParaRPr lang="cs-CZ" altLang="cs-CZ" sz="800">
              <a:latin typeface="Arial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39750" y="981075"/>
            <a:ext cx="3600450" cy="27781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altLang="cs-CZ" sz="1200" b="1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Ostřelování  a zničení  staroměstské radnice </a:t>
            </a:r>
            <a:endParaRPr lang="cs-CZ" sz="1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859338" y="631825"/>
            <a:ext cx="4032250" cy="2762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altLang="cs-CZ" sz="1200" b="1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Národní muzeum zničené boji.</a:t>
            </a:r>
            <a:endParaRPr lang="cs-CZ" altLang="cs-CZ" sz="12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1" name="Picture 2" descr="C:\Users\Věra\Desktop\1.Česká poezie-obrázky\osvobození\058hořící praha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70400" y="4251325"/>
            <a:ext cx="4176713" cy="260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" name="Obdélník 21"/>
          <p:cNvSpPr/>
          <p:nvPr/>
        </p:nvSpPr>
        <p:spPr>
          <a:xfrm>
            <a:off x="539750" y="631825"/>
            <a:ext cx="3967163" cy="2762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altLang="cs-CZ" sz="1200" b="1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Boj o historický střed města- Staroměstské náměstí</a:t>
            </a:r>
            <a:endParaRPr lang="cs-CZ" sz="1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233" name="Obdélník 23"/>
          <p:cNvSpPr>
            <a:spLocks noChangeArrowheads="1"/>
          </p:cNvSpPr>
          <p:nvPr/>
        </p:nvSpPr>
        <p:spPr bwMode="auto">
          <a:xfrm>
            <a:off x="71438" y="179388"/>
            <a:ext cx="6732587" cy="369887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b="1">
                <a:latin typeface="Arial Black" pitchFamily="34" charset="0"/>
              </a:rPr>
              <a:t>Přiřaďte  jednotlivým záběrům odpovídající popisky:</a:t>
            </a:r>
          </a:p>
        </p:txBody>
      </p:sp>
      <p:sp>
        <p:nvSpPr>
          <p:cNvPr id="25" name="Obdélník 24"/>
          <p:cNvSpPr>
            <a:spLocks noChangeArrowheads="1"/>
          </p:cNvSpPr>
          <p:nvPr/>
        </p:nvSpPr>
        <p:spPr bwMode="auto">
          <a:xfrm>
            <a:off x="4427538" y="4283075"/>
            <a:ext cx="339725" cy="36988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latin typeface="Arial Black" pitchFamily="34" charset="0"/>
              </a:rPr>
              <a:t>4</a:t>
            </a:r>
          </a:p>
        </p:txBody>
      </p:sp>
      <p:sp>
        <p:nvSpPr>
          <p:cNvPr id="26" name="Obdélník 25"/>
          <p:cNvSpPr>
            <a:spLocks noChangeArrowheads="1"/>
          </p:cNvSpPr>
          <p:nvPr/>
        </p:nvSpPr>
        <p:spPr bwMode="auto">
          <a:xfrm>
            <a:off x="7383463" y="158750"/>
            <a:ext cx="1509712" cy="461963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>
                <a:solidFill>
                  <a:schemeClr val="bg1"/>
                </a:solidFill>
                <a:latin typeface="Arial Black" pitchFamily="34" charset="0"/>
              </a:rPr>
              <a:t>Řešení</a:t>
            </a:r>
            <a:r>
              <a:rPr lang="cs-CZ" altLang="cs-CZ" sz="2400" b="1">
                <a:solidFill>
                  <a:schemeClr val="bg1"/>
                </a:solidFill>
                <a:latin typeface="Arial" charset="0"/>
              </a:rPr>
              <a:t>:</a:t>
            </a:r>
            <a:r>
              <a:rPr lang="cs-CZ" altLang="cs-CZ" b="1">
                <a:solidFill>
                  <a:schemeClr val="bg1"/>
                </a:solidFill>
                <a:latin typeface="Arial Black" pitchFamily="34" charset="0"/>
              </a:rPr>
              <a:t> </a:t>
            </a:r>
            <a:endParaRPr lang="cs-CZ" altLang="cs-CZ"/>
          </a:p>
        </p:txBody>
      </p:sp>
      <p:pic>
        <p:nvPicPr>
          <p:cNvPr id="9236" name="Picture 2" descr="C:\Users\Věra\Downloads\Desktop\1.Česká poezie-obrázky\Pražské povstání\národní muzeum.jpg"/>
          <p:cNvPicPr>
            <a:picLocks noChangeAspect="1" noChangeArrowheads="1"/>
          </p:cNvPicPr>
          <p:nvPr/>
        </p:nvPicPr>
        <p:blipFill>
          <a:blip r:embed="rId7" cstate="print"/>
          <a:srcRect b="13858"/>
          <a:stretch>
            <a:fillRect/>
          </a:stretch>
        </p:blipFill>
        <p:spPr bwMode="auto">
          <a:xfrm>
            <a:off x="187325" y="4295775"/>
            <a:ext cx="4032250" cy="252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37" name="Obdélník 27"/>
          <p:cNvSpPr>
            <a:spLocks noChangeArrowheads="1"/>
          </p:cNvSpPr>
          <p:nvPr/>
        </p:nvSpPr>
        <p:spPr bwMode="auto">
          <a:xfrm>
            <a:off x="34925" y="4356100"/>
            <a:ext cx="338138" cy="36988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latin typeface="Arial Black" pitchFamily="34" charset="0"/>
              </a:rPr>
              <a:t>3</a:t>
            </a:r>
          </a:p>
        </p:txBody>
      </p:sp>
      <p:sp>
        <p:nvSpPr>
          <p:cNvPr id="9238" name="Obdélník 28"/>
          <p:cNvSpPr>
            <a:spLocks noChangeArrowheads="1"/>
          </p:cNvSpPr>
          <p:nvPr/>
        </p:nvSpPr>
        <p:spPr bwMode="auto">
          <a:xfrm>
            <a:off x="185738" y="6642100"/>
            <a:ext cx="424815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800" u="sng">
                <a:hlinkClick r:id="rId8"/>
              </a:rPr>
              <a:t> http://www.praha-tip.cz/public/images/story/p1145.jpg</a:t>
            </a:r>
            <a:endParaRPr lang="cs-CZ" altLang="cs-CZ" sz="800"/>
          </a:p>
        </p:txBody>
      </p:sp>
      <p:sp>
        <p:nvSpPr>
          <p:cNvPr id="9239" name="Obdélník 29"/>
          <p:cNvSpPr>
            <a:spLocks noChangeArrowheads="1"/>
          </p:cNvSpPr>
          <p:nvPr/>
        </p:nvSpPr>
        <p:spPr bwMode="auto">
          <a:xfrm>
            <a:off x="4467225" y="6632575"/>
            <a:ext cx="457200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800"/>
              <a:t>http://</a:t>
            </a:r>
            <a:r>
              <a:rPr lang="cs-CZ" altLang="cs-CZ" sz="800">
                <a:hlinkClick r:id="rId9"/>
              </a:rPr>
              <a:t>www.ahmp.cz/povstani/foto/nahledy/058.jpg</a:t>
            </a:r>
            <a:endParaRPr lang="cs-CZ" altLang="cs-CZ" sz="8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2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2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 nodeType="clickPar">
                      <p:stCondLst>
                        <p:cond delay="indefinite"/>
                      </p:stCondLst>
                      <p:childTnLst>
                        <p:par>
                          <p:cTn id="9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 nodeType="clickPar">
                      <p:stCondLst>
                        <p:cond delay="indefinite"/>
                      </p:stCondLst>
                      <p:childTnLst>
                        <p:par>
                          <p:cTn id="10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 nodeType="clickPar">
                      <p:stCondLst>
                        <p:cond delay="indefinite"/>
                      </p:stCondLst>
                      <p:childTnLst>
                        <p:par>
                          <p:cTn id="1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 nodeType="clickPar">
                      <p:stCondLst>
                        <p:cond delay="indefinite"/>
                      </p:stCondLst>
                      <p:childTnLst>
                        <p:par>
                          <p:cTn id="1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92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92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 nodeType="clickPar">
                      <p:stCondLst>
                        <p:cond delay="indefinite"/>
                      </p:stCondLst>
                      <p:childTnLst>
                        <p:par>
                          <p:cTn id="1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92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92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 animBg="1"/>
      <p:bldP spid="16388" grpId="0"/>
      <p:bldP spid="6" grpId="0" animBg="1"/>
      <p:bldP spid="7" grpId="0" animBg="1"/>
      <p:bldP spid="10" grpId="0" animBg="1"/>
      <p:bldP spid="11" grpId="0" animBg="1"/>
      <p:bldP spid="12" grpId="0" animBg="1"/>
      <p:bldP spid="13" grpId="0" animBg="1"/>
      <p:bldP spid="14" grpId="0"/>
      <p:bldP spid="15" grpId="0" animBg="1"/>
      <p:bldP spid="20" grpId="0" animBg="1"/>
      <p:bldP spid="22" grpId="0" animBg="1"/>
      <p:bldP spid="25" grpId="0" animBg="1"/>
      <p:bldP spid="26" grpId="0" animBg="1"/>
      <p:bldP spid="9237" grpId="0" animBg="1"/>
      <p:bldP spid="9238" grpId="0"/>
      <p:bldP spid="923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8313" y="3860800"/>
            <a:ext cx="8313737" cy="1728788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pPr>
              <a:defRPr/>
            </a:pPr>
            <a:r>
              <a:rPr lang="cs-CZ" sz="3600" b="1" dirty="0" smtClean="0">
                <a:latin typeface="Arial Black" pitchFamily="34" charset="0"/>
                <a:cs typeface="Arial" pitchFamily="34" charset="0"/>
              </a:rPr>
              <a:t>STŘEDNÍ GENERACE BÁSNÍKŮ</a:t>
            </a:r>
            <a:br>
              <a:rPr lang="cs-CZ" sz="3600" b="1" dirty="0" smtClean="0">
                <a:latin typeface="Arial Black" pitchFamily="34" charset="0"/>
                <a:cs typeface="Arial" pitchFamily="34" charset="0"/>
              </a:rPr>
            </a:br>
            <a:r>
              <a:rPr lang="cs-CZ" sz="3600" b="1" dirty="0" smtClean="0">
                <a:latin typeface="Arial Black" pitchFamily="34" charset="0"/>
                <a:cs typeface="Arial" pitchFamily="34" charset="0"/>
              </a:rPr>
              <a:t>(narozených po r. 1900):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628" name="Obdélník 3"/>
          <p:cNvSpPr>
            <a:spLocks noChangeArrowheads="1"/>
          </p:cNvSpPr>
          <p:nvPr/>
        </p:nvSpPr>
        <p:spPr bwMode="auto">
          <a:xfrm>
            <a:off x="395288" y="333375"/>
            <a:ext cx="8501062" cy="181451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800"/>
              <a:t>Těsně po válce vznikaly spontánně básně vracející se k válce a </a:t>
            </a:r>
            <a:r>
              <a:rPr lang="cs-CZ" altLang="cs-CZ" sz="2800" b="1">
                <a:solidFill>
                  <a:srgbClr val="C00000"/>
                </a:solidFill>
              </a:rPr>
              <a:t>vyjadřující nadšení z osvobození. </a:t>
            </a:r>
            <a:endParaRPr lang="cs-CZ" altLang="cs-CZ" sz="2800">
              <a:solidFill>
                <a:srgbClr val="C00000"/>
              </a:solidFill>
            </a:endParaRPr>
          </a:p>
          <a:p>
            <a:r>
              <a:rPr lang="cs-CZ" altLang="cs-CZ" sz="2800">
                <a:latin typeface="Arial Black" pitchFamily="34" charset="0"/>
              </a:rPr>
              <a:t>Které skupině básníků se podařilo své zážitky vyjádřit nejpůsobivěji?</a:t>
            </a: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417513" y="2420938"/>
            <a:ext cx="8821737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 b="1">
                <a:solidFill>
                  <a:schemeClr val="bg1"/>
                </a:solidFill>
                <a:latin typeface="Arial" charset="0"/>
              </a:rPr>
              <a:t>Byla  </a:t>
            </a:r>
            <a:r>
              <a:rPr lang="cs-CZ" altLang="cs-CZ" sz="2400" b="1">
                <a:solidFill>
                  <a:srgbClr val="FFFF00"/>
                </a:solidFill>
                <a:latin typeface="Arial" charset="0"/>
              </a:rPr>
              <a:t>střední generace básníků</a:t>
            </a:r>
            <a:r>
              <a:rPr lang="cs-CZ" altLang="cs-CZ" sz="2400" b="1">
                <a:solidFill>
                  <a:schemeClr val="bg1"/>
                </a:solidFill>
                <a:latin typeface="Arial" charset="0"/>
              </a:rPr>
              <a:t>, kteří dozrávali  v době první republiky:</a:t>
            </a:r>
            <a:endParaRPr lang="cs-CZ" altLang="cs-CZ" sz="2400" b="1">
              <a:solidFill>
                <a:srgbClr val="FFFF00"/>
              </a:solidFill>
              <a:latin typeface="Arial" charset="0"/>
            </a:endParaRPr>
          </a:p>
          <a:p>
            <a:endParaRPr lang="cs-CZ" altLang="cs-CZ" sz="2400">
              <a:solidFill>
                <a:srgbClr val="FFFF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0" y="5919788"/>
            <a:ext cx="9144000" cy="46196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altLang="cs-CZ" sz="2400" b="1" dirty="0">
                <a:solidFill>
                  <a:srgbClr val="FFFF00"/>
                </a:solidFill>
                <a:latin typeface="Arial Black" pitchFamily="34" charset="0"/>
                <a:cs typeface="Arial" pitchFamily="34" charset="0"/>
              </a:rPr>
              <a:t>   F</a:t>
            </a:r>
            <a:r>
              <a:rPr lang="cs-CZ" altLang="cs-CZ" sz="2400" b="1" dirty="0">
                <a:solidFill>
                  <a:srgbClr val="FFFF00"/>
                </a:solidFill>
                <a:latin typeface="Arial Black" pitchFamily="34" charset="0"/>
              </a:rPr>
              <a:t>rantišek Halas, Jaroslav Seifert a Vladimír Holan</a:t>
            </a:r>
            <a:endParaRPr lang="cs-CZ" sz="2400" dirty="0">
              <a:solidFill>
                <a:srgbClr val="FFFF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 animBg="1"/>
      <p:bldP spid="26628" grpId="0" animBg="1"/>
      <p:bldP spid="5" grpId="0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50825" y="1270000"/>
            <a:ext cx="720725" cy="50323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r>
              <a:rPr lang="cs-CZ" sz="2800" dirty="0">
                <a:latin typeface="Arial Black" pitchFamily="34" charset="0"/>
              </a:rPr>
              <a:t>1</a:t>
            </a:r>
          </a:p>
        </p:txBody>
      </p:sp>
      <p:sp>
        <p:nvSpPr>
          <p:cNvPr id="9" name="Obdélník 8"/>
          <p:cNvSpPr/>
          <p:nvPr/>
        </p:nvSpPr>
        <p:spPr>
          <a:xfrm>
            <a:off x="3203575" y="1270000"/>
            <a:ext cx="865188" cy="50323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r>
              <a:rPr lang="cs-CZ" sz="2800" dirty="0">
                <a:latin typeface="Arial Black" pitchFamily="34" charset="0"/>
              </a:rPr>
              <a:t>2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372225" y="1268413"/>
            <a:ext cx="863600" cy="50482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r>
              <a:rPr lang="cs-CZ" sz="2800" dirty="0">
                <a:latin typeface="Arial Black" pitchFamily="34" charset="0"/>
              </a:rPr>
              <a:t>3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645025" y="836613"/>
            <a:ext cx="431800" cy="46196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2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7486650" y="836613"/>
            <a:ext cx="398463" cy="42386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r>
              <a:rPr lang="cs-CZ" sz="2400" dirty="0">
                <a:latin typeface="Arial Black" pitchFamily="34" charset="0"/>
              </a:rPr>
              <a:t>3</a:t>
            </a:r>
          </a:p>
        </p:txBody>
      </p:sp>
      <p:sp>
        <p:nvSpPr>
          <p:cNvPr id="14" name="Obdélník 13"/>
          <p:cNvSpPr/>
          <p:nvPr/>
        </p:nvSpPr>
        <p:spPr>
          <a:xfrm flipH="1">
            <a:off x="1547813" y="836613"/>
            <a:ext cx="431800" cy="42386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r>
              <a:rPr lang="cs-CZ" sz="2400" dirty="0">
                <a:latin typeface="Arial Black" pitchFamily="34" charset="0"/>
              </a:rPr>
              <a:t>1</a:t>
            </a: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34925" y="333375"/>
            <a:ext cx="9109075" cy="461963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 b="1">
                <a:latin typeface="Arial Black" pitchFamily="34" charset="0"/>
              </a:rPr>
              <a:t>Přiřaďte  portrétům jména:   </a:t>
            </a:r>
            <a:r>
              <a:rPr lang="cs-CZ" altLang="cs-CZ" sz="1400" b="1">
                <a:latin typeface="Arial Black" pitchFamily="34" charset="0"/>
              </a:rPr>
              <a:t>F. Halas,  V. Holan, F. Hrubín,  J. Seifert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50825" y="1763713"/>
            <a:ext cx="2198688" cy="369887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>
                <a:solidFill>
                  <a:schemeClr val="bg1"/>
                </a:solidFill>
                <a:latin typeface="Arial Black" pitchFamily="34" charset="0"/>
              </a:rPr>
              <a:t> Vladimír Holan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203575" y="1773238"/>
            <a:ext cx="2189163" cy="369887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>
                <a:solidFill>
                  <a:schemeClr val="bg1"/>
                </a:solidFill>
                <a:latin typeface="Arial Black" pitchFamily="34" charset="0"/>
              </a:rPr>
              <a:t>Jaroslav Seifert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6286500" y="1763713"/>
            <a:ext cx="2246313" cy="369887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>
                <a:solidFill>
                  <a:schemeClr val="bg1"/>
                </a:solidFill>
                <a:latin typeface="Arial Black" pitchFamily="34" charset="0"/>
              </a:rPr>
              <a:t>František Halas 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" name="Picture 8" descr="C:\Users\Věra\Desktop\getImage.jpe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16663" y="2133600"/>
            <a:ext cx="2863850" cy="400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6354763" y="6165850"/>
            <a:ext cx="2787650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800" u="sng">
                <a:hlinkClick r:id="rId4"/>
              </a:rPr>
              <a:t>http://www.slovnikceskeliteratury.cz/getImage.jsp?docid=11&amp;thmb&amp;id=129</a:t>
            </a:r>
            <a:endParaRPr lang="cs-CZ" altLang="cs-CZ" sz="800"/>
          </a:p>
        </p:txBody>
      </p:sp>
      <p:pic>
        <p:nvPicPr>
          <p:cNvPr id="37890" name="Picture 2" descr="C:\Users\Věra\Desktop\1.Česká poezie-obrázky\jaroslav-seifert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63900" y="2133600"/>
            <a:ext cx="2963863" cy="403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3357563" y="6170613"/>
            <a:ext cx="257492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800" u="sng">
                <a:hlinkClick r:id="rId6"/>
              </a:rPr>
              <a:t>http://www.odaha.com/sites/default/files/jaroslav-seifert.jpg</a:t>
            </a:r>
            <a:endParaRPr lang="cs-CZ" altLang="cs-CZ" sz="800"/>
          </a:p>
        </p:txBody>
      </p:sp>
      <p:pic>
        <p:nvPicPr>
          <p:cNvPr id="23" name="Picture 2" descr="C:\Users\Věra\Desktop\holan-vladimir-4_0.jpg"/>
          <p:cNvPicPr>
            <a:picLocks noChangeAspect="1" noChangeArrowheads="1"/>
          </p:cNvPicPr>
          <p:nvPr/>
        </p:nvPicPr>
        <p:blipFill>
          <a:blip r:embed="rId7" cstate="print"/>
          <a:srcRect l="18697" t="4938" b="4834"/>
          <a:stretch>
            <a:fillRect/>
          </a:stretch>
        </p:blipFill>
        <p:spPr bwMode="auto">
          <a:xfrm>
            <a:off x="0" y="2133600"/>
            <a:ext cx="3132138" cy="403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" name="Obdélník 23"/>
          <p:cNvSpPr>
            <a:spLocks noChangeArrowheads="1"/>
          </p:cNvSpPr>
          <p:nvPr/>
        </p:nvSpPr>
        <p:spPr bwMode="auto">
          <a:xfrm>
            <a:off x="-36513" y="6054725"/>
            <a:ext cx="3300413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800">
                <a:hlinkClick r:id="rId8"/>
              </a:rPr>
              <a:t>www.pwf.cz/archivy/autori/vladimir-holan/cz/&amp;docid=XfnyIIUgUC571M&amp;imgurl=http://www.pwf.cz/obrazek/dokument2189/holan_360x225.jpg&amp;w=360&amp;h=225&amp;ei=UOr_ULCMEcHKhAfk_oGoDw&amp;zoom=1&amp;iact=rc&amp;dur=297&amp;sig=103442197001635458552&amp;page=1&amp;tbnh=139&amp;tbnw=223&amp;start=0&amp;ndsp=37&amp;ved=1t:429,r:17,s:0,i:133&amp;tx=173&amp;ty=106</a:t>
            </a:r>
            <a:endParaRPr lang="cs-CZ" altLang="cs-CZ" sz="80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34925" y="836613"/>
            <a:ext cx="1198563" cy="369887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b="1">
                <a:solidFill>
                  <a:schemeClr val="bg1"/>
                </a:solidFill>
                <a:latin typeface="Arial Black" pitchFamily="34" charset="0"/>
              </a:rPr>
              <a:t>Řešení</a:t>
            </a:r>
            <a:r>
              <a:rPr lang="cs-CZ" altLang="cs-CZ" b="1">
                <a:solidFill>
                  <a:schemeClr val="bg1"/>
                </a:solidFill>
                <a:latin typeface="Arial" charset="0"/>
              </a:rPr>
              <a:t>:</a:t>
            </a:r>
            <a:r>
              <a:rPr lang="cs-CZ" altLang="cs-CZ" b="1">
                <a:solidFill>
                  <a:schemeClr val="bg1"/>
                </a:solidFill>
                <a:latin typeface="Arial Black" pitchFamily="34" charset="0"/>
              </a:rPr>
              <a:t> </a:t>
            </a:r>
            <a:endParaRPr lang="cs-CZ" alt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1" grpId="0"/>
      <p:bldP spid="22" grpId="0"/>
      <p:bldP spid="24" grpId="0"/>
      <p:bldP spid="1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Obdélník 1"/>
          <p:cNvSpPr>
            <a:spLocks noChangeArrowheads="1"/>
          </p:cNvSpPr>
          <p:nvPr/>
        </p:nvSpPr>
        <p:spPr bwMode="auto">
          <a:xfrm>
            <a:off x="323850" y="1268413"/>
            <a:ext cx="3455988" cy="20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None/>
            </a:pPr>
            <a:r>
              <a:rPr lang="cs-CZ" altLang="cs-CZ" sz="2400">
                <a:latin typeface="Arial Black" pitchFamily="34" charset="0"/>
              </a:rPr>
              <a:t>Jaroslav Seifert</a:t>
            </a:r>
          </a:p>
          <a:p>
            <a:pPr>
              <a:buFont typeface="Arial" charset="0"/>
              <a:buNone/>
            </a:pPr>
            <a:r>
              <a:rPr lang="cs-CZ" altLang="cs-CZ">
                <a:latin typeface="Arial" charset="0"/>
              </a:rPr>
              <a:t>(úryvky básně)</a:t>
            </a:r>
          </a:p>
          <a:p>
            <a:pPr>
              <a:buFont typeface="Arial" charset="0"/>
              <a:buNone/>
            </a:pPr>
            <a:r>
              <a:rPr lang="cs-CZ" altLang="cs-CZ" sz="2400">
                <a:latin typeface="Arial Black" pitchFamily="34" charset="0"/>
              </a:rPr>
              <a:t>…</a:t>
            </a:r>
          </a:p>
          <a:p>
            <a:pPr>
              <a:buFont typeface="Arial" charset="0"/>
              <a:buNone/>
            </a:pPr>
            <a:r>
              <a:rPr lang="cs-CZ" altLang="cs-CZ" sz="2000">
                <a:latin typeface="Arial" charset="0"/>
              </a:rPr>
              <a:t>Noc první, růžová,</a:t>
            </a:r>
          </a:p>
          <a:p>
            <a:pPr>
              <a:buFont typeface="Arial" charset="0"/>
              <a:buNone/>
            </a:pPr>
            <a:r>
              <a:rPr lang="cs-CZ" altLang="cs-CZ" sz="2000">
                <a:latin typeface="Arial" charset="0"/>
              </a:rPr>
              <a:t>vám polštář čechrala</a:t>
            </a:r>
          </a:p>
          <a:p>
            <a:pPr>
              <a:buFont typeface="Arial" charset="0"/>
              <a:buNone/>
            </a:pPr>
            <a:r>
              <a:rPr lang="cs-CZ" altLang="cs-CZ" sz="2000">
                <a:latin typeface="Arial" charset="0"/>
              </a:rPr>
              <a:t>z kamení dlažeb</a:t>
            </a:r>
          </a:p>
        </p:txBody>
      </p:sp>
      <p:sp>
        <p:nvSpPr>
          <p:cNvPr id="3" name="Obdélník 2"/>
          <p:cNvSpPr/>
          <p:nvPr/>
        </p:nvSpPr>
        <p:spPr>
          <a:xfrm>
            <a:off x="179388" y="188913"/>
            <a:ext cx="8713787" cy="70802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 Najděte slova, která odrážejí konkrétní reálie  květnových dnů 1945 a připomeňte  historickou situaci:</a:t>
            </a:r>
            <a:endParaRPr lang="cs-CZ" sz="20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7652" name="Obdélník 3"/>
          <p:cNvSpPr>
            <a:spLocks noChangeArrowheads="1"/>
          </p:cNvSpPr>
          <p:nvPr/>
        </p:nvSpPr>
        <p:spPr bwMode="auto">
          <a:xfrm>
            <a:off x="250825" y="3630613"/>
            <a:ext cx="4321175" cy="203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altLang="cs-CZ" sz="2000">
                <a:latin typeface="Arial" charset="0"/>
              </a:rPr>
              <a:t>		Kosi zpívali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altLang="cs-CZ" sz="2000">
                <a:latin typeface="Arial" charset="0"/>
              </a:rPr>
              <a:t>a kaštan nesl svícny obřadně,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altLang="cs-CZ" sz="2000">
                <a:latin typeface="Arial" charset="0"/>
              </a:rPr>
              <a:t>když už se stmívalo.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altLang="cs-CZ" sz="2000">
                <a:latin typeface="Arial" charset="0"/>
              </a:rPr>
              <a:t>				              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altLang="cs-CZ" sz="2000">
                <a:latin typeface="Arial" charset="0"/>
              </a:rPr>
              <a:t>Noc třetí sršela však jiskrami,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altLang="cs-CZ" sz="2000">
                <a:latin typeface="Arial" charset="0"/>
              </a:rPr>
              <a:t>čtvrtá noc měla příchuť popela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altLang="cs-CZ" sz="2000">
                <a:latin typeface="Arial" charset="0"/>
              </a:rPr>
              <a:t>a páchla po kouři jak rozbořený krb.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4537075" y="1196975"/>
            <a:ext cx="4572000" cy="3354388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rial Black" pitchFamily="34" charset="0"/>
                <a:cs typeface="Arial" pitchFamily="34" charset="0"/>
              </a:rPr>
              <a:t>František Halas</a:t>
            </a:r>
          </a:p>
          <a:p>
            <a:pPr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(úryvky básně)</a:t>
            </a:r>
          </a:p>
          <a:p>
            <a:pPr>
              <a:defRPr/>
            </a:pP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rial Black" pitchFamily="34" charset="0"/>
                <a:cs typeface="Arial" pitchFamily="34" charset="0"/>
              </a:rPr>
              <a:t>…</a:t>
            </a:r>
          </a:p>
          <a:p>
            <a:pPr>
              <a:defRPr/>
            </a:pPr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Z němoty vyšlá vyjevená slova</a:t>
            </a:r>
          </a:p>
          <a:p>
            <a:pPr>
              <a:defRPr/>
            </a:pPr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pobíhala  hrozebně a vztekle</a:t>
            </a:r>
          </a:p>
          <a:p>
            <a:pPr>
              <a:defRPr/>
            </a:pPr>
            <a:endParaRPr lang="cs-CZ" sz="2000" dirty="0">
              <a:solidFill>
                <a:schemeClr val="tx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A tu začala růst</a:t>
            </a:r>
          </a:p>
          <a:p>
            <a:pPr>
              <a:defRPr/>
            </a:pPr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z magnetických polí nenávisti</a:t>
            </a:r>
          </a:p>
          <a:p>
            <a:pPr>
              <a:defRPr/>
            </a:pPr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z podzemí krví prosáklého</a:t>
            </a:r>
          </a:p>
          <a:p>
            <a:pPr>
              <a:defRPr/>
            </a:pPr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rostla partyzánská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4643438" y="4554538"/>
            <a:ext cx="3600450" cy="132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None/>
            </a:pPr>
            <a:r>
              <a:rPr lang="cs-CZ" altLang="cs-CZ" sz="2000">
                <a:latin typeface="Arial" charset="0"/>
              </a:rPr>
              <a:t>…</a:t>
            </a:r>
          </a:p>
          <a:p>
            <a:pPr>
              <a:buFont typeface="Arial" charset="0"/>
              <a:buNone/>
            </a:pPr>
            <a:r>
              <a:rPr lang="cs-CZ" altLang="cs-CZ" sz="2000">
                <a:latin typeface="Arial" charset="0"/>
              </a:rPr>
              <a:t>Štěkavé zbraně</a:t>
            </a:r>
          </a:p>
          <a:p>
            <a:pPr>
              <a:buFont typeface="Arial" charset="0"/>
              <a:buNone/>
            </a:pPr>
            <a:r>
              <a:rPr lang="cs-CZ" altLang="cs-CZ" sz="2000">
                <a:latin typeface="Arial" charset="0"/>
              </a:rPr>
              <a:t>ze skrýší a hlíny vyrazily</a:t>
            </a:r>
          </a:p>
          <a:p>
            <a:pPr>
              <a:buFont typeface="Arial" charset="0"/>
              <a:buNone/>
            </a:pPr>
            <a:r>
              <a:rPr lang="cs-CZ" altLang="cs-CZ" sz="2000">
                <a:latin typeface="Arial" charset="0"/>
              </a:rPr>
              <a:t>…</a:t>
            </a:r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468313" y="3213100"/>
            <a:ext cx="172720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611188" y="4221163"/>
            <a:ext cx="201612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476375" y="5013325"/>
            <a:ext cx="201612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2339975" y="5300663"/>
            <a:ext cx="136842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5940425" y="2852738"/>
            <a:ext cx="1871663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6588125" y="3716338"/>
            <a:ext cx="1296988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5940425" y="4076700"/>
            <a:ext cx="1655763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flipH="1">
            <a:off x="4787900" y="5157788"/>
            <a:ext cx="1655763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flipH="1">
            <a:off x="4787900" y="5516563"/>
            <a:ext cx="244792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>
            <a:spLocks noChangeArrowheads="1"/>
          </p:cNvSpPr>
          <p:nvPr/>
        </p:nvSpPr>
        <p:spPr bwMode="auto">
          <a:xfrm>
            <a:off x="468313" y="6156325"/>
            <a:ext cx="1533525" cy="461963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>
                <a:solidFill>
                  <a:schemeClr val="bg1"/>
                </a:solidFill>
                <a:latin typeface="Arial Black" pitchFamily="34" charset="0"/>
              </a:rPr>
              <a:t>Řešení</a:t>
            </a:r>
            <a:r>
              <a:rPr lang="cs-CZ" altLang="cs-CZ" sz="2400" b="1">
                <a:solidFill>
                  <a:schemeClr val="bg1"/>
                </a:solidFill>
                <a:latin typeface="Arial" charset="0"/>
              </a:rPr>
              <a:t>:</a:t>
            </a:r>
            <a:r>
              <a:rPr lang="cs-CZ" altLang="cs-CZ" sz="2400" b="1">
                <a:solidFill>
                  <a:schemeClr val="bg1"/>
                </a:solidFill>
                <a:latin typeface="Arial Black" pitchFamily="34" charset="0"/>
              </a:rPr>
              <a:t> </a:t>
            </a:r>
            <a:endParaRPr lang="cs-CZ" altLang="cs-CZ" sz="2400"/>
          </a:p>
        </p:txBody>
      </p:sp>
      <p:sp>
        <p:nvSpPr>
          <p:cNvPr id="21" name="Obdélník 20"/>
          <p:cNvSpPr/>
          <p:nvPr/>
        </p:nvSpPr>
        <p:spPr>
          <a:xfrm>
            <a:off x="2286000" y="6156325"/>
            <a:ext cx="2790825" cy="36830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Doplňte názvy básní:</a:t>
            </a:r>
            <a:endParaRPr lang="cs-CZ" dirty="0"/>
          </a:p>
        </p:txBody>
      </p:sp>
      <p:sp>
        <p:nvSpPr>
          <p:cNvPr id="23" name="Obdélník 22"/>
          <p:cNvSpPr>
            <a:spLocks noChangeArrowheads="1"/>
          </p:cNvSpPr>
          <p:nvPr/>
        </p:nvSpPr>
        <p:spPr bwMode="auto">
          <a:xfrm>
            <a:off x="5292725" y="6156325"/>
            <a:ext cx="3455988" cy="368300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chemeClr val="bg1"/>
                </a:solidFill>
                <a:latin typeface="Arial Black" pitchFamily="34" charset="0"/>
              </a:rPr>
              <a:t>Květnové noci, Barikáda</a:t>
            </a:r>
            <a:endParaRPr lang="cs-CZ" alt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/>
      <p:bldP spid="3" grpId="0" animBg="1"/>
      <p:bldP spid="27652" grpId="0"/>
      <p:bldP spid="18" grpId="0"/>
      <p:bldP spid="19" grpId="0"/>
      <p:bldP spid="17" grpId="0" animBg="1"/>
      <p:bldP spid="21" grpId="0" animBg="1"/>
      <p:bldP spid="2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sah 2"/>
          <p:cNvSpPr>
            <a:spLocks noGrp="1"/>
          </p:cNvSpPr>
          <p:nvPr>
            <p:ph idx="1"/>
          </p:nvPr>
        </p:nvSpPr>
        <p:spPr>
          <a:xfrm>
            <a:off x="1763713" y="4437063"/>
            <a:ext cx="6408737" cy="647700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pPr eaLnBrk="1" hangingPunct="1">
              <a:lnSpc>
                <a:spcPct val="150000"/>
              </a:lnSpc>
              <a:buFont typeface="Arial" charset="0"/>
              <a:buNone/>
              <a:defRPr/>
            </a:pPr>
            <a:r>
              <a:rPr lang="cs-CZ" altLang="cs-CZ" sz="2000" dirty="0" smtClean="0">
                <a:solidFill>
                  <a:srgbClr val="10253F"/>
                </a:solidFill>
                <a:latin typeface="Times New Roman" pitchFamily="18" charset="0"/>
                <a:ea typeface="Calibri" pitchFamily="34" charset="0"/>
                <a:cs typeface="Arial" charset="0"/>
              </a:rPr>
              <a:t> </a:t>
            </a:r>
            <a:r>
              <a:rPr lang="cs-CZ" altLang="cs-CZ" sz="2400" dirty="0" smtClean="0">
                <a:solidFill>
                  <a:srgbClr val="10253F"/>
                </a:solidFill>
                <a:latin typeface="Arial Black" pitchFamily="34" charset="0"/>
                <a:ea typeface="Calibri" pitchFamily="34" charset="0"/>
                <a:cs typeface="Arial" charset="0"/>
              </a:rPr>
              <a:t>Jan</a:t>
            </a:r>
            <a:r>
              <a:rPr lang="cs-CZ" altLang="cs-CZ" sz="2000" dirty="0" smtClean="0">
                <a:solidFill>
                  <a:srgbClr val="10253F"/>
                </a:solidFill>
                <a:latin typeface="Times New Roman" pitchFamily="18" charset="0"/>
                <a:ea typeface="Calibri" pitchFamily="34" charset="0"/>
                <a:cs typeface="Arial" charset="0"/>
              </a:rPr>
              <a:t>  </a:t>
            </a:r>
            <a:r>
              <a:rPr lang="cs-CZ" altLang="cs-CZ" sz="2400" dirty="0" smtClean="0">
                <a:solidFill>
                  <a:srgbClr val="10253F"/>
                </a:solidFill>
                <a:latin typeface="Arial Black" pitchFamily="34" charset="0"/>
                <a:ea typeface="Calibri" pitchFamily="34" charset="0"/>
                <a:cs typeface="Arial" charset="0"/>
              </a:rPr>
              <a:t>Zahradníček</a:t>
            </a:r>
            <a:r>
              <a:rPr lang="cs-CZ" altLang="cs-CZ" sz="2400" dirty="0" smtClean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ea typeface="Calibri" pitchFamily="34" charset="0"/>
                <a:cs typeface="Arial" charset="0"/>
              </a:rPr>
              <a:t>  - Pokušení smrti</a:t>
            </a:r>
            <a:endParaRPr lang="cs-CZ" altLang="cs-CZ" sz="2000" dirty="0" smtClean="0">
              <a:solidFill>
                <a:schemeClr val="tx2">
                  <a:lumMod val="75000"/>
                </a:schemeClr>
              </a:solidFill>
              <a:latin typeface="Arial" charset="0"/>
              <a:ea typeface="Calibri" pitchFamily="34" charset="0"/>
              <a:cs typeface="Arial" charset="0"/>
            </a:endParaRPr>
          </a:p>
        </p:txBody>
      </p:sp>
      <p:sp>
        <p:nvSpPr>
          <p:cNvPr id="8195" name="Obdélník 3"/>
          <p:cNvSpPr>
            <a:spLocks noChangeArrowheads="1"/>
          </p:cNvSpPr>
          <p:nvPr/>
        </p:nvSpPr>
        <p:spPr bwMode="auto">
          <a:xfrm>
            <a:off x="9525" y="503238"/>
            <a:ext cx="9144000" cy="708025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altLang="cs-CZ" sz="2000" b="1">
                <a:solidFill>
                  <a:schemeClr val="bg1"/>
                </a:solidFill>
                <a:latin typeface="Arial" charset="0"/>
              </a:rPr>
              <a:t>     Které z následujících děl  </a:t>
            </a:r>
            <a:r>
              <a:rPr lang="cs-CZ" altLang="cs-CZ" sz="2000" b="1">
                <a:solidFill>
                  <a:schemeClr val="bg1"/>
                </a:solidFill>
                <a:latin typeface="Arial Black" pitchFamily="34" charset="0"/>
              </a:rPr>
              <a:t>není reakcí na osvobození  	</a:t>
            </a:r>
            <a:r>
              <a:rPr lang="cs-CZ" altLang="cs-CZ" sz="2000" b="1">
                <a:solidFill>
                  <a:schemeClr val="bg1"/>
                </a:solidFill>
                <a:latin typeface="Arial" charset="0"/>
              </a:rPr>
              <a:t>Československa  a konec 2. světové války?</a:t>
            </a:r>
          </a:p>
        </p:txBody>
      </p:sp>
      <p:sp>
        <p:nvSpPr>
          <p:cNvPr id="8196" name="Obdélník 3"/>
          <p:cNvSpPr>
            <a:spLocks noChangeArrowheads="1"/>
          </p:cNvSpPr>
          <p:nvPr/>
        </p:nvSpPr>
        <p:spPr bwMode="auto">
          <a:xfrm>
            <a:off x="1763713" y="2781300"/>
            <a:ext cx="6408737" cy="4619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rgbClr val="10253F"/>
                </a:solidFill>
                <a:latin typeface="Arial Black" pitchFamily="34" charset="0"/>
                <a:cs typeface="Arial" pitchFamily="34" charset="0"/>
              </a:rPr>
              <a:t>Vladimír Holan - Dokument</a:t>
            </a:r>
          </a:p>
        </p:txBody>
      </p:sp>
      <p:sp>
        <p:nvSpPr>
          <p:cNvPr id="8197" name="Obdélník 4"/>
          <p:cNvSpPr>
            <a:spLocks noChangeArrowheads="1"/>
          </p:cNvSpPr>
          <p:nvPr/>
        </p:nvSpPr>
        <p:spPr bwMode="auto">
          <a:xfrm>
            <a:off x="1763713" y="1908175"/>
            <a:ext cx="6408737" cy="4619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Jaroslav Seifert – Přilba hlíny</a:t>
            </a:r>
            <a:endParaRPr lang="cs-CZ" sz="2400" dirty="0">
              <a:solidFill>
                <a:srgbClr val="10253F"/>
              </a:solidFill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0825" y="1865313"/>
            <a:ext cx="1152525" cy="484187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dirty="0">
                <a:latin typeface="Arial Black" pitchFamily="34" charset="0"/>
              </a:rPr>
              <a:t>A</a:t>
            </a: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250825" y="2781300"/>
            <a:ext cx="1152525" cy="522288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2800">
                <a:solidFill>
                  <a:schemeClr val="bg1"/>
                </a:solidFill>
                <a:latin typeface="Arial Black" pitchFamily="34" charset="0"/>
              </a:rPr>
              <a:t>B</a:t>
            </a:r>
          </a:p>
        </p:txBody>
      </p:sp>
      <p:sp>
        <p:nvSpPr>
          <p:cNvPr id="8" name="Obdélník 7"/>
          <p:cNvSpPr/>
          <p:nvPr/>
        </p:nvSpPr>
        <p:spPr>
          <a:xfrm>
            <a:off x="1763713" y="3573463"/>
            <a:ext cx="6408737" cy="4619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charset="0"/>
              </a:rPr>
              <a:t> </a:t>
            </a:r>
            <a:r>
              <a:rPr lang="cs-CZ" sz="24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František Halas - V řadě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250825" y="3573463"/>
            <a:ext cx="1152525" cy="522287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2800">
                <a:solidFill>
                  <a:schemeClr val="bg1"/>
                </a:solidFill>
                <a:latin typeface="Arial Black" pitchFamily="34" charset="0"/>
              </a:rPr>
              <a:t>C</a:t>
            </a: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250825" y="4437063"/>
            <a:ext cx="1152525" cy="523875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2800">
                <a:solidFill>
                  <a:schemeClr val="bg1"/>
                </a:solidFill>
                <a:latin typeface="Arial Black" pitchFamily="34" charset="0"/>
              </a:rPr>
              <a:t>D</a:t>
            </a: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250825" y="6075363"/>
            <a:ext cx="1152525" cy="522287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2800">
                <a:solidFill>
                  <a:schemeClr val="bg1"/>
                </a:solidFill>
                <a:latin typeface="Arial Black" pitchFamily="34" charset="0"/>
              </a:rPr>
              <a:t>D</a:t>
            </a:r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0" y="1628775"/>
            <a:ext cx="914400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1763713" y="6062663"/>
            <a:ext cx="6408737" cy="46196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buFont typeface="Arial" charset="0"/>
              <a:buNone/>
              <a:defRPr/>
            </a:pPr>
            <a:r>
              <a:rPr lang="cs-CZ" altLang="cs-CZ" sz="2400" dirty="0">
                <a:solidFill>
                  <a:srgbClr val="10253F"/>
                </a:solidFill>
                <a:latin typeface="Arial Black" pitchFamily="34" charset="0"/>
              </a:rPr>
              <a:t>Jan</a:t>
            </a:r>
            <a:r>
              <a:rPr lang="cs-CZ" altLang="cs-CZ" sz="2400" dirty="0">
                <a:solidFill>
                  <a:srgbClr val="10253F"/>
                </a:solidFill>
                <a:latin typeface="Times New Roman" pitchFamily="18" charset="0"/>
              </a:rPr>
              <a:t>  </a:t>
            </a:r>
            <a:r>
              <a:rPr lang="cs-CZ" altLang="cs-CZ" sz="2400" dirty="0">
                <a:solidFill>
                  <a:srgbClr val="10253F"/>
                </a:solidFill>
                <a:latin typeface="Arial Black" pitchFamily="34" charset="0"/>
              </a:rPr>
              <a:t>Zahradníček</a:t>
            </a:r>
            <a:r>
              <a:rPr lang="cs-CZ" altLang="cs-CZ" sz="2400" dirty="0">
                <a:solidFill>
                  <a:srgbClr val="17375E"/>
                </a:solidFill>
                <a:latin typeface="Arial Black" pitchFamily="34" charset="0"/>
              </a:rPr>
              <a:t>  - Pokušení smrti</a:t>
            </a:r>
            <a:endParaRPr lang="cs-CZ" altLang="cs-CZ" sz="2400" dirty="0">
              <a:solidFill>
                <a:srgbClr val="17375E"/>
              </a:solidFill>
              <a:latin typeface="Arial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50825" y="5435600"/>
            <a:ext cx="1431925" cy="461963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bg1"/>
                </a:solidFill>
                <a:latin typeface="Arial Black" pitchFamily="34" charset="0"/>
              </a:rPr>
              <a:t>Řešení</a:t>
            </a:r>
            <a:r>
              <a:rPr lang="cs-CZ" sz="2400" b="1" dirty="0">
                <a:solidFill>
                  <a:schemeClr val="bg1"/>
                </a:solidFill>
                <a:latin typeface="Arial" charset="0"/>
              </a:rPr>
              <a:t>:</a:t>
            </a:r>
            <a:endParaRPr lang="cs-CZ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819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 build="p" animBg="1"/>
      <p:bldP spid="8195" grpId="0" animBg="1"/>
      <p:bldP spid="8196" grpId="0" animBg="1"/>
      <p:bldP spid="8197" grpId="0" animBg="1"/>
      <p:bldP spid="6" grpId="0" animBg="1"/>
      <p:bldP spid="7" grpId="0" animBg="1"/>
      <p:bldP spid="8" grpId="0" animBg="1"/>
      <p:bldP spid="9" grpId="0" animBg="1"/>
      <p:bldP spid="10" grpId="0" animBg="1"/>
      <p:bldP spid="14" grpId="0" animBg="1"/>
      <p:bldP spid="15" grpId="0" animBg="1"/>
      <p:bldP spid="1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rgbClr val="DAFA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Obdélník 2"/>
          <p:cNvSpPr>
            <a:spLocks noChangeArrowheads="1"/>
          </p:cNvSpPr>
          <p:nvPr/>
        </p:nvSpPr>
        <p:spPr bwMode="auto">
          <a:xfrm>
            <a:off x="250825" y="404813"/>
            <a:ext cx="8597900" cy="460375"/>
          </a:xfrm>
          <a:prstGeom prst="rect">
            <a:avLst/>
          </a:prstGeom>
          <a:solidFill>
            <a:schemeClr val="accent4">
              <a:lumMod val="7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bg1"/>
                </a:solidFill>
                <a:latin typeface="Arial Black" pitchFamily="34" charset="0"/>
              </a:rPr>
              <a:t>Zařaďte jména umělců do odpovídajících skupin:</a:t>
            </a:r>
            <a:endParaRPr lang="cs-CZ" sz="2400" b="1" dirty="0">
              <a:solidFill>
                <a:srgbClr val="953735"/>
              </a:solidFill>
              <a:latin typeface="Arial Black" pitchFamily="34" charset="0"/>
            </a:endParaRPr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250825" y="5300663"/>
            <a:ext cx="4968875" cy="46196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914400" lvl="1" indent="-457200">
              <a:defRPr/>
            </a:pPr>
            <a:r>
              <a:rPr lang="cs-CZ" altLang="cs-CZ" sz="2400" b="1" dirty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Ivan Blatný,   Jiří Kolář </a:t>
            </a:r>
            <a:endParaRPr lang="cs-CZ" altLang="cs-CZ" sz="2400" b="1" dirty="0">
              <a:solidFill>
                <a:srgbClr val="10253F"/>
              </a:solidFill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5124" name="Obdélník 4"/>
          <p:cNvSpPr>
            <a:spLocks noChangeArrowheads="1"/>
          </p:cNvSpPr>
          <p:nvPr/>
        </p:nvSpPr>
        <p:spPr bwMode="auto">
          <a:xfrm>
            <a:off x="250825" y="2997200"/>
            <a:ext cx="4968875" cy="461963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cs-CZ" altLang="cs-CZ" sz="2000" b="1" dirty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Bohuslav  </a:t>
            </a:r>
            <a:r>
              <a:rPr lang="cs-CZ" altLang="cs-CZ" sz="2000" b="1" dirty="0" err="1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Reynek</a:t>
            </a:r>
            <a:r>
              <a:rPr lang="cs-CZ" altLang="cs-CZ" sz="2000" b="1" dirty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altLang="cs-CZ" sz="2400" b="1" dirty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Jan Zahradníček  </a:t>
            </a: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250825" y="1989138"/>
            <a:ext cx="4968875" cy="46196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altLang="cs-CZ" sz="2000" b="1" dirty="0">
                <a:solidFill>
                  <a:srgbClr val="10253F"/>
                </a:solidFill>
              </a:rPr>
              <a:t> </a:t>
            </a:r>
            <a:r>
              <a:rPr lang="cs-CZ" altLang="cs-CZ" sz="2400" b="1" dirty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Ludvík Kundera</a:t>
            </a:r>
            <a:r>
              <a:rPr lang="cs-CZ" altLang="cs-CZ" sz="2000" b="1" dirty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,  </a:t>
            </a:r>
            <a:r>
              <a:rPr lang="cs-CZ" altLang="cs-CZ" sz="2400" b="1" dirty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Zdeněk Lorenc</a:t>
            </a:r>
            <a:endParaRPr lang="cs-CZ" alt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0825" y="4221163"/>
            <a:ext cx="4968875" cy="46196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marL="914400" lvl="1" indent="-457200">
              <a:defRPr/>
            </a:pPr>
            <a:r>
              <a:rPr lang="cs-CZ" sz="2400" b="1" dirty="0">
                <a:solidFill>
                  <a:srgbClr val="10253F"/>
                </a:solidFill>
                <a:latin typeface="Arial" charset="0"/>
              </a:rPr>
              <a:t>Kamil Bedná</a:t>
            </a:r>
            <a:r>
              <a:rPr lang="cs-CZ" sz="2000" b="1" dirty="0">
                <a:solidFill>
                  <a:srgbClr val="10253F"/>
                </a:solidFill>
                <a:latin typeface="Arial" charset="0"/>
              </a:rPr>
              <a:t>ř ,  </a:t>
            </a:r>
            <a:r>
              <a:rPr lang="cs-CZ" sz="2400" b="1" dirty="0">
                <a:solidFill>
                  <a:srgbClr val="10253F"/>
                </a:solidFill>
                <a:latin typeface="Arial" charset="0"/>
              </a:rPr>
              <a:t>Josef </a:t>
            </a:r>
            <a:r>
              <a:rPr lang="cs-CZ" sz="2400" b="1" dirty="0" err="1">
                <a:solidFill>
                  <a:srgbClr val="10253F"/>
                </a:solidFill>
                <a:latin typeface="Arial" charset="0"/>
              </a:rPr>
              <a:t>Hiršal</a:t>
            </a:r>
            <a:endParaRPr lang="cs-CZ" sz="2400" b="1" dirty="0">
              <a:solidFill>
                <a:srgbClr val="10253F"/>
              </a:solidFill>
              <a:latin typeface="Arial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64163" y="1989138"/>
            <a:ext cx="3484562" cy="522287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altLang="cs-CZ" sz="2800" dirty="0">
                <a:solidFill>
                  <a:schemeClr val="bg1"/>
                </a:solidFill>
                <a:latin typeface="Arial Black" pitchFamily="34" charset="0"/>
              </a:rPr>
              <a:t>Skupina </a:t>
            </a:r>
            <a:r>
              <a:rPr lang="cs-CZ" altLang="cs-CZ" sz="2800" dirty="0" err="1">
                <a:solidFill>
                  <a:schemeClr val="bg1"/>
                </a:solidFill>
                <a:latin typeface="Arial Black" pitchFamily="34" charset="0"/>
              </a:rPr>
              <a:t>Ra</a:t>
            </a:r>
            <a:r>
              <a:rPr lang="cs-CZ" altLang="cs-CZ" sz="2800" dirty="0">
                <a:solidFill>
                  <a:schemeClr val="bg1"/>
                </a:solidFill>
                <a:latin typeface="Arial Black" pitchFamily="34" charset="0"/>
              </a:rPr>
              <a:t> </a:t>
            </a:r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8200" name="Obdélník 8"/>
          <p:cNvSpPr>
            <a:spLocks noChangeArrowheads="1"/>
          </p:cNvSpPr>
          <p:nvPr/>
        </p:nvSpPr>
        <p:spPr bwMode="auto">
          <a:xfrm>
            <a:off x="5364163" y="4149725"/>
            <a:ext cx="3484562" cy="522288"/>
          </a:xfrm>
          <a:prstGeom prst="rect">
            <a:avLst/>
          </a:prstGeom>
          <a:solidFill>
            <a:schemeClr val="accent4">
              <a:lumMod val="7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800" dirty="0">
                <a:solidFill>
                  <a:schemeClr val="bg1"/>
                </a:solidFill>
                <a:latin typeface="Arial Black" pitchFamily="34" charset="0"/>
              </a:rPr>
              <a:t>Skupina Ohnice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364163" y="2997200"/>
            <a:ext cx="3484562" cy="522288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altLang="cs-CZ" sz="2800" dirty="0">
                <a:solidFill>
                  <a:schemeClr val="bg1"/>
                </a:solidFill>
                <a:latin typeface="Arial Black" pitchFamily="34" charset="0"/>
              </a:rPr>
              <a:t>Katoličtí básníci </a:t>
            </a:r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364163" y="5300663"/>
            <a:ext cx="3484562" cy="52387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altLang="cs-CZ" sz="2800" dirty="0">
                <a:solidFill>
                  <a:schemeClr val="bg1"/>
                </a:solidFill>
                <a:latin typeface="Arial Black" pitchFamily="34" charset="0"/>
              </a:rPr>
              <a:t>Skupina 42 </a:t>
            </a:r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635125" y="1341438"/>
            <a:ext cx="1352550" cy="306387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altLang="cs-CZ" sz="1400" dirty="0">
                <a:solidFill>
                  <a:schemeClr val="bg1"/>
                </a:solidFill>
                <a:latin typeface="Arial Black" pitchFamily="34" charset="0"/>
              </a:rPr>
              <a:t>Skupina </a:t>
            </a:r>
            <a:r>
              <a:rPr lang="cs-CZ" altLang="cs-CZ" sz="1400" dirty="0" err="1">
                <a:solidFill>
                  <a:schemeClr val="bg1"/>
                </a:solidFill>
                <a:latin typeface="Arial Black" pitchFamily="34" charset="0"/>
              </a:rPr>
              <a:t>Ra</a:t>
            </a:r>
            <a:r>
              <a:rPr lang="cs-CZ" altLang="cs-CZ" sz="1400" dirty="0">
                <a:solidFill>
                  <a:schemeClr val="bg1"/>
                </a:solidFill>
                <a:latin typeface="Arial Black" pitchFamily="34" charset="0"/>
              </a:rPr>
              <a:t> </a:t>
            </a:r>
            <a:endParaRPr lang="cs-CZ" sz="14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07950" y="1341438"/>
            <a:ext cx="1333500" cy="306387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altLang="cs-CZ" sz="1400" dirty="0">
                <a:solidFill>
                  <a:schemeClr val="bg1"/>
                </a:solidFill>
                <a:latin typeface="Arial Black" pitchFamily="34" charset="0"/>
              </a:rPr>
              <a:t>Skupina 42 </a:t>
            </a:r>
            <a:endParaRPr lang="cs-CZ" sz="14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091113" y="1341438"/>
            <a:ext cx="1857375" cy="306387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altLang="cs-CZ" sz="1400" dirty="0">
                <a:solidFill>
                  <a:schemeClr val="bg1"/>
                </a:solidFill>
                <a:latin typeface="Arial Black" pitchFamily="34" charset="0"/>
              </a:rPr>
              <a:t>Katoličtí básníci </a:t>
            </a:r>
            <a:endParaRPr lang="cs-CZ" sz="14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115175" y="1341438"/>
            <a:ext cx="1820863" cy="306387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400" dirty="0">
                <a:solidFill>
                  <a:schemeClr val="bg1"/>
                </a:solidFill>
                <a:latin typeface="Arial Black" pitchFamily="34" charset="0"/>
              </a:rPr>
              <a:t>Skupina</a:t>
            </a:r>
            <a:r>
              <a:rPr lang="cs-CZ" sz="1200" dirty="0">
                <a:solidFill>
                  <a:schemeClr val="bg1"/>
                </a:solidFill>
                <a:latin typeface="Arial Black" pitchFamily="34" charset="0"/>
              </a:rPr>
              <a:t> Ohnice    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3144838" y="1341438"/>
            <a:ext cx="1858962" cy="36830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400" dirty="0" err="1">
                <a:solidFill>
                  <a:schemeClr val="bg1"/>
                </a:solidFill>
                <a:latin typeface="Arial Black" pitchFamily="34" charset="0"/>
              </a:rPr>
              <a:t>Dynamoarchisté</a:t>
            </a:r>
            <a:r>
              <a:rPr lang="cs-CZ" dirty="0">
                <a:solidFill>
                  <a:schemeClr val="bg1"/>
                </a:solidFill>
                <a:latin typeface="Arial Black" pitchFamily="34" charset="0"/>
              </a:rPr>
              <a:t>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 animBg="1"/>
      <p:bldP spid="4" grpId="0" animBg="1"/>
      <p:bldP spid="5124" grpId="0" animBg="1"/>
      <p:bldP spid="6" grpId="0" animBg="1"/>
      <p:bldP spid="7" grpId="0" animBg="1"/>
      <p:bldP spid="8" grpId="0" animBg="1"/>
      <p:bldP spid="8200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3924300" y="260350"/>
            <a:ext cx="5184775" cy="52387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800" b="1">
                <a:latin typeface="Arial" charset="0"/>
              </a:rPr>
              <a:t>Přiřaďte  portrétům jména: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0" y="1196975"/>
            <a:ext cx="539750" cy="5540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latin typeface="Arial Black" pitchFamily="34" charset="0"/>
              </a:rPr>
              <a:t>1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5818188" y="981075"/>
            <a:ext cx="482600" cy="461963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3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2411413" y="5786438"/>
            <a:ext cx="482600" cy="522287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2800" dirty="0">
                <a:solidFill>
                  <a:schemeClr val="bg1"/>
                </a:solidFill>
                <a:latin typeface="Arial Black" pitchFamily="34" charset="0"/>
              </a:rPr>
              <a:t>2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6140450" y="5084763"/>
            <a:ext cx="2247900" cy="40005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schemeClr val="bg1"/>
                </a:solidFill>
                <a:latin typeface="Arial Black" pitchFamily="34" charset="0"/>
              </a:rPr>
              <a:t>Ivan   Blatný</a:t>
            </a:r>
            <a:endParaRPr lang="cs-CZ" sz="20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694488" y="4365625"/>
            <a:ext cx="2144712" cy="40005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schemeClr val="bg1"/>
                </a:solidFill>
                <a:latin typeface="Arial Black" pitchFamily="34" charset="0"/>
              </a:rPr>
              <a:t>Josef </a:t>
            </a:r>
            <a:r>
              <a:rPr lang="cs-CZ" sz="2000" b="1" dirty="0" err="1">
                <a:solidFill>
                  <a:schemeClr val="bg1"/>
                </a:solidFill>
                <a:latin typeface="Arial Black" pitchFamily="34" charset="0"/>
              </a:rPr>
              <a:t>Kainar</a:t>
            </a:r>
            <a:r>
              <a:rPr lang="cs-CZ" sz="2000" b="1" dirty="0">
                <a:solidFill>
                  <a:schemeClr val="bg1"/>
                </a:solidFill>
                <a:latin typeface="Arial Black" pitchFamily="34" charset="0"/>
              </a:rPr>
              <a:t>  </a:t>
            </a:r>
            <a:endParaRPr lang="cs-CZ" sz="20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084888" y="6092825"/>
            <a:ext cx="2133600" cy="40005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schemeClr val="bg1"/>
                </a:solidFill>
                <a:latin typeface="Arial Black" pitchFamily="34" charset="0"/>
              </a:rPr>
              <a:t>Jiří Kolář</a:t>
            </a:r>
            <a:endParaRPr lang="cs-CZ" sz="20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156325" y="4292600"/>
            <a:ext cx="476250" cy="461963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bg1"/>
                </a:solidFill>
                <a:latin typeface="Arial Black" pitchFamily="34" charset="0"/>
              </a:rPr>
              <a:t>2</a:t>
            </a:r>
            <a:endParaRPr lang="cs-CZ" sz="24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8482013" y="5056188"/>
            <a:ext cx="482600" cy="4603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3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8339138" y="6062663"/>
            <a:ext cx="554037" cy="46196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1</a:t>
            </a:r>
          </a:p>
        </p:txBody>
      </p:sp>
      <p:pic>
        <p:nvPicPr>
          <p:cNvPr id="12300" name="Picture 2" descr="G:\Literatura\skupina 42\Ivan Blatný\blatny-iva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46825" y="908050"/>
            <a:ext cx="2689225" cy="2690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301" name="Obdélník 25"/>
          <p:cNvSpPr>
            <a:spLocks noChangeArrowheads="1"/>
          </p:cNvSpPr>
          <p:nvPr/>
        </p:nvSpPr>
        <p:spPr bwMode="auto">
          <a:xfrm>
            <a:off x="6372225" y="3644900"/>
            <a:ext cx="2520950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800">
                <a:hlinkClick r:id="rId3"/>
              </a:rPr>
              <a:t>http://www.knihovnaslany.cz/wp-content/gallery/777-kalendarium/blatny-ivan.jpg</a:t>
            </a:r>
            <a:endParaRPr lang="cs-CZ" altLang="cs-CZ" sz="800"/>
          </a:p>
        </p:txBody>
      </p:sp>
      <p:pic>
        <p:nvPicPr>
          <p:cNvPr id="12302" name="Picture 2" descr="C:\Users\Věra\Desktop\1.Česká poezie-obrázky\40_kolar-jiri porré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1773238"/>
            <a:ext cx="2627313" cy="290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303" name="Obdélník 27"/>
          <p:cNvSpPr>
            <a:spLocks noChangeArrowheads="1"/>
          </p:cNvSpPr>
          <p:nvPr/>
        </p:nvSpPr>
        <p:spPr bwMode="auto">
          <a:xfrm>
            <a:off x="-17463" y="4694238"/>
            <a:ext cx="2763838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800">
                <a:latin typeface="Arial" charset="0"/>
                <a:hlinkClick r:id="rId5"/>
              </a:rPr>
              <a:t>http://tcreativoas.cz/authorsPhoto/main/40_kolar-jiri.jpg</a:t>
            </a:r>
            <a:endParaRPr lang="cs-CZ" altLang="cs-CZ" sz="800">
              <a:latin typeface="Arial" charset="0"/>
            </a:endParaRPr>
          </a:p>
        </p:txBody>
      </p:sp>
      <p:pic>
        <p:nvPicPr>
          <p:cNvPr id="29" name="Picture 2" descr="C:\Users\Věra\Desktop\3b3b94ec469cc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31840" y="2564904"/>
            <a:ext cx="2805646" cy="376289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12305" name="Obdélník 29"/>
          <p:cNvSpPr>
            <a:spLocks noChangeArrowheads="1"/>
          </p:cNvSpPr>
          <p:nvPr/>
        </p:nvSpPr>
        <p:spPr bwMode="auto">
          <a:xfrm>
            <a:off x="3014663" y="6354763"/>
            <a:ext cx="360045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800">
                <a:hlinkClick r:id="rId7"/>
              </a:rPr>
              <a:t>http://www.cojeco.cz/attach/photos/3b3b94ec469cc.jpg</a:t>
            </a:r>
            <a:endParaRPr lang="cs-CZ" altLang="cs-CZ" sz="800"/>
          </a:p>
          <a:p>
            <a:endParaRPr lang="cs-CZ" altLang="cs-CZ" sz="80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903413" y="260350"/>
            <a:ext cx="1947862" cy="369888"/>
          </a:xfrm>
          <a:prstGeom prst="rect">
            <a:avLst/>
          </a:prstGeom>
          <a:solidFill>
            <a:srgbClr val="00B0F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b="1">
                <a:solidFill>
                  <a:schemeClr val="bg1"/>
                </a:solidFill>
                <a:latin typeface="Arial Black" pitchFamily="34" charset="0"/>
              </a:rPr>
              <a:t>Josef Kainar  </a:t>
            </a:r>
            <a:endParaRPr lang="cs-CZ" altLang="cs-CZ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547813" y="692150"/>
            <a:ext cx="2311400" cy="369888"/>
          </a:xfrm>
          <a:prstGeom prst="rect">
            <a:avLst/>
          </a:prstGeom>
          <a:solidFill>
            <a:srgbClr val="00B0F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b="1">
                <a:solidFill>
                  <a:schemeClr val="bg1"/>
                </a:solidFill>
                <a:latin typeface="Arial Black" pitchFamily="34" charset="0"/>
              </a:rPr>
              <a:t>Ludvík Kundera  </a:t>
            </a:r>
            <a:endParaRPr lang="cs-CZ" altLang="cs-CZ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6" name="Obdélník 25"/>
          <p:cNvSpPr>
            <a:spLocks noChangeArrowheads="1"/>
          </p:cNvSpPr>
          <p:nvPr/>
        </p:nvSpPr>
        <p:spPr bwMode="auto">
          <a:xfrm>
            <a:off x="34925" y="260350"/>
            <a:ext cx="1758950" cy="369888"/>
          </a:xfrm>
          <a:prstGeom prst="rect">
            <a:avLst/>
          </a:prstGeom>
          <a:solidFill>
            <a:srgbClr val="00B0F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b="1">
                <a:solidFill>
                  <a:schemeClr val="bg1"/>
                </a:solidFill>
                <a:latin typeface="Arial Black" pitchFamily="34" charset="0"/>
              </a:rPr>
              <a:t>Ivan   Blatný</a:t>
            </a:r>
            <a:endParaRPr lang="cs-CZ" altLang="cs-CZ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8" name="Obdélník 27"/>
          <p:cNvSpPr>
            <a:spLocks noChangeArrowheads="1"/>
          </p:cNvSpPr>
          <p:nvPr/>
        </p:nvSpPr>
        <p:spPr bwMode="auto">
          <a:xfrm>
            <a:off x="34925" y="692150"/>
            <a:ext cx="1344613" cy="369888"/>
          </a:xfrm>
          <a:prstGeom prst="rect">
            <a:avLst/>
          </a:prstGeom>
          <a:solidFill>
            <a:srgbClr val="00B0F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b="1">
                <a:solidFill>
                  <a:schemeClr val="bg1"/>
                </a:solidFill>
                <a:latin typeface="Arial Black" pitchFamily="34" charset="0"/>
              </a:rPr>
              <a:t>Jiří Kolář</a:t>
            </a:r>
            <a:endParaRPr lang="cs-CZ" altLang="cs-CZ">
              <a:solidFill>
                <a:schemeClr val="bg1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3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3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3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3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23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23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23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23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23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23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  <p:bldP spid="16" grpId="0" animBg="1"/>
      <p:bldP spid="17" grpId="0" animBg="1"/>
      <p:bldP spid="19" grpId="0" animBg="1"/>
      <p:bldP spid="20" grpId="0" animBg="1"/>
      <p:bldP spid="21" grpId="0" animBg="1"/>
      <p:bldP spid="23" grpId="0" animBg="1"/>
      <p:bldP spid="24" grpId="0" animBg="1"/>
      <p:bldP spid="25" grpId="0" animBg="1"/>
      <p:bldP spid="12301" grpId="0"/>
      <p:bldP spid="12303" grpId="0"/>
      <p:bldP spid="12305" grpId="0"/>
      <p:bldP spid="18" grpId="0" animBg="1"/>
      <p:bldP spid="22" grpId="0" animBg="1"/>
      <p:bldP spid="26" grpId="0" animBg="1"/>
      <p:bldP spid="2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Obdélník 1"/>
          <p:cNvSpPr>
            <a:spLocks noChangeArrowheads="1"/>
          </p:cNvSpPr>
          <p:nvPr/>
        </p:nvSpPr>
        <p:spPr bwMode="auto">
          <a:xfrm>
            <a:off x="250825" y="1404938"/>
            <a:ext cx="4572000" cy="396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b="1">
                <a:latin typeface="Arial Black" pitchFamily="34" charset="0"/>
              </a:rPr>
              <a:t>Krajina</a:t>
            </a:r>
          </a:p>
          <a:p>
            <a:endParaRPr lang="cs-CZ" altLang="cs-CZ">
              <a:latin typeface="Times New Roman" pitchFamily="18" charset="0"/>
            </a:endParaRPr>
          </a:p>
          <a:p>
            <a:r>
              <a:rPr lang="cs-CZ" altLang="cs-CZ" b="1">
                <a:latin typeface="Arial" charset="0"/>
              </a:rPr>
              <a:t>Když nahlížíme večer na rubu nádražních čtvrtí</a:t>
            </a:r>
          </a:p>
          <a:p>
            <a:r>
              <a:rPr lang="cs-CZ" altLang="cs-CZ" b="1">
                <a:latin typeface="Arial" charset="0"/>
              </a:rPr>
              <a:t>přes dvory s pavlačemi do rozsvícených kuchyní</a:t>
            </a:r>
          </a:p>
          <a:p>
            <a:r>
              <a:rPr lang="cs-CZ" altLang="cs-CZ" b="1">
                <a:latin typeface="Arial" charset="0"/>
              </a:rPr>
              <a:t>Nějaká dívka sestupuje po točitých schodech</a:t>
            </a:r>
          </a:p>
          <a:p>
            <a:r>
              <a:rPr lang="cs-CZ" altLang="cs-CZ" b="1">
                <a:latin typeface="Arial" charset="0"/>
              </a:rPr>
              <a:t>Naklání se a vylévá špínu do stoky</a:t>
            </a:r>
          </a:p>
          <a:p>
            <a:r>
              <a:rPr lang="cs-CZ" altLang="cs-CZ" b="1">
                <a:latin typeface="Arial" charset="0"/>
              </a:rPr>
              <a:t>Na dlažbě průchodu se stěnou plnou plísně</a:t>
            </a:r>
          </a:p>
          <a:p>
            <a:r>
              <a:rPr lang="cs-CZ" altLang="cs-CZ" b="1">
                <a:latin typeface="Arial" charset="0"/>
              </a:rPr>
              <a:t>Zelenou jako šije holubů</a:t>
            </a:r>
          </a:p>
          <a:p>
            <a:r>
              <a:rPr lang="cs-CZ" altLang="cs-CZ" b="1">
                <a:latin typeface="Arial" charset="0"/>
              </a:rPr>
              <a:t>Když nahlížíme večer na rubu nádražních čtvrtí do dvorů s pavlačemi</a:t>
            </a:r>
          </a:p>
        </p:txBody>
      </p:sp>
      <p:sp>
        <p:nvSpPr>
          <p:cNvPr id="4" name="Obdélník 3"/>
          <p:cNvSpPr/>
          <p:nvPr/>
        </p:nvSpPr>
        <p:spPr>
          <a:xfrm>
            <a:off x="0" y="404813"/>
            <a:ext cx="8893175" cy="36988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Pokuste se zařadit autora těchto veršů  do jedné z poválečných skupin:</a:t>
            </a:r>
          </a:p>
        </p:txBody>
      </p:sp>
      <p:sp>
        <p:nvSpPr>
          <p:cNvPr id="5" name="Obdélník 4"/>
          <p:cNvSpPr/>
          <p:nvPr/>
        </p:nvSpPr>
        <p:spPr>
          <a:xfrm>
            <a:off x="395288" y="5445125"/>
            <a:ext cx="4392612" cy="64611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Určete autora veršů: a) Jiří Kolář  </a:t>
            </a:r>
          </a:p>
          <a:p>
            <a:pPr>
              <a:defRPr/>
            </a:pPr>
            <a:r>
              <a:rPr lang="cs-CZ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b) Ivan Blatný  c) Josef  </a:t>
            </a:r>
            <a:r>
              <a:rPr lang="cs-CZ" b="1" dirty="0" err="1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Kainar</a:t>
            </a:r>
            <a:endParaRPr lang="cs-CZ" b="1" dirty="0">
              <a:solidFill>
                <a:schemeClr val="tx2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395288" y="6207125"/>
            <a:ext cx="4691062" cy="400050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000" b="1">
                <a:solidFill>
                  <a:schemeClr val="bg1"/>
                </a:solidFill>
                <a:latin typeface="Arial Black" pitchFamily="34" charset="0"/>
              </a:rPr>
              <a:t>b) Ivan Blatný , </a:t>
            </a:r>
            <a:r>
              <a:rPr lang="cs-CZ" altLang="cs-CZ" sz="2000" b="1">
                <a:solidFill>
                  <a:schemeClr val="bg1"/>
                </a:solidFill>
                <a:latin typeface="Arial" charset="0"/>
              </a:rPr>
              <a:t>sbírka Tento večer</a:t>
            </a:r>
            <a:endParaRPr lang="cs-CZ" altLang="cs-CZ" sz="200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895850" y="1187450"/>
            <a:ext cx="4140200" cy="64611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Volte  jednu ze dvou možností,     </a:t>
            </a:r>
          </a:p>
          <a:p>
            <a:pPr>
              <a:defRPr/>
            </a:pPr>
            <a:r>
              <a:rPr lang="cs-CZ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co je typické pro formu verše:</a:t>
            </a:r>
          </a:p>
        </p:txBody>
      </p:sp>
      <p:sp>
        <p:nvSpPr>
          <p:cNvPr id="8" name="Obdélník 7"/>
          <p:cNvSpPr/>
          <p:nvPr/>
        </p:nvSpPr>
        <p:spPr>
          <a:xfrm>
            <a:off x="6318250" y="4799013"/>
            <a:ext cx="2574925" cy="64611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b="1" dirty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2.b)</a:t>
            </a:r>
            <a:r>
              <a:rPr lang="cs-CZ" dirty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pojmenovávání </a:t>
            </a:r>
          </a:p>
          <a:p>
            <a:pPr>
              <a:defRPr/>
            </a:pPr>
            <a:r>
              <a:rPr lang="cs-CZ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skutečnosti přímo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318250" y="1916113"/>
            <a:ext cx="2574925" cy="64611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b="1" dirty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1.a) pravidelný verš, </a:t>
            </a:r>
          </a:p>
          <a:p>
            <a:pPr>
              <a:defRPr/>
            </a:pPr>
            <a:r>
              <a:rPr lang="cs-CZ" b="1" dirty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    členění na strofy</a:t>
            </a:r>
            <a:endParaRPr lang="cs-CZ" b="1" dirty="0"/>
          </a:p>
        </p:txBody>
      </p:sp>
      <p:sp>
        <p:nvSpPr>
          <p:cNvPr id="10" name="Obdélník 9"/>
          <p:cNvSpPr/>
          <p:nvPr/>
        </p:nvSpPr>
        <p:spPr>
          <a:xfrm>
            <a:off x="6318250" y="2708275"/>
            <a:ext cx="2574925" cy="64611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b="1" dirty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1.b) volný verš</a:t>
            </a:r>
          </a:p>
          <a:p>
            <a:pPr>
              <a:defRPr/>
            </a:pPr>
            <a:r>
              <a:rPr lang="cs-CZ" b="1" dirty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    bez interpunkce  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318250" y="4006850"/>
            <a:ext cx="2574925" cy="64611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b="1" dirty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2.a)více  metafor a</a:t>
            </a:r>
          </a:p>
          <a:p>
            <a:pPr>
              <a:defRPr/>
            </a:pPr>
            <a:r>
              <a:rPr lang="cs-CZ" b="1" dirty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obrazná pojmenování </a:t>
            </a:r>
            <a:endParaRPr lang="cs-CZ" b="1" dirty="0"/>
          </a:p>
        </p:txBody>
      </p:sp>
      <p:sp>
        <p:nvSpPr>
          <p:cNvPr id="12" name="Obdélník 11"/>
          <p:cNvSpPr/>
          <p:nvPr/>
        </p:nvSpPr>
        <p:spPr>
          <a:xfrm>
            <a:off x="0" y="827088"/>
            <a:ext cx="8893175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Podle motivů z městské periférie ho zařadíme do Skupiny 42. </a:t>
            </a:r>
            <a:endParaRPr lang="cs-CZ" dirty="0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6329363" y="3417888"/>
            <a:ext cx="569912" cy="369887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b="1">
                <a:solidFill>
                  <a:schemeClr val="bg1"/>
                </a:solidFill>
                <a:latin typeface="Arial Black" pitchFamily="34" charset="0"/>
              </a:rPr>
              <a:t>1.b</a:t>
            </a:r>
            <a:endParaRPr lang="cs-CZ" altLang="cs-CZ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6329363" y="5580063"/>
            <a:ext cx="569912" cy="369887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b="1">
                <a:solidFill>
                  <a:schemeClr val="bg1"/>
                </a:solidFill>
                <a:latin typeface="Arial Black" pitchFamily="34" charset="0"/>
              </a:rPr>
              <a:t>2.b</a:t>
            </a:r>
            <a:endParaRPr lang="cs-CZ" altLang="cs-CZ">
              <a:solidFill>
                <a:schemeClr val="bg1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F:\Balon Ressel 1943        galeriecheb.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1268413"/>
            <a:ext cx="2832100" cy="2435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19" name="Obdélník 1"/>
          <p:cNvSpPr>
            <a:spLocks noChangeArrowheads="1"/>
          </p:cNvSpPr>
          <p:nvPr/>
        </p:nvSpPr>
        <p:spPr bwMode="auto">
          <a:xfrm>
            <a:off x="604838" y="3703638"/>
            <a:ext cx="25193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800">
                <a:hlinkClick r:id="rId3"/>
              </a:rPr>
              <a:t>http://files.originalart.cz/system_preview_detail_200000261-4be934cf90-public/Kamil%2520Lhot%25C3%25A1k%2520konvolut%2520pohledy2.JPG</a:t>
            </a:r>
            <a:endParaRPr lang="cs-CZ" altLang="cs-CZ" sz="800"/>
          </a:p>
        </p:txBody>
      </p:sp>
      <p:sp>
        <p:nvSpPr>
          <p:cNvPr id="6" name="Obdélník 5"/>
          <p:cNvSpPr/>
          <p:nvPr/>
        </p:nvSpPr>
        <p:spPr>
          <a:xfrm>
            <a:off x="252413" y="188913"/>
            <a:ext cx="8891587" cy="4619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Přiřaďte obrazům jména malířů ze Skupiny 42:</a:t>
            </a:r>
          </a:p>
        </p:txBody>
      </p:sp>
      <p:pic>
        <p:nvPicPr>
          <p:cNvPr id="9221" name="Picture 7" descr="C:\Users\Věra\Desktop\hudecek_nocni_chodec galerieart.cz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2138" y="3716338"/>
            <a:ext cx="2076450" cy="2900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2" name="Obdélník 7"/>
          <p:cNvSpPr>
            <a:spLocks noChangeArrowheads="1"/>
          </p:cNvSpPr>
          <p:nvPr/>
        </p:nvSpPr>
        <p:spPr bwMode="auto">
          <a:xfrm>
            <a:off x="3124200" y="6597650"/>
            <a:ext cx="3365500" cy="21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800">
                <a:hlinkClick r:id="rId5"/>
              </a:rPr>
              <a:t>http://www.galerieart.cz/hudecek_nocni_chodec.JPG</a:t>
            </a:r>
            <a:endParaRPr lang="cs-CZ" altLang="cs-CZ" sz="800"/>
          </a:p>
        </p:txBody>
      </p:sp>
      <p:pic>
        <p:nvPicPr>
          <p:cNvPr id="9223" name="Picture 2" descr="C:\Users\Věra\Desktop\jan smetana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18125" y="1174750"/>
            <a:ext cx="3430588" cy="2614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Obdélník 9"/>
          <p:cNvSpPr/>
          <p:nvPr/>
        </p:nvSpPr>
        <p:spPr>
          <a:xfrm>
            <a:off x="0" y="3582988"/>
            <a:ext cx="539750" cy="5556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latin typeface="Arial Black" pitchFamily="34" charset="0"/>
              </a:rPr>
              <a:t>1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5026025" y="2708275"/>
            <a:ext cx="482600" cy="461963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3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2763838" y="5157788"/>
            <a:ext cx="482600" cy="5238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2800" dirty="0">
                <a:solidFill>
                  <a:schemeClr val="bg1"/>
                </a:solidFill>
                <a:latin typeface="Arial Black" pitchFamily="34" charset="0"/>
              </a:rPr>
              <a:t>2</a:t>
            </a:r>
          </a:p>
        </p:txBody>
      </p:sp>
      <p:sp>
        <p:nvSpPr>
          <p:cNvPr id="9227" name="Obdélník 17"/>
          <p:cNvSpPr>
            <a:spLocks noChangeArrowheads="1"/>
          </p:cNvSpPr>
          <p:nvPr/>
        </p:nvSpPr>
        <p:spPr bwMode="auto">
          <a:xfrm>
            <a:off x="5867400" y="3789363"/>
            <a:ext cx="2881313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800">
                <a:hlinkClick r:id="rId7"/>
              </a:rPr>
              <a:t>http://www.cmvu.cz/img/works/o_3_ev.jpg</a:t>
            </a:r>
            <a:endParaRPr lang="cs-CZ" altLang="cs-CZ" sz="800"/>
          </a:p>
        </p:txBody>
      </p:sp>
      <p:sp>
        <p:nvSpPr>
          <p:cNvPr id="19" name="Obdélník 18"/>
          <p:cNvSpPr/>
          <p:nvPr/>
        </p:nvSpPr>
        <p:spPr>
          <a:xfrm>
            <a:off x="5853113" y="4468813"/>
            <a:ext cx="2247900" cy="40005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schemeClr val="bg1"/>
                </a:solidFill>
                <a:latin typeface="Arial Black" pitchFamily="34" charset="0"/>
              </a:rPr>
              <a:t>Jan  Smetana</a:t>
            </a:r>
            <a:endParaRPr lang="cs-CZ" sz="20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508625" y="5148263"/>
            <a:ext cx="2719388" cy="36830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>
                <a:solidFill>
                  <a:schemeClr val="bg1"/>
                </a:solidFill>
                <a:latin typeface="Arial Black" pitchFamily="34" charset="0"/>
              </a:rPr>
              <a:t>František Hudeček  </a:t>
            </a:r>
            <a:endParaRPr lang="cs-CZ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967413" y="5837238"/>
            <a:ext cx="2133600" cy="40005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schemeClr val="bg1"/>
                </a:solidFill>
                <a:latin typeface="Arial Black" pitchFamily="34" charset="0"/>
              </a:rPr>
              <a:t>Kamil Lhoták </a:t>
            </a:r>
            <a:endParaRPr lang="cs-CZ" sz="20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3" name="Obdélník 22"/>
          <p:cNvSpPr>
            <a:spLocks noChangeArrowheads="1"/>
          </p:cNvSpPr>
          <p:nvPr/>
        </p:nvSpPr>
        <p:spPr bwMode="auto">
          <a:xfrm>
            <a:off x="8388350" y="5129213"/>
            <a:ext cx="482600" cy="461962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2400" b="1">
                <a:solidFill>
                  <a:schemeClr val="bg1"/>
                </a:solidFill>
                <a:latin typeface="Arial Black" pitchFamily="34" charset="0"/>
              </a:rPr>
              <a:t>2</a:t>
            </a:r>
            <a:endParaRPr lang="cs-CZ" altLang="cs-CZ" sz="240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4" name="Obdélník 23"/>
          <p:cNvSpPr>
            <a:spLocks noChangeArrowheads="1"/>
          </p:cNvSpPr>
          <p:nvPr/>
        </p:nvSpPr>
        <p:spPr bwMode="auto">
          <a:xfrm>
            <a:off x="8388350" y="4365625"/>
            <a:ext cx="482600" cy="461963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2400">
                <a:solidFill>
                  <a:schemeClr val="bg1"/>
                </a:solidFill>
                <a:latin typeface="Arial Black" pitchFamily="34" charset="0"/>
              </a:rPr>
              <a:t>3</a:t>
            </a:r>
          </a:p>
        </p:txBody>
      </p:sp>
      <p:sp>
        <p:nvSpPr>
          <p:cNvPr id="25" name="Obdélník 24"/>
          <p:cNvSpPr>
            <a:spLocks noChangeArrowheads="1"/>
          </p:cNvSpPr>
          <p:nvPr/>
        </p:nvSpPr>
        <p:spPr bwMode="auto">
          <a:xfrm>
            <a:off x="8388350" y="5786438"/>
            <a:ext cx="482600" cy="461962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2400">
                <a:solidFill>
                  <a:schemeClr val="bg1"/>
                </a:solidFill>
                <a:latin typeface="Arial Black" pitchFamily="34" charset="0"/>
              </a:rPr>
              <a:t>1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252413" y="765175"/>
            <a:ext cx="2159000" cy="30797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400" b="1" dirty="0">
                <a:solidFill>
                  <a:schemeClr val="bg1"/>
                </a:solidFill>
                <a:latin typeface="Arial Black" pitchFamily="34" charset="0"/>
              </a:rPr>
              <a:t>František Hudeček  </a:t>
            </a:r>
            <a:endParaRPr lang="cs-CZ" sz="14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967038" y="765175"/>
            <a:ext cx="1517650" cy="30797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1400" b="1" dirty="0">
                <a:solidFill>
                  <a:schemeClr val="bg1"/>
                </a:solidFill>
                <a:latin typeface="Arial Black" pitchFamily="34" charset="0"/>
              </a:rPr>
              <a:t>Kamil Lhoták </a:t>
            </a:r>
            <a:endParaRPr lang="cs-CZ" sz="14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872038" y="765175"/>
            <a:ext cx="1860550" cy="30797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400" b="1" dirty="0">
                <a:solidFill>
                  <a:schemeClr val="bg1"/>
                </a:solidFill>
                <a:latin typeface="Arial Black" pitchFamily="34" charset="0"/>
              </a:rPr>
              <a:t>František Gross  </a:t>
            </a:r>
            <a:endParaRPr lang="cs-CZ" sz="14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7164388" y="765175"/>
            <a:ext cx="1531937" cy="30797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400" b="1" dirty="0">
                <a:solidFill>
                  <a:schemeClr val="bg1"/>
                </a:solidFill>
                <a:latin typeface="Arial Black" pitchFamily="34" charset="0"/>
              </a:rPr>
              <a:t>Jan  Smetana</a:t>
            </a:r>
            <a:endParaRPr lang="cs-CZ" sz="14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8" name="Obdélník 27"/>
          <p:cNvSpPr>
            <a:spLocks noChangeArrowheads="1"/>
          </p:cNvSpPr>
          <p:nvPr/>
        </p:nvSpPr>
        <p:spPr bwMode="auto">
          <a:xfrm>
            <a:off x="363538" y="5851525"/>
            <a:ext cx="1431925" cy="461963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>
                <a:solidFill>
                  <a:schemeClr val="bg1"/>
                </a:solidFill>
                <a:latin typeface="Arial Black" pitchFamily="34" charset="0"/>
              </a:rPr>
              <a:t>Řešení</a:t>
            </a:r>
            <a:r>
              <a:rPr lang="cs-CZ" altLang="cs-CZ" sz="2400" b="1">
                <a:solidFill>
                  <a:schemeClr val="bg1"/>
                </a:solidFill>
                <a:latin typeface="Arial" charset="0"/>
              </a:rPr>
              <a:t>:</a:t>
            </a:r>
            <a:endParaRPr lang="cs-CZ" altLang="cs-CZ" sz="240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9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 nodeType="clickPar">
                      <p:stCondLst>
                        <p:cond delay="indefinite"/>
                      </p:stCondLst>
                      <p:childTnLst>
                        <p:par>
                          <p:cTn id="7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 nodeType="clickPar">
                      <p:stCondLst>
                        <p:cond delay="indefinite"/>
                      </p:stCondLst>
                      <p:childTnLst>
                        <p:par>
                          <p:cTn id="9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 nodeType="clickPar">
                      <p:stCondLst>
                        <p:cond delay="indefinite"/>
                      </p:stCondLst>
                      <p:childTnLst>
                        <p:par>
                          <p:cTn id="1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 nodeType="clickPar">
                      <p:stCondLst>
                        <p:cond delay="indefinite"/>
                      </p:stCondLst>
                      <p:childTnLst>
                        <p:par>
                          <p:cTn id="10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 nodeType="clickPar">
                      <p:stCondLst>
                        <p:cond delay="indefinite"/>
                      </p:stCondLst>
                      <p:childTnLst>
                        <p:par>
                          <p:cTn id="1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92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92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 nodeType="clickPar">
                      <p:stCondLst>
                        <p:cond delay="indefinite"/>
                      </p:stCondLst>
                      <p:childTnLst>
                        <p:par>
                          <p:cTn id="1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/>
      <p:bldP spid="6" grpId="0" animBg="1"/>
      <p:bldP spid="9222" grpId="0"/>
      <p:bldP spid="10" grpId="0" animBg="1"/>
      <p:bldP spid="16" grpId="0" animBg="1"/>
      <p:bldP spid="17" grpId="0" animBg="1"/>
      <p:bldP spid="9227" grpId="0"/>
      <p:bldP spid="19" grpId="0" animBg="1"/>
      <p:bldP spid="20" grpId="0" animBg="1"/>
      <p:bldP spid="21" grpId="0" animBg="1"/>
      <p:bldP spid="23" grpId="0" animBg="1"/>
      <p:bldP spid="24" grpId="0" animBg="1"/>
      <p:bldP spid="25" grpId="0" animBg="1"/>
      <p:bldP spid="18" grpId="0" animBg="1"/>
      <p:bldP spid="22" grpId="0" animBg="1"/>
      <p:bldP spid="26" grpId="0" animBg="1"/>
      <p:bldP spid="27" grpId="0" animBg="1"/>
      <p:bldP spid="2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500063" y="1700213"/>
            <a:ext cx="8248650" cy="928687"/>
          </a:xfrm>
          <a:solidFill>
            <a:schemeClr val="accent2">
              <a:lumMod val="20000"/>
              <a:lumOff val="80000"/>
            </a:schemeClr>
          </a:solidFill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b="1" dirty="0" smtClean="0">
                <a:solidFill>
                  <a:schemeClr val="tx1"/>
                </a:solidFill>
                <a:latin typeface="Arial Black" pitchFamily="34" charset="0"/>
                <a:ea typeface="Calibri" pitchFamily="34" charset="0"/>
                <a:cs typeface="Arial" pitchFamily="34" charset="0"/>
              </a:rPr>
              <a:t>Skupina 42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se zajímá o velkoměsto novým způsobem.</a:t>
            </a:r>
            <a:b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</a:b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Pojmenujte motivy, na které se ve městě zaměřovali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  <a:ea typeface="Calibri" pitchFamily="34" charset="0"/>
                <a:cs typeface="Arial" pitchFamily="34" charset="0"/>
              </a:rPr>
              <a:t>?</a:t>
            </a:r>
            <a:endParaRPr lang="cs-CZ" sz="2400" dirty="0" smtClean="0">
              <a:solidFill>
                <a:schemeClr val="accent2">
                  <a:lumMod val="75000"/>
                </a:schemeClr>
              </a:solidFill>
              <a:latin typeface="Arial Black" pitchFamily="34" charset="0"/>
              <a:ea typeface="Calibri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00063" y="3103563"/>
            <a:ext cx="8429625" cy="830262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Typické motivy: pusté zdi č………., dláždění ulic, stojany     ……………….,     p………., t…………     c……….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379913" y="3173413"/>
            <a:ext cx="1125537" cy="4000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činžáků</a:t>
            </a:r>
            <a:endParaRPr lang="cs-CZ" sz="2000" b="1" dirty="0"/>
          </a:p>
        </p:txBody>
      </p:sp>
      <p:sp>
        <p:nvSpPr>
          <p:cNvPr id="8" name="Obdélník 7"/>
          <p:cNvSpPr/>
          <p:nvPr/>
        </p:nvSpPr>
        <p:spPr>
          <a:xfrm>
            <a:off x="250825" y="3573463"/>
            <a:ext cx="2736850" cy="4619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pouličního</a:t>
            </a:r>
            <a:r>
              <a:rPr lang="cs-CZ" sz="2400" b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osvětlení</a:t>
            </a:r>
            <a:endParaRPr lang="cs-CZ" sz="2000" b="1" dirty="0"/>
          </a:p>
        </p:txBody>
      </p:sp>
      <p:sp>
        <p:nvSpPr>
          <p:cNvPr id="9" name="Obdélník 8"/>
          <p:cNvSpPr/>
          <p:nvPr/>
        </p:nvSpPr>
        <p:spPr>
          <a:xfrm>
            <a:off x="3059113" y="3605213"/>
            <a:ext cx="1195387" cy="4000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periférie</a:t>
            </a:r>
            <a:endParaRPr lang="cs-CZ" sz="2000" b="1" dirty="0"/>
          </a:p>
        </p:txBody>
      </p:sp>
      <p:sp>
        <p:nvSpPr>
          <p:cNvPr id="10" name="Obdélník 9"/>
          <p:cNvSpPr/>
          <p:nvPr/>
        </p:nvSpPr>
        <p:spPr>
          <a:xfrm>
            <a:off x="6011863" y="3635375"/>
            <a:ext cx="1722437" cy="4000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civilizace</a:t>
            </a:r>
            <a:endParaRPr lang="cs-CZ" sz="2000" b="1" dirty="0"/>
          </a:p>
        </p:txBody>
      </p:sp>
      <p:sp>
        <p:nvSpPr>
          <p:cNvPr id="11" name="Obdélník 10"/>
          <p:cNvSpPr/>
          <p:nvPr/>
        </p:nvSpPr>
        <p:spPr>
          <a:xfrm>
            <a:off x="4403725" y="3635375"/>
            <a:ext cx="1366838" cy="4000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technická</a:t>
            </a:r>
            <a:endParaRPr lang="cs-CZ" sz="2000" b="1" dirty="0"/>
          </a:p>
        </p:txBody>
      </p:sp>
      <p:sp>
        <p:nvSpPr>
          <p:cNvPr id="10249" name="Obdélník 11"/>
          <p:cNvSpPr>
            <a:spLocks noChangeArrowheads="1"/>
          </p:cNvSpPr>
          <p:nvPr/>
        </p:nvSpPr>
        <p:spPr bwMode="auto">
          <a:xfrm>
            <a:off x="360363" y="5407025"/>
            <a:ext cx="8675687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None/>
            </a:pPr>
            <a:r>
              <a:rPr lang="cs-CZ" altLang="cs-CZ" sz="2400">
                <a:latin typeface="Arial" charset="0"/>
              </a:rPr>
              <a:t>odmítali bretonovský surrealismus s přeceňováním p…………… a……………, požadovali p…………..      t…….. </a:t>
            </a:r>
            <a:endParaRPr lang="cs-CZ" altLang="cs-CZ" sz="2400" b="1">
              <a:solidFill>
                <a:srgbClr val="C00000"/>
              </a:solidFill>
              <a:latin typeface="Arial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60363" y="4365625"/>
            <a:ext cx="8388350" cy="83026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latin typeface="Arial Black" pitchFamily="34" charset="0"/>
              </a:rPr>
              <a:t>Skupina </a:t>
            </a:r>
            <a:r>
              <a:rPr lang="cs-CZ" sz="2400" b="1" dirty="0" err="1">
                <a:latin typeface="Arial Black" pitchFamily="34" charset="0"/>
              </a:rPr>
              <a:t>Ra</a:t>
            </a:r>
            <a:r>
              <a:rPr lang="cs-CZ" sz="2400" b="1" dirty="0">
                <a:latin typeface="Arial Black" pitchFamily="34" charset="0"/>
              </a:rPr>
              <a:t> </a:t>
            </a: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  <a:latin typeface="Arial" charset="0"/>
              </a:rPr>
              <a:t>- druhá vlna českého surrealismu se od předválečného surrealismu  lišila tím, že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0" y="836613"/>
            <a:ext cx="9144000" cy="52387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800" b="1" dirty="0">
                <a:solidFill>
                  <a:schemeClr val="bg1"/>
                </a:solidFill>
                <a:latin typeface="Arial Black" pitchFamily="34" charset="0"/>
              </a:rPr>
              <a:t>    Doplňte vynechaná slova: </a:t>
            </a:r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7950" y="5876925"/>
            <a:ext cx="1871663" cy="4000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b="1" dirty="0">
                <a:latin typeface="Arial" charset="0"/>
              </a:rPr>
              <a:t>psychického</a:t>
            </a:r>
            <a:endParaRPr lang="cs-CZ" sz="2000" b="1" dirty="0"/>
          </a:p>
        </p:txBody>
      </p:sp>
      <p:sp>
        <p:nvSpPr>
          <p:cNvPr id="15" name="Obdélník 14"/>
          <p:cNvSpPr/>
          <p:nvPr/>
        </p:nvSpPr>
        <p:spPr>
          <a:xfrm>
            <a:off x="2124075" y="5876925"/>
            <a:ext cx="1865313" cy="4000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b="1" dirty="0">
                <a:latin typeface="Arial" charset="0"/>
              </a:rPr>
              <a:t>automatismu</a:t>
            </a:r>
            <a:r>
              <a:rPr lang="cs-CZ" dirty="0">
                <a:latin typeface="Arial" charset="0"/>
              </a:rPr>
              <a:t>,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592763" y="5837238"/>
            <a:ext cx="1905000" cy="4000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b="1" dirty="0">
                <a:latin typeface="Arial" charset="0"/>
              </a:rPr>
              <a:t>promyšlenou</a:t>
            </a:r>
            <a:endParaRPr lang="cs-CZ" sz="2000" b="1" dirty="0"/>
          </a:p>
        </p:txBody>
      </p:sp>
      <p:sp>
        <p:nvSpPr>
          <p:cNvPr id="17" name="Obdélník 16"/>
          <p:cNvSpPr/>
          <p:nvPr/>
        </p:nvSpPr>
        <p:spPr>
          <a:xfrm>
            <a:off x="7621588" y="5837238"/>
            <a:ext cx="1054100" cy="4000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buFont typeface="Arial" charset="0"/>
              <a:buNone/>
              <a:defRPr/>
            </a:pPr>
            <a:r>
              <a:rPr lang="cs-CZ" sz="2000" b="1" dirty="0">
                <a:latin typeface="Arial" charset="0"/>
              </a:rPr>
              <a:t>tvorbu </a:t>
            </a:r>
            <a:endParaRPr lang="cs-CZ" sz="2000" b="1" dirty="0">
              <a:solidFill>
                <a:srgbClr val="C00000"/>
              </a:solidFill>
              <a:latin typeface="Arial" charset="0"/>
            </a:endParaRPr>
          </a:p>
        </p:txBody>
      </p:sp>
    </p:spTree>
  </p:cSld>
  <p:clrMapOvr>
    <a:masterClrMapping/>
  </p:clrMapOvr>
  <p:transition spd="slow"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2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2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 animBg="1"/>
      <p:bldP spid="5" grpId="0"/>
      <p:bldP spid="7" grpId="0" animBg="1"/>
      <p:bldP spid="8" grpId="0" animBg="1"/>
      <p:bldP spid="9" grpId="0" animBg="1"/>
      <p:bldP spid="10" grpId="0" animBg="1"/>
      <p:bldP spid="11" grpId="0" animBg="1"/>
      <p:bldP spid="10249" grpId="0"/>
      <p:bldP spid="13" grpId="0" animBg="1"/>
      <p:bldP spid="14" grpId="0" animBg="1"/>
      <p:bldP spid="12" grpId="0" animBg="1"/>
      <p:bldP spid="15" grpId="0" animBg="1"/>
      <p:bldP spid="16" grpId="0" animBg="1"/>
      <p:bldP spid="1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Obdélník 2"/>
          <p:cNvSpPr>
            <a:spLocks noChangeArrowheads="1"/>
          </p:cNvSpPr>
          <p:nvPr/>
        </p:nvSpPr>
        <p:spPr bwMode="auto">
          <a:xfrm>
            <a:off x="539750" y="2976563"/>
            <a:ext cx="4752975" cy="333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altLang="cs-CZ">
                <a:latin typeface="Arial" charset="0"/>
              </a:rPr>
              <a:t>Kolem tetanovitých štítů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altLang="cs-CZ">
                <a:latin typeface="Arial" charset="0"/>
              </a:rPr>
              <a:t>A umírajících ohrad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altLang="cs-CZ">
                <a:latin typeface="Arial" charset="0"/>
              </a:rPr>
              <a:t>Vnikají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altLang="cs-CZ">
                <a:latin typeface="Arial" charset="0"/>
              </a:rPr>
              <a:t>Za sklíčeného smíchu rozdrancaných střevíčků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altLang="cs-CZ">
                <a:latin typeface="Arial" charset="0"/>
              </a:rPr>
              <a:t>A pozdravů chrchlotu zřízenců návěstních ústavů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altLang="cs-CZ">
                <a:latin typeface="Arial" charset="0"/>
              </a:rPr>
              <a:t>K trnoucímu srdci předměstí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endParaRPr lang="cs-CZ" altLang="cs-CZ">
              <a:latin typeface="Arial" charset="0"/>
            </a:endParaRP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altLang="cs-CZ">
                <a:latin typeface="Arial" charset="0"/>
              </a:rPr>
              <a:t>Svítání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altLang="cs-CZ">
                <a:latin typeface="Arial" charset="0"/>
              </a:rPr>
              <a:t>Zamačkává štěnice ohnípaných očí lamp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altLang="cs-CZ">
                <a:latin typeface="Arial" charset="0"/>
              </a:rPr>
              <a:t>Veliké červené plakáty..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altLang="cs-CZ">
                <a:latin typeface="Arial" charset="0"/>
              </a:rPr>
              <a:t>Zvony rolet hlaholí</a:t>
            </a:r>
          </a:p>
        </p:txBody>
      </p:sp>
      <p:sp>
        <p:nvSpPr>
          <p:cNvPr id="16387" name="Obdélník 3"/>
          <p:cNvSpPr>
            <a:spLocks noChangeArrowheads="1"/>
          </p:cNvSpPr>
          <p:nvPr/>
        </p:nvSpPr>
        <p:spPr bwMode="auto">
          <a:xfrm>
            <a:off x="539750" y="1844675"/>
            <a:ext cx="45720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altLang="cs-CZ">
                <a:latin typeface="Arial" charset="0"/>
              </a:rPr>
              <a:t>Z boláků hotelů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altLang="cs-CZ">
                <a:latin typeface="Arial" charset="0"/>
              </a:rPr>
              <a:t>Uniká vyfintěný hnis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altLang="cs-CZ">
                <a:latin typeface="Arial" charset="0"/>
              </a:rPr>
              <a:t>Praménky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altLang="cs-CZ">
                <a:latin typeface="Arial" charset="0"/>
              </a:rPr>
              <a:t>Proplétající se kolem zdechlých opon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altLang="cs-CZ">
                <a:latin typeface="Arial" charset="0"/>
              </a:rPr>
              <a:t>Reklamních tabulí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9388" y="692150"/>
            <a:ext cx="8496300" cy="3698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Určete autora veršů: a)Jiří Kolář  b) Ivan Blatný   c) Josef  </a:t>
            </a:r>
            <a:r>
              <a:rPr lang="cs-CZ" b="1" dirty="0" err="1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Kainar</a:t>
            </a:r>
            <a:endParaRPr lang="cs-CZ" b="1" dirty="0">
              <a:solidFill>
                <a:schemeClr val="tx2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9388" y="1268413"/>
            <a:ext cx="6443662" cy="36988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Podle smyslu veršů pokuste se určit název básně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248525" y="1890713"/>
            <a:ext cx="1665288" cy="3683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>
                <a:solidFill>
                  <a:schemeClr val="bg1"/>
                </a:solidFill>
                <a:latin typeface="Arial Black" pitchFamily="34" charset="0"/>
              </a:rPr>
              <a:t>a)Jiří Kolář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248525" y="1268413"/>
            <a:ext cx="903288" cy="368300"/>
          </a:xfrm>
          <a:prstGeom prst="rect">
            <a:avLst/>
          </a:prstGeom>
          <a:solidFill>
            <a:schemeClr val="accent2"/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>
                <a:solidFill>
                  <a:schemeClr val="bg1"/>
                </a:solidFill>
                <a:latin typeface="Arial Black" pitchFamily="34" charset="0"/>
              </a:rPr>
              <a:t>Ráno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 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80975" y="6330950"/>
            <a:ext cx="9144000" cy="338138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16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Pokuste se jedním slovem říci, jakou realitu města nám básník představuje: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394325" y="5805488"/>
            <a:ext cx="3570288" cy="369887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>
                <a:solidFill>
                  <a:schemeClr val="bg1"/>
                </a:solidFill>
                <a:latin typeface="Arial Black" pitchFamily="34" charset="0"/>
              </a:rPr>
              <a:t> Drsnou, odpudivou, všední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/>
      <p:bldP spid="16387" grpId="0"/>
      <p:bldP spid="5" grpId="0" animBg="1"/>
      <p:bldP spid="6" grpId="0" animBg="1"/>
      <p:bldP spid="9" grpId="0" animBg="1"/>
      <p:bldP spid="10" grpId="0" animBg="1"/>
      <p:bldP spid="11" grpId="0"/>
      <p:bldP spid="1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sah 2"/>
          <p:cNvSpPr>
            <a:spLocks noGrp="1"/>
          </p:cNvSpPr>
          <p:nvPr>
            <p:ph idx="1"/>
          </p:nvPr>
        </p:nvSpPr>
        <p:spPr>
          <a:xfrm>
            <a:off x="900113" y="4724400"/>
            <a:ext cx="8064500" cy="720725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pPr eaLnBrk="1" hangingPunct="1">
              <a:buFont typeface="Arial" charset="0"/>
              <a:buNone/>
              <a:defRPr/>
            </a:pPr>
            <a:r>
              <a:rPr lang="cs-CZ" altLang="cs-CZ" sz="2000" dirty="0" smtClean="0">
                <a:solidFill>
                  <a:srgbClr val="10253F"/>
                </a:solidFill>
                <a:latin typeface="Times New Roman" pitchFamily="18" charset="0"/>
                <a:ea typeface="Calibri" pitchFamily="34" charset="0"/>
                <a:cs typeface="Arial" charset="0"/>
              </a:rPr>
              <a:t> </a:t>
            </a:r>
            <a:r>
              <a:rPr lang="cs-CZ" altLang="cs-CZ" sz="2000" dirty="0" smtClean="0">
                <a:solidFill>
                  <a:schemeClr val="tx2">
                    <a:lumMod val="75000"/>
                  </a:schemeClr>
                </a:solidFill>
                <a:latin typeface="Arial" charset="0"/>
                <a:ea typeface="Calibri" pitchFamily="34" charset="0"/>
                <a:cs typeface="Arial" charset="0"/>
              </a:rPr>
              <a:t>Příklon k </a:t>
            </a:r>
            <a:r>
              <a:rPr lang="cs-CZ" altLang="cs-CZ" sz="2000" b="1" dirty="0" smtClean="0">
                <a:solidFill>
                  <a:schemeClr val="tx2">
                    <a:lumMod val="75000"/>
                  </a:schemeClr>
                </a:solidFill>
                <a:latin typeface="Arial" charset="0"/>
                <a:ea typeface="Calibri" pitchFamily="34" charset="0"/>
                <a:cs typeface="Arial" charset="0"/>
              </a:rPr>
              <a:t>nestylizované realitě </a:t>
            </a:r>
            <a:r>
              <a:rPr lang="cs-CZ" altLang="cs-CZ" sz="2000" dirty="0" smtClean="0">
                <a:solidFill>
                  <a:schemeClr val="tx2">
                    <a:lumMod val="75000"/>
                  </a:schemeClr>
                </a:solidFill>
                <a:latin typeface="Arial" charset="0"/>
                <a:ea typeface="Calibri" pitchFamily="34" charset="0"/>
                <a:cs typeface="Arial" charset="0"/>
              </a:rPr>
              <a:t>– prozaizace verše, volný verš, hovorová řeč, městský slang.</a:t>
            </a:r>
          </a:p>
        </p:txBody>
      </p:sp>
      <p:sp>
        <p:nvSpPr>
          <p:cNvPr id="8195" name="Obdélník 3"/>
          <p:cNvSpPr>
            <a:spLocks noChangeArrowheads="1"/>
          </p:cNvSpPr>
          <p:nvPr/>
        </p:nvSpPr>
        <p:spPr bwMode="auto">
          <a:xfrm>
            <a:off x="0" y="511175"/>
            <a:ext cx="9144000" cy="401638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altLang="cs-CZ" sz="2000" b="1">
                <a:solidFill>
                  <a:schemeClr val="bg1"/>
                </a:solidFill>
                <a:latin typeface="Arial" charset="0"/>
              </a:rPr>
              <a:t>     Které z následujících tvrzení </a:t>
            </a:r>
            <a:r>
              <a:rPr lang="cs-CZ" altLang="cs-CZ" sz="2000" b="1">
                <a:solidFill>
                  <a:schemeClr val="bg1"/>
                </a:solidFill>
                <a:latin typeface="Arial Black" pitchFamily="34" charset="0"/>
              </a:rPr>
              <a:t>neplatí </a:t>
            </a:r>
            <a:r>
              <a:rPr lang="cs-CZ" altLang="cs-CZ" sz="2000" b="1">
                <a:solidFill>
                  <a:schemeClr val="bg1"/>
                </a:solidFill>
                <a:latin typeface="Arial" charset="0"/>
              </a:rPr>
              <a:t>o formě</a:t>
            </a:r>
            <a:r>
              <a:rPr lang="cs-CZ" altLang="cs-CZ" sz="2000" b="1">
                <a:solidFill>
                  <a:schemeClr val="bg1"/>
                </a:solidFill>
                <a:latin typeface="Arial Black" pitchFamily="34" charset="0"/>
              </a:rPr>
              <a:t>  </a:t>
            </a:r>
            <a:r>
              <a:rPr lang="cs-CZ" altLang="cs-CZ" sz="2000" b="1">
                <a:solidFill>
                  <a:schemeClr val="bg1"/>
                </a:solidFill>
                <a:latin typeface="Arial" charset="0"/>
              </a:rPr>
              <a:t>poezie </a:t>
            </a:r>
            <a:r>
              <a:rPr lang="cs-CZ" altLang="cs-CZ" sz="2000" b="1">
                <a:solidFill>
                  <a:schemeClr val="bg1"/>
                </a:solidFill>
                <a:latin typeface="Arial Black" pitchFamily="34" charset="0"/>
              </a:rPr>
              <a:t>Skupiny 42</a:t>
            </a:r>
            <a:r>
              <a:rPr lang="cs-CZ" altLang="cs-CZ" sz="2000" b="1">
                <a:solidFill>
                  <a:schemeClr val="bg1"/>
                </a:solidFill>
                <a:latin typeface="Arial" charset="0"/>
              </a:rPr>
              <a:t>?  </a:t>
            </a:r>
          </a:p>
        </p:txBody>
      </p:sp>
      <p:sp>
        <p:nvSpPr>
          <p:cNvPr id="8196" name="Obdélník 3"/>
          <p:cNvSpPr>
            <a:spLocks noChangeArrowheads="1"/>
          </p:cNvSpPr>
          <p:nvPr/>
        </p:nvSpPr>
        <p:spPr bwMode="auto">
          <a:xfrm>
            <a:off x="898525" y="2492375"/>
            <a:ext cx="8066088" cy="1016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Svět vidí jako nejednotný (disharmonický), rozpadá se jim na </a:t>
            </a: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shluk útržků (fragmentů), </a:t>
            </a:r>
            <a:r>
              <a:rPr lang="cs-CZ" sz="2000" dirty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které se prolínají ( simultánní výjevy). Kolážová kompozice.</a:t>
            </a:r>
          </a:p>
        </p:txBody>
      </p:sp>
      <p:sp>
        <p:nvSpPr>
          <p:cNvPr id="8197" name="Obdélník 4"/>
          <p:cNvSpPr>
            <a:spLocks noChangeArrowheads="1"/>
          </p:cNvSpPr>
          <p:nvPr/>
        </p:nvSpPr>
        <p:spPr bwMode="auto">
          <a:xfrm>
            <a:off x="900113" y="1260475"/>
            <a:ext cx="8064500" cy="1016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Odmítají pravidelný verš meditativní poezie současných básníků, </a:t>
            </a:r>
          </a:p>
          <a:p>
            <a:pPr>
              <a:defRPr/>
            </a:pPr>
            <a:r>
              <a:rPr lang="cs-CZ" sz="2000" dirty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členění na strofy a obrazná pojmenování, </a:t>
            </a: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pojmenovávají skutečnost přímo</a:t>
            </a:r>
            <a:r>
              <a:rPr lang="cs-CZ" sz="2000" dirty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.</a:t>
            </a:r>
          </a:p>
        </p:txBody>
      </p:sp>
      <p:sp>
        <p:nvSpPr>
          <p:cNvPr id="6" name="Obdélník 5"/>
          <p:cNvSpPr/>
          <p:nvPr/>
        </p:nvSpPr>
        <p:spPr>
          <a:xfrm>
            <a:off x="128588" y="1268413"/>
            <a:ext cx="627062" cy="627062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dirty="0">
                <a:latin typeface="Arial Black" pitchFamily="34" charset="0"/>
              </a:rPr>
              <a:t>A</a:t>
            </a: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128588" y="2492375"/>
            <a:ext cx="627062" cy="585788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3200">
                <a:solidFill>
                  <a:schemeClr val="bg1"/>
                </a:solidFill>
                <a:latin typeface="Arial Black" pitchFamily="34" charset="0"/>
              </a:rPr>
              <a:t>B</a:t>
            </a:r>
          </a:p>
        </p:txBody>
      </p:sp>
      <p:sp>
        <p:nvSpPr>
          <p:cNvPr id="8" name="Obdélník 7"/>
          <p:cNvSpPr/>
          <p:nvPr/>
        </p:nvSpPr>
        <p:spPr>
          <a:xfrm>
            <a:off x="900113" y="3789363"/>
            <a:ext cx="8064500" cy="7080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charset="0"/>
              </a:rPr>
              <a:t> </a:t>
            </a: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charset="0"/>
              </a:rPr>
              <a:t>Užívají </a:t>
            </a: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charset="0"/>
              </a:rPr>
              <a:t>psychický automatismus </a:t>
            </a: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charset="0"/>
              </a:rPr>
              <a:t>– pasivní zachycení proudu vědomí bez  kontroly estetické nebo mravní , uvolnění fantazie.</a:t>
            </a: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28588" y="3789363"/>
            <a:ext cx="627062" cy="584200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3200">
                <a:solidFill>
                  <a:schemeClr val="bg1"/>
                </a:solidFill>
                <a:latin typeface="Arial Black" pitchFamily="34" charset="0"/>
              </a:rPr>
              <a:t>C</a:t>
            </a: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28588" y="4724400"/>
            <a:ext cx="627062" cy="585788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3200">
                <a:solidFill>
                  <a:schemeClr val="bg1"/>
                </a:solidFill>
                <a:latin typeface="Arial Black" pitchFamily="34" charset="0"/>
              </a:rPr>
              <a:t>D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900113" y="5732463"/>
            <a:ext cx="8064500" cy="92392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b="1" dirty="0">
                <a:solidFill>
                  <a:schemeClr val="tx2">
                    <a:lumMod val="75000"/>
                  </a:schemeClr>
                </a:solidFill>
                <a:latin typeface="Arial" charset="0"/>
              </a:rPr>
              <a:t>Skupina 42 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Arial" charset="0"/>
              </a:rPr>
              <a:t>neměla v programu 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  <a:latin typeface="Arial" charset="0"/>
              </a:rPr>
              <a:t>psychický automatismus 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Arial" charset="0"/>
              </a:rPr>
              <a:t>– pasivní zachycení proudu vědomí bez  kontroly estetické nebo mravní , uvolnění fantazie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28588" y="5805488"/>
            <a:ext cx="627062" cy="584200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3200">
                <a:solidFill>
                  <a:schemeClr val="bg1"/>
                </a:solidFill>
                <a:latin typeface="Arial Black" pitchFamily="34" charset="0"/>
              </a:rPr>
              <a:t>C</a:t>
            </a:r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0" y="1125538"/>
            <a:ext cx="914400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819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 build="p" animBg="1"/>
      <p:bldP spid="8195" grpId="0" animBg="1"/>
      <p:bldP spid="8196" grpId="0" animBg="1"/>
      <p:bldP spid="8197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Obdélník 1"/>
          <p:cNvSpPr>
            <a:spLocks noChangeArrowheads="1"/>
          </p:cNvSpPr>
          <p:nvPr/>
        </p:nvSpPr>
        <p:spPr bwMode="auto">
          <a:xfrm>
            <a:off x="6015038" y="6237288"/>
            <a:ext cx="296227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800">
                <a:hlinkClick r:id="rId2"/>
              </a:rPr>
              <a:t>http://www.fotokanta.cz/images/fotky/tvare_tvari1/Ludvik_Kundera_2002.jpg</a:t>
            </a:r>
            <a:endParaRPr lang="cs-CZ" altLang="cs-CZ" sz="800"/>
          </a:p>
        </p:txBody>
      </p:sp>
      <p:pic>
        <p:nvPicPr>
          <p:cNvPr id="16387" name="Picture 2" descr="C:\Users\Věra\Desktop\1.Česká poezie-obrázky\ludvík – malý portré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1863" y="2132013"/>
            <a:ext cx="2965450" cy="410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2" descr="F:\Jan Zahradníček.jpg"/>
          <p:cNvPicPr>
            <a:picLocks noChangeAspect="1" noChangeArrowheads="1"/>
          </p:cNvPicPr>
          <p:nvPr/>
        </p:nvPicPr>
        <p:blipFill>
          <a:blip r:embed="rId4" cstate="print"/>
          <a:srcRect l="2859" r="16194" b="12029"/>
          <a:stretch>
            <a:fillRect/>
          </a:stretch>
        </p:blipFill>
        <p:spPr bwMode="auto">
          <a:xfrm>
            <a:off x="3348038" y="2133600"/>
            <a:ext cx="2519362" cy="4103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9" name="Obdélník 4"/>
          <p:cNvSpPr>
            <a:spLocks noChangeArrowheads="1"/>
          </p:cNvSpPr>
          <p:nvPr/>
        </p:nvSpPr>
        <p:spPr bwMode="auto">
          <a:xfrm>
            <a:off x="3346450" y="6296025"/>
            <a:ext cx="2303463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800" dirty="0" smtClean="0">
                <a:hlinkClick r:id="rId5"/>
              </a:rPr>
              <a:t>http://encyklopedie.</a:t>
            </a:r>
            <a:r>
              <a:rPr lang="cs-CZ" altLang="cs-CZ" sz="800" dirty="0" err="1" smtClean="0">
                <a:hlinkClick r:id="rId5"/>
              </a:rPr>
              <a:t>brna.cz</a:t>
            </a:r>
            <a:r>
              <a:rPr lang="cs-CZ" altLang="cs-CZ" sz="800" dirty="0" smtClean="0">
                <a:hlinkClick r:id="rId5"/>
              </a:rPr>
              <a:t>/</a:t>
            </a:r>
            <a:r>
              <a:rPr lang="cs-CZ" altLang="cs-CZ" sz="800" dirty="0" err="1" smtClean="0">
                <a:hlinkClick r:id="rId5"/>
              </a:rPr>
              <a:t>home</a:t>
            </a:r>
            <a:r>
              <a:rPr lang="cs-CZ" altLang="cs-CZ" sz="800" dirty="0" smtClean="0">
                <a:hlinkClick r:id="rId5"/>
              </a:rPr>
              <a:t>-</a:t>
            </a:r>
            <a:r>
              <a:rPr lang="cs-CZ" altLang="cs-CZ" sz="800" dirty="0" err="1" smtClean="0">
                <a:hlinkClick r:id="rId5"/>
              </a:rPr>
              <a:t>mmb</a:t>
            </a:r>
            <a:r>
              <a:rPr lang="cs-CZ" altLang="cs-CZ" sz="800" dirty="0" smtClean="0">
                <a:hlinkClick r:id="rId5"/>
              </a:rPr>
              <a:t>/?</a:t>
            </a:r>
            <a:r>
              <a:rPr lang="cs-CZ" altLang="cs-CZ" sz="800" dirty="0" err="1" smtClean="0">
                <a:hlinkClick r:id="rId5"/>
              </a:rPr>
              <a:t>acc</a:t>
            </a:r>
            <a:r>
              <a:rPr lang="cs-CZ" altLang="cs-CZ" sz="800" dirty="0" smtClean="0">
                <a:hlinkClick r:id="rId5"/>
              </a:rPr>
              <a:t>=</a:t>
            </a:r>
            <a:r>
              <a:rPr lang="cs-CZ" altLang="cs-CZ" sz="800" dirty="0" err="1" smtClean="0">
                <a:hlinkClick r:id="rId5"/>
              </a:rPr>
              <a:t>preview</a:t>
            </a:r>
            <a:r>
              <a:rPr lang="cs-CZ" altLang="cs-CZ" sz="800" dirty="0" smtClean="0">
                <a:hlinkClick r:id="rId5"/>
              </a:rPr>
              <a:t>&amp;</a:t>
            </a:r>
            <a:r>
              <a:rPr lang="cs-CZ" altLang="cs-CZ" sz="800" dirty="0" err="1" smtClean="0">
                <a:hlinkClick r:id="rId5"/>
              </a:rPr>
              <a:t>bind</a:t>
            </a:r>
            <a:r>
              <a:rPr lang="cs-CZ" altLang="cs-CZ" sz="800" dirty="0" smtClean="0">
                <a:hlinkClick r:id="rId5"/>
              </a:rPr>
              <a:t>_</a:t>
            </a:r>
            <a:r>
              <a:rPr lang="cs-CZ" altLang="cs-CZ" sz="800" dirty="0" err="1" smtClean="0">
                <a:hlinkClick r:id="rId5"/>
              </a:rPr>
              <a:t>name</a:t>
            </a:r>
            <a:r>
              <a:rPr lang="cs-CZ" altLang="cs-CZ" sz="800" dirty="0" smtClean="0">
                <a:hlinkClick r:id="rId5"/>
              </a:rPr>
              <a:t>=b_person&amp;</a:t>
            </a:r>
            <a:r>
              <a:rPr lang="cs-CZ" altLang="cs-CZ" sz="800" dirty="0" err="1" smtClean="0">
                <a:hlinkClick r:id="rId5"/>
              </a:rPr>
              <a:t>bind</a:t>
            </a:r>
            <a:r>
              <a:rPr lang="cs-CZ" altLang="cs-CZ" sz="800" dirty="0" smtClean="0">
                <a:hlinkClick r:id="rId5"/>
              </a:rPr>
              <a:t>_</a:t>
            </a:r>
            <a:r>
              <a:rPr lang="cs-CZ" altLang="cs-CZ" sz="800" dirty="0" err="1" smtClean="0">
                <a:hlinkClick r:id="rId5"/>
              </a:rPr>
              <a:t>value</a:t>
            </a:r>
            <a:r>
              <a:rPr lang="cs-CZ" altLang="cs-CZ" sz="800" dirty="0" smtClean="0">
                <a:hlinkClick r:id="rId5"/>
              </a:rPr>
              <a:t>=2305&amp;image=13920</a:t>
            </a:r>
            <a:endParaRPr lang="cs-CZ" altLang="cs-CZ" sz="800" dirty="0" smtClean="0"/>
          </a:p>
          <a:p>
            <a:endParaRPr lang="cs-CZ" altLang="cs-CZ" sz="800" dirty="0"/>
          </a:p>
        </p:txBody>
      </p:sp>
      <p:sp>
        <p:nvSpPr>
          <p:cNvPr id="16391" name="Obdélník 6"/>
          <p:cNvSpPr>
            <a:spLocks noChangeArrowheads="1"/>
          </p:cNvSpPr>
          <p:nvPr/>
        </p:nvSpPr>
        <p:spPr bwMode="auto">
          <a:xfrm>
            <a:off x="242888" y="6296025"/>
            <a:ext cx="2519362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800" u="sng">
                <a:hlinkClick r:id="rId6"/>
              </a:rPr>
              <a:t>http://www.slovnikceskeliteratury.cz/getImage.jsp%3Fdocid%3D21%26thmb%26id%3D113</a:t>
            </a:r>
            <a:endParaRPr lang="cs-CZ" altLang="cs-CZ" sz="800"/>
          </a:p>
        </p:txBody>
      </p:sp>
      <p:sp>
        <p:nvSpPr>
          <p:cNvPr id="8" name="Obdélník 7"/>
          <p:cNvSpPr/>
          <p:nvPr/>
        </p:nvSpPr>
        <p:spPr>
          <a:xfrm flipH="1">
            <a:off x="250825" y="1246188"/>
            <a:ext cx="720725" cy="5032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dirty="0">
                <a:latin typeface="Arial Black" pitchFamily="34" charset="0"/>
              </a:rPr>
              <a:t>1</a:t>
            </a:r>
          </a:p>
        </p:txBody>
      </p:sp>
      <p:sp>
        <p:nvSpPr>
          <p:cNvPr id="9" name="Obdélník 8"/>
          <p:cNvSpPr/>
          <p:nvPr/>
        </p:nvSpPr>
        <p:spPr>
          <a:xfrm>
            <a:off x="3348038" y="1246188"/>
            <a:ext cx="792162" cy="5445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dirty="0">
                <a:latin typeface="Arial Black" pitchFamily="34" charset="0"/>
              </a:rPr>
              <a:t>2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011863" y="1246188"/>
            <a:ext cx="719137" cy="558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dirty="0">
                <a:latin typeface="Arial Black" pitchFamily="34" charset="0"/>
              </a:rPr>
              <a:t>3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645025" y="908050"/>
            <a:ext cx="431800" cy="461963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2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7486650" y="908050"/>
            <a:ext cx="398463" cy="392113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r>
              <a:rPr lang="cs-CZ" sz="2400" dirty="0">
                <a:latin typeface="Arial Black" pitchFamily="34" charset="0"/>
              </a:rPr>
              <a:t>3</a:t>
            </a:r>
          </a:p>
        </p:txBody>
      </p:sp>
      <p:sp>
        <p:nvSpPr>
          <p:cNvPr id="14" name="Obdélník 13"/>
          <p:cNvSpPr/>
          <p:nvPr/>
        </p:nvSpPr>
        <p:spPr>
          <a:xfrm flipH="1">
            <a:off x="1547813" y="917575"/>
            <a:ext cx="431800" cy="423863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r>
              <a:rPr lang="cs-CZ" sz="2400" dirty="0">
                <a:latin typeface="Arial Black" pitchFamily="34" charset="0"/>
              </a:rPr>
              <a:t>1</a:t>
            </a: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0" y="517525"/>
            <a:ext cx="9144000" cy="4000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000" b="1">
                <a:latin typeface="Arial Black" pitchFamily="34" charset="0"/>
              </a:rPr>
              <a:t>  Přiřaďte  portrétům jména:  </a:t>
            </a:r>
            <a:r>
              <a:rPr lang="cs-CZ" altLang="cs-CZ" sz="1400" b="1">
                <a:latin typeface="Arial Black" pitchFamily="34" charset="0"/>
              </a:rPr>
              <a:t> L.Kundera,  Z. Lorenc, O.  Wenzl, J. Zahradníček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60350" y="1749425"/>
            <a:ext cx="2228850" cy="369888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>
                <a:solidFill>
                  <a:schemeClr val="bg1"/>
                </a:solidFill>
                <a:latin typeface="Arial Black" pitchFamily="34" charset="0"/>
              </a:rPr>
              <a:t> Zdeněk Lorenc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348038" y="1773238"/>
            <a:ext cx="2301875" cy="368300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>
                <a:solidFill>
                  <a:schemeClr val="bg1"/>
                </a:solidFill>
                <a:latin typeface="Arial Black" pitchFamily="34" charset="0"/>
              </a:rPr>
              <a:t>Jan Zahradníček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6011863" y="1803400"/>
            <a:ext cx="2233612" cy="369888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>
                <a:solidFill>
                  <a:schemeClr val="bg1"/>
                </a:solidFill>
                <a:latin typeface="Arial Black" pitchFamily="34" charset="0"/>
              </a:rPr>
              <a:t>Ludvík Kundera 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9" name="Picture 4" descr="C:\Users\Věra\Desktop\1.Česká poezie-obrázky\lorenc 1919 - 1999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42888" y="2119313"/>
            <a:ext cx="2943225" cy="411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63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63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/>
      <p:bldP spid="16389" grpId="0"/>
      <p:bldP spid="16391" grpId="0"/>
      <p:bldP spid="8" grpId="0" animBg="1"/>
      <p:bldP spid="9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84213" y="1450975"/>
            <a:ext cx="5365750" cy="305752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Jsem tu můj Bože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na  planetě naší rychle se otáčející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návštěvou u krásy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bytem v hrůze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a mezi hrůzou a krásou se potáceje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tak sotva stačím si </a:t>
            </a:r>
            <a:r>
              <a:rPr lang="cs-CZ" sz="20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rozvážiti</a:t>
            </a:r>
            <a:endParaRPr lang="cs-CZ" sz="2000" dirty="0">
              <a:solidFill>
                <a:schemeClr val="tx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co všechno ztraceno co všechno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ztratit  ještě lze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0" y="4797425"/>
            <a:ext cx="9144000" cy="64611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Pokuste se  verše přiřadit některé básnické skupině a svou volbu vysvětlete,  určete autora. </a:t>
            </a:r>
          </a:p>
        </p:txBody>
      </p:sp>
      <p:sp>
        <p:nvSpPr>
          <p:cNvPr id="6" name="Obdélník 5"/>
          <p:cNvSpPr/>
          <p:nvPr/>
        </p:nvSpPr>
        <p:spPr>
          <a:xfrm>
            <a:off x="0" y="5661025"/>
            <a:ext cx="9144000" cy="64611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latin typeface="Arial" pitchFamily="34" charset="0"/>
                <a:cs typeface="Arial" pitchFamily="34" charset="0"/>
              </a:rPr>
              <a:t>Lyrický mluvčí medituje nad životem, rozmlouvá s Bohem a naznačuje velkou nespokojenost se společenským děním, mohl by patřit mezi </a:t>
            </a:r>
            <a:r>
              <a:rPr lang="cs-CZ" dirty="0">
                <a:latin typeface="Arial Black" pitchFamily="34" charset="0"/>
                <a:cs typeface="Arial" pitchFamily="34" charset="0"/>
              </a:rPr>
              <a:t>katolické básníky</a:t>
            </a:r>
            <a:r>
              <a:rPr lang="cs-CZ" dirty="0"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39775" y="620713"/>
            <a:ext cx="2679700" cy="40005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La </a:t>
            </a:r>
            <a:r>
              <a:rPr lang="cs-CZ" sz="2000" b="1" dirty="0" err="1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Saletta</a:t>
            </a:r>
            <a:r>
              <a:rPr lang="cs-CZ" sz="2000" b="1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 (1947) </a:t>
            </a:r>
          </a:p>
        </p:txBody>
      </p:sp>
      <p:sp>
        <p:nvSpPr>
          <p:cNvPr id="8" name="Obdélník 7"/>
          <p:cNvSpPr/>
          <p:nvPr/>
        </p:nvSpPr>
        <p:spPr>
          <a:xfrm>
            <a:off x="3492500" y="650875"/>
            <a:ext cx="3659188" cy="369888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>
                <a:latin typeface="Arial" pitchFamily="34" charset="0"/>
                <a:cs typeface="Arial" pitchFamily="34" charset="0"/>
              </a:rPr>
              <a:t>– básnická skladba o 6 zpěvech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370638" y="6372225"/>
            <a:ext cx="2378075" cy="369888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algn="just">
              <a:defRPr/>
            </a:pPr>
            <a:r>
              <a:rPr lang="cs-CZ" b="1" dirty="0">
                <a:latin typeface="Arial Black" pitchFamily="34" charset="0"/>
                <a:cs typeface="Arial" pitchFamily="34" charset="0"/>
              </a:rPr>
              <a:t>Jan Zahradníček </a:t>
            </a:r>
            <a:endParaRPr lang="cs-CZ" dirty="0">
              <a:latin typeface="Arial Black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Zástupný symbol pro obsah 2"/>
          <p:cNvSpPr>
            <a:spLocks noGrp="1"/>
          </p:cNvSpPr>
          <p:nvPr>
            <p:ph idx="1"/>
          </p:nvPr>
        </p:nvSpPr>
        <p:spPr>
          <a:xfrm>
            <a:off x="609600" y="981075"/>
            <a:ext cx="4826000" cy="4392613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pPr eaLnBrk="1" hangingPunct="1">
              <a:buFont typeface="Arial" charset="0"/>
              <a:buNone/>
              <a:defRPr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 Stěhovaví ptáci se zmátli 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 hory vychrlují k večeru své pavučiny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sz="2000" dirty="0" smtClean="0">
                <a:latin typeface="Arial" charset="0"/>
                <a:cs typeface="Arial" charset="0"/>
              </a:rPr>
              <a:t>   vzápětí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sz="2000" dirty="0" smtClean="0">
                <a:latin typeface="Arial" charset="0"/>
                <a:cs typeface="Arial" charset="0"/>
              </a:rPr>
              <a:t>   rozžíhají se  roviny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sz="2000" dirty="0" smtClean="0">
                <a:latin typeface="Arial" charset="0"/>
                <a:cs typeface="Arial" charset="0"/>
              </a:rPr>
              <a:t>   náhorní a plné brouků</a:t>
            </a:r>
          </a:p>
          <a:p>
            <a:pPr eaLnBrk="1" hangingPunct="1">
              <a:buFont typeface="Arial" charset="0"/>
              <a:buNone/>
              <a:defRPr/>
            </a:pPr>
            <a:endParaRPr lang="cs-CZ" sz="2000" dirty="0" smtClean="0">
              <a:latin typeface="Arial" charset="0"/>
              <a:cs typeface="Arial" charset="0"/>
            </a:endParaRPr>
          </a:p>
          <a:p>
            <a:pPr eaLnBrk="1" hangingPunct="1">
              <a:defRPr/>
            </a:pPr>
            <a:endParaRPr lang="cs-CZ" sz="2000" dirty="0" smtClean="0"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  <a:defRPr/>
            </a:pPr>
            <a:r>
              <a:rPr lang="cs-CZ" sz="2000" dirty="0" smtClean="0">
                <a:latin typeface="Arial" charset="0"/>
                <a:cs typeface="Arial" charset="0"/>
              </a:rPr>
              <a:t>    Ptáci rezavějí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sz="2000" dirty="0" smtClean="0">
                <a:latin typeface="Arial" charset="0"/>
                <a:cs typeface="Arial" charset="0"/>
              </a:rPr>
              <a:t>    nepatrná  zahrada je dosud v mých očích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sz="2000" dirty="0" smtClean="0">
                <a:latin typeface="Arial" charset="0"/>
                <a:cs typeface="Arial" charset="0"/>
              </a:rPr>
              <a:t>    neodlepena od osudných prohlubní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sz="2000" dirty="0" smtClean="0">
                <a:latin typeface="Arial" charset="0"/>
                <a:cs typeface="Arial" charset="0"/>
              </a:rPr>
              <a:t>    které nevysychají</a:t>
            </a:r>
            <a:endParaRPr lang="cs-CZ" sz="3200" dirty="0" smtClean="0">
              <a:latin typeface="Arial" charset="0"/>
              <a:cs typeface="Arial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419475" y="404813"/>
            <a:ext cx="3529013" cy="4000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Čtyřdílná básnická skladba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07950" y="5805488"/>
            <a:ext cx="8891588" cy="338137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Pokuste se  verše přiřadit některé básnické skupině a svou volbu vysvětlete. </a:t>
            </a:r>
          </a:p>
        </p:txBody>
      </p:sp>
      <p:sp>
        <p:nvSpPr>
          <p:cNvPr id="6" name="Obdélník 5"/>
          <p:cNvSpPr/>
          <p:nvPr/>
        </p:nvSpPr>
        <p:spPr>
          <a:xfrm>
            <a:off x="0" y="6238875"/>
            <a:ext cx="9144000" cy="64611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latin typeface="Arial" pitchFamily="34" charset="0"/>
                <a:cs typeface="Arial" pitchFamily="34" charset="0"/>
              </a:rPr>
              <a:t>Lyrický mluvčí popisuje krajinu, do které promítá své pocity. Jeho obraznost je uvolněná a bohatá, slova nesou více významů: </a:t>
            </a:r>
            <a:r>
              <a:rPr lang="cs-CZ" dirty="0">
                <a:latin typeface="Arial Black" pitchFamily="34" charset="0"/>
                <a:cs typeface="Arial" pitchFamily="34" charset="0"/>
              </a:rPr>
              <a:t>surrealismus, Skupina </a:t>
            </a:r>
            <a:r>
              <a:rPr lang="cs-CZ" dirty="0" err="1">
                <a:latin typeface="Arial Black" pitchFamily="34" charset="0"/>
                <a:cs typeface="Arial" pitchFamily="34" charset="0"/>
              </a:rPr>
              <a:t>Ra</a:t>
            </a:r>
            <a:r>
              <a:rPr lang="cs-CZ" dirty="0">
                <a:latin typeface="Arial Black" pitchFamily="34" charset="0"/>
                <a:cs typeface="Arial" pitchFamily="34" charset="0"/>
              </a:rPr>
              <a:t>,         L. K.</a:t>
            </a:r>
          </a:p>
        </p:txBody>
      </p:sp>
      <p:sp>
        <p:nvSpPr>
          <p:cNvPr id="7" name="Obdélník 6"/>
          <p:cNvSpPr/>
          <p:nvPr/>
        </p:nvSpPr>
        <p:spPr>
          <a:xfrm>
            <a:off x="611188" y="404813"/>
            <a:ext cx="2741612" cy="40005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Živly v nás (1944)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993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993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99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99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99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99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99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99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99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99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99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99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993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993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993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993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993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993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993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993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8" grpId="0" build="p" animBg="1"/>
      <p:bldP spid="4" grpId="0" animBg="1"/>
      <p:bldP spid="5" grpId="0" animBg="1"/>
      <p:bldP spid="6" grpId="0" animBg="1"/>
      <p:bldP spid="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-12700" y="260350"/>
            <a:ext cx="9156700" cy="708025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000" b="1">
                <a:solidFill>
                  <a:schemeClr val="bg1"/>
                </a:solidFill>
                <a:latin typeface="Arial Black" pitchFamily="34" charset="0"/>
              </a:rPr>
              <a:t>Přiřaďte obrazům jméno malíře</a:t>
            </a:r>
          </a:p>
          <a:p>
            <a:r>
              <a:rPr lang="cs-CZ" altLang="cs-CZ" sz="2000" b="1">
                <a:solidFill>
                  <a:schemeClr val="bg1"/>
                </a:solidFill>
                <a:latin typeface="Arial Black" pitchFamily="34" charset="0"/>
              </a:rPr>
              <a:t>ze Skupiny Ra:</a:t>
            </a:r>
          </a:p>
        </p:txBody>
      </p:sp>
      <p:sp>
        <p:nvSpPr>
          <p:cNvPr id="10" name="Obdélník 9"/>
          <p:cNvSpPr/>
          <p:nvPr/>
        </p:nvSpPr>
        <p:spPr>
          <a:xfrm>
            <a:off x="-12700" y="1611313"/>
            <a:ext cx="539750" cy="5540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dirty="0">
                <a:latin typeface="Arial Black" pitchFamily="34" charset="0"/>
              </a:rPr>
              <a:t>1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6321425" y="1598613"/>
            <a:ext cx="482600" cy="5238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2800" dirty="0">
                <a:solidFill>
                  <a:schemeClr val="bg1"/>
                </a:solidFill>
                <a:latin typeface="Arial Black" pitchFamily="34" charset="0"/>
              </a:rPr>
              <a:t>3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3297238" y="1611313"/>
            <a:ext cx="482600" cy="522287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2800" dirty="0">
                <a:solidFill>
                  <a:schemeClr val="bg1"/>
                </a:solidFill>
                <a:latin typeface="Arial Black" pitchFamily="34" charset="0"/>
              </a:rPr>
              <a:t>2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565150" y="1728788"/>
            <a:ext cx="2566988" cy="40005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schemeClr val="bg1"/>
                </a:solidFill>
                <a:latin typeface="Arial Black" pitchFamily="34" charset="0"/>
              </a:rPr>
              <a:t>Václav </a:t>
            </a:r>
            <a:r>
              <a:rPr lang="cs-CZ" sz="2000" b="1" dirty="0" err="1">
                <a:solidFill>
                  <a:schemeClr val="bg1"/>
                </a:solidFill>
                <a:latin typeface="Arial Black" pitchFamily="34" charset="0"/>
              </a:rPr>
              <a:t>Zykmund</a:t>
            </a:r>
            <a:endParaRPr lang="cs-CZ" sz="20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851275" y="1728788"/>
            <a:ext cx="2376488" cy="40005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schemeClr val="bg1"/>
                </a:solidFill>
                <a:latin typeface="Arial Black" pitchFamily="34" charset="0"/>
              </a:rPr>
              <a:t>Václav</a:t>
            </a:r>
            <a:r>
              <a:rPr lang="cs-CZ" b="1" dirty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sz="2000" b="1" dirty="0">
                <a:solidFill>
                  <a:schemeClr val="bg1"/>
                </a:solidFill>
                <a:latin typeface="Arial Black" pitchFamily="34" charset="0"/>
              </a:rPr>
              <a:t>Tikal   </a:t>
            </a:r>
            <a:endParaRPr lang="cs-CZ" sz="20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851650" y="1671638"/>
            <a:ext cx="2184400" cy="40005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schemeClr val="bg1"/>
                </a:solidFill>
                <a:latin typeface="Arial Black" pitchFamily="34" charset="0"/>
              </a:rPr>
              <a:t>Josef </a:t>
            </a:r>
            <a:r>
              <a:rPr lang="cs-CZ" sz="2000" b="1" dirty="0" err="1">
                <a:solidFill>
                  <a:schemeClr val="bg1"/>
                </a:solidFill>
                <a:latin typeface="Arial Black" pitchFamily="34" charset="0"/>
              </a:rPr>
              <a:t>Istler</a:t>
            </a:r>
            <a:r>
              <a:rPr lang="cs-CZ" sz="2000" b="1" dirty="0">
                <a:solidFill>
                  <a:schemeClr val="bg1"/>
                </a:solidFill>
                <a:latin typeface="Arial Black" pitchFamily="34" charset="0"/>
              </a:rPr>
              <a:t> </a:t>
            </a:r>
            <a:endParaRPr lang="cs-CZ" sz="20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3" name="Obdélník 22"/>
          <p:cNvSpPr>
            <a:spLocks noChangeArrowheads="1"/>
          </p:cNvSpPr>
          <p:nvPr/>
        </p:nvSpPr>
        <p:spPr bwMode="auto">
          <a:xfrm>
            <a:off x="3303588" y="1095375"/>
            <a:ext cx="476250" cy="460375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2400" b="1">
                <a:solidFill>
                  <a:schemeClr val="bg1"/>
                </a:solidFill>
                <a:latin typeface="Arial Black" pitchFamily="34" charset="0"/>
              </a:rPr>
              <a:t>2</a:t>
            </a:r>
            <a:endParaRPr lang="cs-CZ" altLang="cs-CZ" sz="240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4" name="Obdélník 23"/>
          <p:cNvSpPr>
            <a:spLocks noChangeArrowheads="1"/>
          </p:cNvSpPr>
          <p:nvPr/>
        </p:nvSpPr>
        <p:spPr bwMode="auto">
          <a:xfrm>
            <a:off x="6321425" y="1095375"/>
            <a:ext cx="482600" cy="461963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2400">
                <a:solidFill>
                  <a:schemeClr val="bg1"/>
                </a:solidFill>
                <a:latin typeface="Arial Black" pitchFamily="34" charset="0"/>
              </a:rPr>
              <a:t>3</a:t>
            </a:r>
          </a:p>
        </p:txBody>
      </p:sp>
      <p:sp>
        <p:nvSpPr>
          <p:cNvPr id="25" name="Obdélník 24"/>
          <p:cNvSpPr>
            <a:spLocks noChangeArrowheads="1"/>
          </p:cNvSpPr>
          <p:nvPr/>
        </p:nvSpPr>
        <p:spPr bwMode="auto">
          <a:xfrm>
            <a:off x="9525" y="1095375"/>
            <a:ext cx="517525" cy="461963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2400">
                <a:solidFill>
                  <a:schemeClr val="bg1"/>
                </a:solidFill>
                <a:latin typeface="Arial Black" pitchFamily="34" charset="0"/>
              </a:rPr>
              <a:t>1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4932363" y="115888"/>
            <a:ext cx="1427162" cy="307975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400" b="1" dirty="0">
                <a:solidFill>
                  <a:schemeClr val="bg1"/>
                </a:solidFill>
                <a:latin typeface="Arial Black" pitchFamily="34" charset="0"/>
              </a:rPr>
              <a:t>Josef </a:t>
            </a:r>
            <a:r>
              <a:rPr lang="cs-CZ" sz="1400" b="1" dirty="0" err="1">
                <a:solidFill>
                  <a:schemeClr val="bg1"/>
                </a:solidFill>
                <a:latin typeface="Arial Black" pitchFamily="34" charset="0"/>
              </a:rPr>
              <a:t>Istler</a:t>
            </a:r>
            <a:r>
              <a:rPr lang="cs-CZ" sz="1400" b="1" dirty="0">
                <a:solidFill>
                  <a:schemeClr val="bg1"/>
                </a:solidFill>
                <a:latin typeface="Arial Black" pitchFamily="34" charset="0"/>
              </a:rPr>
              <a:t>  </a:t>
            </a:r>
            <a:endParaRPr lang="cs-CZ" sz="14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7019925" y="115888"/>
            <a:ext cx="1804988" cy="3079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1400" b="1" dirty="0">
                <a:solidFill>
                  <a:schemeClr val="bg1"/>
                </a:solidFill>
                <a:latin typeface="Arial Black" pitchFamily="34" charset="0"/>
              </a:rPr>
              <a:t> Bohdan Lacina</a:t>
            </a:r>
            <a:endParaRPr lang="cs-CZ" sz="14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932363" y="549275"/>
            <a:ext cx="1427162" cy="30797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1400" b="1" dirty="0">
                <a:solidFill>
                  <a:schemeClr val="bg1"/>
                </a:solidFill>
                <a:latin typeface="Arial Black" pitchFamily="34" charset="0"/>
              </a:rPr>
              <a:t>Václav Tikal  </a:t>
            </a:r>
            <a:endParaRPr lang="cs-CZ" sz="14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991350" y="549275"/>
            <a:ext cx="1833563" cy="30797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1400" b="1" dirty="0">
                <a:solidFill>
                  <a:schemeClr val="bg1"/>
                </a:solidFill>
                <a:latin typeface="Arial Black" pitchFamily="34" charset="0"/>
              </a:rPr>
              <a:t>Václav </a:t>
            </a:r>
            <a:r>
              <a:rPr lang="cs-CZ" sz="1400" b="1" dirty="0" err="1">
                <a:solidFill>
                  <a:schemeClr val="bg1"/>
                </a:solidFill>
                <a:latin typeface="Arial Black" pitchFamily="34" charset="0"/>
              </a:rPr>
              <a:t>Zykmund</a:t>
            </a:r>
            <a:endParaRPr lang="cs-CZ" sz="14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9" name="Obdélník 28"/>
          <p:cNvSpPr>
            <a:spLocks noChangeArrowheads="1"/>
          </p:cNvSpPr>
          <p:nvPr/>
        </p:nvSpPr>
        <p:spPr bwMode="auto">
          <a:xfrm>
            <a:off x="3257550" y="6453188"/>
            <a:ext cx="289877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800" u="sng">
                <a:hlinkClick r:id="rId2"/>
              </a:rPr>
              <a:t>http://creativoas.cz/authorsPhoto/101/vaclav-tikal-autoportret.jpg</a:t>
            </a:r>
            <a:endParaRPr lang="cs-CZ" altLang="cs-CZ" sz="800"/>
          </a:p>
        </p:txBody>
      </p:sp>
      <p:pic>
        <p:nvPicPr>
          <p:cNvPr id="30" name="Picture 3" descr="C:\Users\Věra\Desktop\tikal-i.jpg"/>
          <p:cNvPicPr>
            <a:picLocks noChangeAspect="1" noChangeArrowheads="1"/>
          </p:cNvPicPr>
          <p:nvPr/>
        </p:nvPicPr>
        <p:blipFill>
          <a:blip r:embed="rId3" cstate="print"/>
          <a:srcRect l="8206" r="8247"/>
          <a:stretch>
            <a:fillRect/>
          </a:stretch>
        </p:blipFill>
        <p:spPr bwMode="auto">
          <a:xfrm>
            <a:off x="3309938" y="2133600"/>
            <a:ext cx="2917825" cy="4259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" name="Picture 2" descr="C:\Users\Věra\Desktop\zykmund_vaclav-střelec~OMec5300~10048_20081005_36_13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39688" y="2133600"/>
            <a:ext cx="3243263" cy="417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" name="Obdélník 32"/>
          <p:cNvSpPr>
            <a:spLocks noChangeArrowheads="1"/>
          </p:cNvSpPr>
          <p:nvPr/>
        </p:nvSpPr>
        <p:spPr bwMode="auto">
          <a:xfrm>
            <a:off x="6359525" y="6381750"/>
            <a:ext cx="2460625" cy="21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800" u="sng">
                <a:hlinkClick r:id="rId5"/>
              </a:rPr>
              <a:t>http://www.acb.cz/fotky/nabidka/2010/04/035.jpg</a:t>
            </a:r>
            <a:endParaRPr lang="cs-CZ" altLang="cs-CZ" sz="800"/>
          </a:p>
        </p:txBody>
      </p:sp>
      <p:pic>
        <p:nvPicPr>
          <p:cNvPr id="34" name="Picture 2" descr="C:\Users\Věra\Desktop\extáze.jpg"/>
          <p:cNvPicPr>
            <a:picLocks noChangeAspect="1" noChangeArrowheads="1"/>
          </p:cNvPicPr>
          <p:nvPr/>
        </p:nvPicPr>
        <p:blipFill>
          <a:blip r:embed="rId6" cstate="print"/>
          <a:srcRect l="3448" t="2199" r="5457" b="5774"/>
          <a:stretch>
            <a:fillRect/>
          </a:stretch>
        </p:blipFill>
        <p:spPr bwMode="auto">
          <a:xfrm>
            <a:off x="6300788" y="2060575"/>
            <a:ext cx="2735262" cy="433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" name="Obdélník 34"/>
          <p:cNvSpPr>
            <a:spLocks noChangeArrowheads="1"/>
          </p:cNvSpPr>
          <p:nvPr/>
        </p:nvSpPr>
        <p:spPr bwMode="auto">
          <a:xfrm>
            <a:off x="1588" y="6345238"/>
            <a:ext cx="291465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800" u="sng">
                <a:hlinkClick r:id="rId7"/>
              </a:rPr>
              <a:t>creativoas.cz/authorsPhoto/114/vaclav-zykmund-strelec.jpg</a:t>
            </a:r>
            <a:endParaRPr lang="cs-CZ" altLang="cs-CZ" sz="80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  <p:bldP spid="16" grpId="0" animBg="1"/>
      <p:bldP spid="17" grpId="0" animBg="1"/>
      <p:bldP spid="19" grpId="0" animBg="1"/>
      <p:bldP spid="20" grpId="0" animBg="1"/>
      <p:bldP spid="21" grpId="0" animBg="1"/>
      <p:bldP spid="23" grpId="0" animBg="1"/>
      <p:bldP spid="24" grpId="0" animBg="1"/>
      <p:bldP spid="25" grpId="0" animBg="1"/>
      <p:bldP spid="18" grpId="0" animBg="1"/>
      <p:bldP spid="22" grpId="0" animBg="1"/>
      <p:bldP spid="26" grpId="0" animBg="1"/>
      <p:bldP spid="27" grpId="0" animBg="1"/>
      <p:bldP spid="29" grpId="0"/>
      <p:bldP spid="33" grpId="0"/>
      <p:bldP spid="3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95288" y="2060575"/>
            <a:ext cx="8248650" cy="1800225"/>
          </a:xfrm>
        </p:spPr>
        <p:txBody>
          <a:bodyPr/>
          <a:lstStyle/>
          <a:p>
            <a:pPr>
              <a:spcBef>
                <a:spcPct val="0"/>
              </a:spcBef>
            </a:pPr>
            <a:r>
              <a:rPr lang="cs-CZ" altLang="cs-CZ" sz="1800" smtClean="0">
                <a:latin typeface="Arial" charset="0"/>
                <a:cs typeface="Arial" charset="0"/>
              </a:rPr>
              <a:t>Soukal, Josef a kol.: Literatura pro 4. ročník SOŠ, SPN 2005</a:t>
            </a:r>
          </a:p>
          <a:p>
            <a:pPr>
              <a:spcBef>
                <a:spcPct val="0"/>
              </a:spcBef>
            </a:pPr>
            <a:r>
              <a:rPr lang="cs-CZ" altLang="cs-CZ" sz="1800" smtClean="0">
                <a:latin typeface="Arial" charset="0"/>
                <a:cs typeface="Arial" charset="0"/>
              </a:rPr>
              <a:t>Sochrová, Marie: Čítanka IV. K literaruře v kostce, Fragment 2004</a:t>
            </a:r>
          </a:p>
          <a:p>
            <a:pPr>
              <a:spcBef>
                <a:spcPct val="0"/>
              </a:spcBef>
            </a:pPr>
            <a:r>
              <a:rPr lang="cs-CZ" altLang="cs-CZ" sz="1800" smtClean="0">
                <a:latin typeface="Arial" charset="0"/>
                <a:cs typeface="Arial" charset="0"/>
              </a:rPr>
              <a:t>Machala, Lubomír a kol.:Panorama české literatury, Olomouc 1994</a:t>
            </a:r>
          </a:p>
          <a:p>
            <a:pPr>
              <a:spcBef>
                <a:spcPct val="0"/>
              </a:spcBef>
            </a:pPr>
            <a:r>
              <a:rPr lang="cs-CZ" altLang="cs-CZ" sz="1800" smtClean="0">
                <a:latin typeface="Arial" charset="0"/>
                <a:cs typeface="Arial" charset="0"/>
              </a:rPr>
              <a:t>Hošek, Milan a kol. Literatura pro 4. ročník SŠ, Didaktis 2010</a:t>
            </a:r>
          </a:p>
          <a:p>
            <a:pPr>
              <a:spcBef>
                <a:spcPct val="0"/>
              </a:spcBef>
            </a:pPr>
            <a:endParaRPr lang="cs-CZ" altLang="cs-CZ" sz="2000" smtClean="0">
              <a:latin typeface="Arial" charset="0"/>
              <a:cs typeface="Arial" charset="0"/>
            </a:endParaRPr>
          </a:p>
        </p:txBody>
      </p:sp>
      <p:sp>
        <p:nvSpPr>
          <p:cNvPr id="25603" name="Obdélník 4"/>
          <p:cNvSpPr>
            <a:spLocks noChangeArrowheads="1"/>
          </p:cNvSpPr>
          <p:nvPr/>
        </p:nvSpPr>
        <p:spPr bwMode="auto">
          <a:xfrm>
            <a:off x="539750" y="549275"/>
            <a:ext cx="265906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>
                <a:solidFill>
                  <a:schemeClr val="accent2"/>
                </a:solidFill>
                <a:latin typeface="Arial Black" pitchFamily="34" charset="0"/>
              </a:rPr>
              <a:t>Použité zdroje:</a:t>
            </a:r>
            <a:endParaRPr lang="cs-CZ" altLang="cs-CZ" sz="2400">
              <a:latin typeface="Arial Black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981075"/>
            <a:ext cx="9144000" cy="2873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605" name="Obdélník 6"/>
          <p:cNvSpPr>
            <a:spLocks noChangeArrowheads="1"/>
          </p:cNvSpPr>
          <p:nvPr/>
        </p:nvSpPr>
        <p:spPr bwMode="auto">
          <a:xfrm>
            <a:off x="492125" y="1341438"/>
            <a:ext cx="18637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just"/>
            <a:r>
              <a:rPr lang="cs-CZ" altLang="cs-CZ" sz="2400" b="1">
                <a:solidFill>
                  <a:schemeClr val="accent2"/>
                </a:solidFill>
                <a:latin typeface="Arial Black" pitchFamily="34" charset="0"/>
              </a:rPr>
              <a:t>Literatura</a:t>
            </a:r>
          </a:p>
        </p:txBody>
      </p:sp>
      <p:sp>
        <p:nvSpPr>
          <p:cNvPr id="9" name="Obdélník 8"/>
          <p:cNvSpPr/>
          <p:nvPr/>
        </p:nvSpPr>
        <p:spPr>
          <a:xfrm>
            <a:off x="0" y="1700213"/>
            <a:ext cx="9144000" cy="144462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Obdélník 4"/>
          <p:cNvSpPr>
            <a:spLocks noChangeArrowheads="1"/>
          </p:cNvSpPr>
          <p:nvPr/>
        </p:nvSpPr>
        <p:spPr bwMode="auto">
          <a:xfrm>
            <a:off x="539750" y="476250"/>
            <a:ext cx="26590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>
                <a:solidFill>
                  <a:schemeClr val="accent2"/>
                </a:solidFill>
                <a:latin typeface="Arial Black" pitchFamily="34" charset="0"/>
              </a:rPr>
              <a:t>Použité zdroje:</a:t>
            </a:r>
            <a:endParaRPr lang="cs-CZ" altLang="cs-CZ" sz="2400">
              <a:latin typeface="Arial Black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836613"/>
            <a:ext cx="9144000" cy="431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628" name="Obdélník 6"/>
          <p:cNvSpPr>
            <a:spLocks noChangeArrowheads="1"/>
          </p:cNvSpPr>
          <p:nvPr/>
        </p:nvSpPr>
        <p:spPr bwMode="auto">
          <a:xfrm>
            <a:off x="468313" y="1196975"/>
            <a:ext cx="16589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just"/>
            <a:r>
              <a:rPr lang="cs-CZ" altLang="cs-CZ" sz="2400" b="1">
                <a:solidFill>
                  <a:schemeClr val="accent2"/>
                </a:solidFill>
                <a:latin typeface="Arial Black" pitchFamily="34" charset="0"/>
              </a:rPr>
              <a:t>Obrázky </a:t>
            </a:r>
          </a:p>
        </p:txBody>
      </p:sp>
      <p:sp>
        <p:nvSpPr>
          <p:cNvPr id="9" name="Obdélník 8"/>
          <p:cNvSpPr/>
          <p:nvPr/>
        </p:nvSpPr>
        <p:spPr>
          <a:xfrm>
            <a:off x="0" y="1628775"/>
            <a:ext cx="9144000" cy="144463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630" name="Obdélník 6"/>
          <p:cNvSpPr>
            <a:spLocks noChangeArrowheads="1"/>
          </p:cNvSpPr>
          <p:nvPr/>
        </p:nvSpPr>
        <p:spPr bwMode="auto">
          <a:xfrm>
            <a:off x="468313" y="2195513"/>
            <a:ext cx="8675687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altLang="cs-CZ" sz="1200" dirty="0">
                <a:latin typeface="Arial" charset="0"/>
                <a:hlinkClick r:id="rId2"/>
              </a:rPr>
              <a:t>http://www.vinohrady.</a:t>
            </a:r>
            <a:r>
              <a:rPr lang="cs-CZ" altLang="cs-CZ" sz="1200" dirty="0" err="1">
                <a:latin typeface="Arial" charset="0"/>
                <a:hlinkClick r:id="rId2"/>
              </a:rPr>
              <a:t>cz</a:t>
            </a:r>
            <a:r>
              <a:rPr lang="cs-CZ" altLang="cs-CZ" sz="1200" dirty="0">
                <a:latin typeface="Arial" charset="0"/>
                <a:hlinkClick r:id="rId2"/>
              </a:rPr>
              <a:t>/data/</a:t>
            </a:r>
            <a:r>
              <a:rPr lang="cs-CZ" altLang="cs-CZ" sz="1200" dirty="0" err="1">
                <a:latin typeface="Arial" charset="0"/>
                <a:hlinkClick r:id="rId2"/>
              </a:rPr>
              <a:t>pictures</a:t>
            </a:r>
            <a:r>
              <a:rPr lang="cs-CZ" altLang="cs-CZ" sz="1200" dirty="0">
                <a:latin typeface="Arial" charset="0"/>
                <a:hlinkClick r:id="rId2"/>
              </a:rPr>
              <a:t>/barikada1945.jpg</a:t>
            </a:r>
            <a:endParaRPr lang="cs-CZ" altLang="cs-CZ" sz="1200" dirty="0">
              <a:latin typeface="Arial" charset="0"/>
            </a:endParaRPr>
          </a:p>
          <a:p>
            <a:pPr eaLnBrk="0" hangingPunct="0"/>
            <a:r>
              <a:rPr lang="cs-CZ" altLang="cs-CZ" sz="1200" u="sng" dirty="0">
                <a:latin typeface="Arial" charset="0"/>
                <a:hlinkClick r:id="rId3"/>
              </a:rPr>
              <a:t>http://www.</a:t>
            </a:r>
            <a:r>
              <a:rPr lang="cs-CZ" altLang="cs-CZ" sz="1200" u="sng" dirty="0" err="1">
                <a:latin typeface="Arial" charset="0"/>
                <a:hlinkClick r:id="rId3"/>
              </a:rPr>
              <a:t>letisteodbory.cz</a:t>
            </a:r>
            <a:r>
              <a:rPr lang="cs-CZ" altLang="cs-CZ" sz="1200" u="sng" dirty="0">
                <a:latin typeface="Arial" charset="0"/>
                <a:hlinkClick r:id="rId3"/>
              </a:rPr>
              <a:t>/</a:t>
            </a:r>
            <a:r>
              <a:rPr lang="cs-CZ" altLang="cs-CZ" sz="1200" u="sng" dirty="0" err="1">
                <a:latin typeface="Arial" charset="0"/>
                <a:hlinkClick r:id="rId3"/>
              </a:rPr>
              <a:t>wp</a:t>
            </a:r>
            <a:r>
              <a:rPr lang="cs-CZ" altLang="cs-CZ" sz="1200" u="sng" dirty="0">
                <a:latin typeface="Arial" charset="0"/>
                <a:hlinkClick r:id="rId3"/>
              </a:rPr>
              <a:t>-</a:t>
            </a:r>
            <a:r>
              <a:rPr lang="cs-CZ" altLang="cs-CZ" sz="1200" u="sng" dirty="0" err="1">
                <a:latin typeface="Arial" charset="0"/>
                <a:hlinkClick r:id="rId3"/>
              </a:rPr>
              <a:t>content</a:t>
            </a:r>
            <a:r>
              <a:rPr lang="cs-CZ" altLang="cs-CZ" sz="1200" u="sng" dirty="0">
                <a:latin typeface="Arial" charset="0"/>
                <a:hlinkClick r:id="rId3"/>
              </a:rPr>
              <a:t>/</a:t>
            </a:r>
            <a:r>
              <a:rPr lang="cs-CZ" altLang="cs-CZ" sz="1200" u="sng" dirty="0" err="1">
                <a:latin typeface="Arial" charset="0"/>
                <a:hlinkClick r:id="rId3"/>
              </a:rPr>
              <a:t>uploads</a:t>
            </a:r>
            <a:r>
              <a:rPr lang="cs-CZ" altLang="cs-CZ" sz="1200" u="sng" dirty="0">
                <a:latin typeface="Arial" charset="0"/>
                <a:hlinkClick r:id="rId3"/>
              </a:rPr>
              <a:t>/2013/05/Beze-jmena1.jpg</a:t>
            </a:r>
            <a:endParaRPr lang="cs-CZ" altLang="cs-CZ" sz="1200" u="sng" dirty="0">
              <a:latin typeface="Arial" charset="0"/>
            </a:endParaRPr>
          </a:p>
          <a:p>
            <a:pPr eaLnBrk="0" hangingPunct="0"/>
            <a:r>
              <a:rPr lang="cs-CZ" altLang="cs-CZ" sz="1200" u="sng" dirty="0">
                <a:latin typeface="Arial" charset="0"/>
                <a:hlinkClick r:id="rId4"/>
              </a:rPr>
              <a:t>http://www.</a:t>
            </a:r>
            <a:r>
              <a:rPr lang="cs-CZ" altLang="cs-CZ" sz="1200" u="sng" dirty="0" err="1">
                <a:latin typeface="Arial" charset="0"/>
                <a:hlinkClick r:id="rId4"/>
              </a:rPr>
              <a:t>praha</a:t>
            </a:r>
            <a:r>
              <a:rPr lang="cs-CZ" altLang="cs-CZ" sz="1200" u="sng" dirty="0">
                <a:latin typeface="Arial" charset="0"/>
                <a:hlinkClick r:id="rId4"/>
              </a:rPr>
              <a:t>-tip.</a:t>
            </a:r>
            <a:r>
              <a:rPr lang="cs-CZ" altLang="cs-CZ" sz="1200" u="sng" dirty="0" err="1">
                <a:latin typeface="Arial" charset="0"/>
                <a:hlinkClick r:id="rId4"/>
              </a:rPr>
              <a:t>cz</a:t>
            </a:r>
            <a:r>
              <a:rPr lang="cs-CZ" altLang="cs-CZ" sz="1200" u="sng" dirty="0">
                <a:latin typeface="Arial" charset="0"/>
                <a:hlinkClick r:id="rId4"/>
              </a:rPr>
              <a:t>/public/</a:t>
            </a:r>
            <a:r>
              <a:rPr lang="cs-CZ" altLang="cs-CZ" sz="1200" u="sng" dirty="0" err="1">
                <a:latin typeface="Arial" charset="0"/>
                <a:hlinkClick r:id="rId4"/>
              </a:rPr>
              <a:t>images</a:t>
            </a:r>
            <a:r>
              <a:rPr lang="cs-CZ" altLang="cs-CZ" sz="1200" u="sng" dirty="0">
                <a:latin typeface="Arial" charset="0"/>
                <a:hlinkClick r:id="rId4"/>
              </a:rPr>
              <a:t>/story/p1145.jpg</a:t>
            </a:r>
            <a:endParaRPr lang="cs-CZ" altLang="cs-CZ" sz="1200" u="sng" dirty="0">
              <a:latin typeface="Arial" charset="0"/>
            </a:endParaRPr>
          </a:p>
          <a:p>
            <a:pPr eaLnBrk="0" hangingPunct="0"/>
            <a:r>
              <a:rPr lang="cs-CZ" altLang="cs-CZ" sz="1200" u="sng" dirty="0">
                <a:latin typeface="Arial" charset="0"/>
                <a:hlinkClick r:id="rId5"/>
              </a:rPr>
              <a:t>http://www.</a:t>
            </a:r>
            <a:r>
              <a:rPr lang="cs-CZ" altLang="cs-CZ" sz="1200" u="sng" dirty="0" err="1">
                <a:latin typeface="Arial" charset="0"/>
                <a:hlinkClick r:id="rId5"/>
              </a:rPr>
              <a:t>ahmp.cz</a:t>
            </a:r>
            <a:r>
              <a:rPr lang="cs-CZ" altLang="cs-CZ" sz="1200" u="sng" dirty="0">
                <a:latin typeface="Arial" charset="0"/>
                <a:hlinkClick r:id="rId5"/>
              </a:rPr>
              <a:t>/</a:t>
            </a:r>
            <a:r>
              <a:rPr lang="cs-CZ" altLang="cs-CZ" sz="1200" u="sng" dirty="0" err="1">
                <a:latin typeface="Arial" charset="0"/>
                <a:hlinkClick r:id="rId5"/>
              </a:rPr>
              <a:t>povstani</a:t>
            </a:r>
            <a:r>
              <a:rPr lang="cs-CZ" altLang="cs-CZ" sz="1200" u="sng" dirty="0">
                <a:latin typeface="Arial" charset="0"/>
                <a:hlinkClick r:id="rId5"/>
              </a:rPr>
              <a:t>/foto/</a:t>
            </a:r>
            <a:r>
              <a:rPr lang="cs-CZ" altLang="cs-CZ" sz="1200" u="sng" dirty="0" err="1">
                <a:latin typeface="Arial" charset="0"/>
                <a:hlinkClick r:id="rId5"/>
              </a:rPr>
              <a:t>nahledy</a:t>
            </a:r>
            <a:r>
              <a:rPr lang="cs-CZ" altLang="cs-CZ" sz="1200" u="sng" dirty="0">
                <a:latin typeface="Arial" charset="0"/>
                <a:hlinkClick r:id="rId5"/>
              </a:rPr>
              <a:t>/058.jpg</a:t>
            </a:r>
            <a:endParaRPr lang="cs-CZ" altLang="cs-CZ" sz="1200" u="sng" dirty="0">
              <a:latin typeface="Arial" charset="0"/>
            </a:endParaRPr>
          </a:p>
          <a:p>
            <a:pPr eaLnBrk="0" hangingPunct="0"/>
            <a:r>
              <a:rPr lang="cs-CZ" altLang="cs-CZ" sz="1200" dirty="0">
                <a:latin typeface="Arial" charset="0"/>
                <a:hlinkClick r:id="rId6"/>
              </a:rPr>
              <a:t>www.</a:t>
            </a:r>
            <a:r>
              <a:rPr lang="cs-CZ" altLang="cs-CZ" sz="1200" dirty="0" err="1">
                <a:latin typeface="Arial" charset="0"/>
                <a:hlinkClick r:id="rId6"/>
              </a:rPr>
              <a:t>pwf.cz</a:t>
            </a:r>
            <a:r>
              <a:rPr lang="cs-CZ" altLang="cs-CZ" sz="1200" dirty="0">
                <a:latin typeface="Arial" charset="0"/>
                <a:hlinkClick r:id="rId6"/>
              </a:rPr>
              <a:t>/archivy/</a:t>
            </a:r>
            <a:r>
              <a:rPr lang="cs-CZ" altLang="cs-CZ" sz="1200" dirty="0" err="1">
                <a:latin typeface="Arial" charset="0"/>
                <a:hlinkClick r:id="rId6"/>
              </a:rPr>
              <a:t>autori</a:t>
            </a:r>
            <a:r>
              <a:rPr lang="cs-CZ" altLang="cs-CZ" sz="1200" dirty="0">
                <a:latin typeface="Arial" charset="0"/>
                <a:hlinkClick r:id="rId6"/>
              </a:rPr>
              <a:t>/</a:t>
            </a:r>
            <a:r>
              <a:rPr lang="cs-CZ" altLang="cs-CZ" sz="1200" dirty="0" err="1">
                <a:latin typeface="Arial" charset="0"/>
                <a:hlinkClick r:id="rId6"/>
              </a:rPr>
              <a:t>vladimir</a:t>
            </a:r>
            <a:r>
              <a:rPr lang="cs-CZ" altLang="cs-CZ" sz="1200" dirty="0">
                <a:latin typeface="Arial" charset="0"/>
                <a:hlinkClick r:id="rId6"/>
              </a:rPr>
              <a:t>-</a:t>
            </a:r>
            <a:r>
              <a:rPr lang="cs-CZ" altLang="cs-CZ" sz="1200" dirty="0" err="1">
                <a:latin typeface="Arial" charset="0"/>
                <a:hlinkClick r:id="rId6"/>
              </a:rPr>
              <a:t>holan</a:t>
            </a:r>
            <a:r>
              <a:rPr lang="cs-CZ" altLang="cs-CZ" sz="1200" dirty="0">
                <a:latin typeface="Arial" charset="0"/>
                <a:hlinkClick r:id="rId6"/>
              </a:rPr>
              <a:t>/</a:t>
            </a:r>
            <a:r>
              <a:rPr lang="cs-CZ" altLang="cs-CZ" sz="1200" dirty="0" err="1">
                <a:latin typeface="Arial" charset="0"/>
                <a:hlinkClick r:id="rId6"/>
              </a:rPr>
              <a:t>cz</a:t>
            </a:r>
            <a:r>
              <a:rPr lang="cs-CZ" altLang="cs-CZ" sz="1200" dirty="0">
                <a:latin typeface="Arial" charset="0"/>
                <a:hlinkClick r:id="rId6"/>
              </a:rPr>
              <a:t>/&amp;</a:t>
            </a:r>
            <a:r>
              <a:rPr lang="cs-CZ" altLang="cs-CZ" sz="1200" dirty="0" err="1">
                <a:latin typeface="Arial" charset="0"/>
                <a:hlinkClick r:id="rId6"/>
              </a:rPr>
              <a:t>docid</a:t>
            </a:r>
            <a:r>
              <a:rPr lang="cs-CZ" altLang="cs-CZ" sz="1200" dirty="0">
                <a:latin typeface="Arial" charset="0"/>
                <a:hlinkClick r:id="rId6"/>
              </a:rPr>
              <a:t>=XfnyIIUgUC571M&amp;</a:t>
            </a:r>
            <a:r>
              <a:rPr lang="cs-CZ" altLang="cs-CZ" sz="1200" dirty="0" err="1">
                <a:latin typeface="Arial" charset="0"/>
                <a:hlinkClick r:id="rId6"/>
              </a:rPr>
              <a:t>imgurl</a:t>
            </a:r>
            <a:r>
              <a:rPr lang="cs-CZ" altLang="cs-CZ" sz="1200" dirty="0">
                <a:latin typeface="Arial" charset="0"/>
                <a:hlinkClick r:id="rId6"/>
              </a:rPr>
              <a:t>=http://www.</a:t>
            </a:r>
            <a:r>
              <a:rPr lang="cs-CZ" altLang="cs-CZ" sz="1200" dirty="0" err="1">
                <a:latin typeface="Arial" charset="0"/>
                <a:hlinkClick r:id="rId6"/>
              </a:rPr>
              <a:t>pwf.cz</a:t>
            </a:r>
            <a:r>
              <a:rPr lang="cs-CZ" altLang="cs-CZ" sz="1200" dirty="0">
                <a:latin typeface="Arial" charset="0"/>
                <a:hlinkClick r:id="rId6"/>
              </a:rPr>
              <a:t>/</a:t>
            </a:r>
            <a:r>
              <a:rPr lang="cs-CZ" altLang="cs-CZ" sz="1200" dirty="0" err="1">
                <a:latin typeface="Arial" charset="0"/>
                <a:hlinkClick r:id="rId6"/>
              </a:rPr>
              <a:t>obrazek</a:t>
            </a:r>
            <a:r>
              <a:rPr lang="cs-CZ" altLang="cs-CZ" sz="1200" dirty="0">
                <a:latin typeface="Arial" charset="0"/>
                <a:hlinkClick r:id="rId6"/>
              </a:rPr>
              <a:t>/dokument2189/</a:t>
            </a:r>
            <a:r>
              <a:rPr lang="cs-CZ" altLang="cs-CZ" sz="1200" dirty="0" err="1">
                <a:latin typeface="Arial" charset="0"/>
                <a:hlinkClick r:id="rId6"/>
              </a:rPr>
              <a:t>holan</a:t>
            </a:r>
            <a:r>
              <a:rPr lang="cs-CZ" altLang="cs-CZ" sz="1200" dirty="0">
                <a:latin typeface="Arial" charset="0"/>
                <a:hlinkClick r:id="rId6"/>
              </a:rPr>
              <a:t>_360x225.jpg&amp;w=360&amp;h=225&amp;</a:t>
            </a:r>
            <a:r>
              <a:rPr lang="cs-CZ" altLang="cs-CZ" sz="1200" dirty="0" err="1">
                <a:latin typeface="Arial" charset="0"/>
                <a:hlinkClick r:id="rId6"/>
              </a:rPr>
              <a:t>ei</a:t>
            </a:r>
            <a:r>
              <a:rPr lang="cs-CZ" altLang="cs-CZ" sz="1200" dirty="0">
                <a:latin typeface="Arial" charset="0"/>
                <a:hlinkClick r:id="rId6"/>
              </a:rPr>
              <a:t>=</a:t>
            </a:r>
            <a:r>
              <a:rPr lang="cs-CZ" altLang="cs-CZ" sz="1200" dirty="0" err="1">
                <a:latin typeface="Arial" charset="0"/>
                <a:hlinkClick r:id="rId6"/>
              </a:rPr>
              <a:t>UOr</a:t>
            </a:r>
            <a:r>
              <a:rPr lang="cs-CZ" altLang="cs-CZ" sz="1200" dirty="0">
                <a:latin typeface="Arial" charset="0"/>
                <a:hlinkClick r:id="rId6"/>
              </a:rPr>
              <a:t>_</a:t>
            </a:r>
            <a:r>
              <a:rPr lang="cs-CZ" altLang="cs-CZ" sz="1200" dirty="0" err="1">
                <a:latin typeface="Arial" charset="0"/>
                <a:hlinkClick r:id="rId6"/>
              </a:rPr>
              <a:t>ULCMEcHKhAfk</a:t>
            </a:r>
            <a:r>
              <a:rPr lang="cs-CZ" altLang="cs-CZ" sz="1200" dirty="0">
                <a:latin typeface="Arial" charset="0"/>
                <a:hlinkClick r:id="rId6"/>
              </a:rPr>
              <a:t>_</a:t>
            </a:r>
            <a:r>
              <a:rPr lang="cs-CZ" altLang="cs-CZ" sz="1200" dirty="0" err="1">
                <a:latin typeface="Arial" charset="0"/>
                <a:hlinkClick r:id="rId6"/>
              </a:rPr>
              <a:t>oGoDw</a:t>
            </a:r>
            <a:r>
              <a:rPr lang="cs-CZ" altLang="cs-CZ" sz="1200" dirty="0">
                <a:latin typeface="Arial" charset="0"/>
                <a:hlinkClick r:id="rId6"/>
              </a:rPr>
              <a:t>&amp;zoom=1&amp;</a:t>
            </a:r>
            <a:r>
              <a:rPr lang="cs-CZ" altLang="cs-CZ" sz="1200" dirty="0" err="1">
                <a:latin typeface="Arial" charset="0"/>
                <a:hlinkClick r:id="rId6"/>
              </a:rPr>
              <a:t>iact</a:t>
            </a:r>
            <a:r>
              <a:rPr lang="cs-CZ" altLang="cs-CZ" sz="1200" dirty="0">
                <a:latin typeface="Arial" charset="0"/>
                <a:hlinkClick r:id="rId6"/>
              </a:rPr>
              <a:t>=</a:t>
            </a:r>
            <a:r>
              <a:rPr lang="cs-CZ" altLang="cs-CZ" sz="1200" dirty="0" err="1">
                <a:latin typeface="Arial" charset="0"/>
                <a:hlinkClick r:id="rId6"/>
              </a:rPr>
              <a:t>rc</a:t>
            </a:r>
            <a:r>
              <a:rPr lang="cs-CZ" altLang="cs-CZ" sz="1200" dirty="0">
                <a:latin typeface="Arial" charset="0"/>
                <a:hlinkClick r:id="rId6"/>
              </a:rPr>
              <a:t>&amp;dur=297&amp;</a:t>
            </a:r>
            <a:r>
              <a:rPr lang="cs-CZ" altLang="cs-CZ" sz="1200" dirty="0" err="1">
                <a:latin typeface="Arial" charset="0"/>
                <a:hlinkClick r:id="rId6"/>
              </a:rPr>
              <a:t>sig</a:t>
            </a:r>
            <a:r>
              <a:rPr lang="cs-CZ" altLang="cs-CZ" sz="1200" dirty="0">
                <a:latin typeface="Arial" charset="0"/>
                <a:hlinkClick r:id="rId6"/>
              </a:rPr>
              <a:t>=103442197001635458552&amp;</a:t>
            </a:r>
            <a:r>
              <a:rPr lang="cs-CZ" altLang="cs-CZ" sz="1200" dirty="0" err="1">
                <a:latin typeface="Arial" charset="0"/>
                <a:hlinkClick r:id="rId6"/>
              </a:rPr>
              <a:t>page</a:t>
            </a:r>
            <a:r>
              <a:rPr lang="cs-CZ" altLang="cs-CZ" sz="1200" dirty="0">
                <a:latin typeface="Arial" charset="0"/>
                <a:hlinkClick r:id="rId6"/>
              </a:rPr>
              <a:t>=1&amp;</a:t>
            </a:r>
            <a:r>
              <a:rPr lang="cs-CZ" altLang="cs-CZ" sz="1200" dirty="0" err="1">
                <a:latin typeface="Arial" charset="0"/>
                <a:hlinkClick r:id="rId6"/>
              </a:rPr>
              <a:t>tbnh</a:t>
            </a:r>
            <a:r>
              <a:rPr lang="cs-CZ" altLang="cs-CZ" sz="1200" dirty="0">
                <a:latin typeface="Arial" charset="0"/>
                <a:hlinkClick r:id="rId6"/>
              </a:rPr>
              <a:t>=139&amp;</a:t>
            </a:r>
            <a:r>
              <a:rPr lang="cs-CZ" altLang="cs-CZ" sz="1200" dirty="0" err="1">
                <a:latin typeface="Arial" charset="0"/>
                <a:hlinkClick r:id="rId6"/>
              </a:rPr>
              <a:t>tbnw</a:t>
            </a:r>
            <a:r>
              <a:rPr lang="cs-CZ" altLang="cs-CZ" sz="1200" dirty="0">
                <a:latin typeface="Arial" charset="0"/>
                <a:hlinkClick r:id="rId6"/>
              </a:rPr>
              <a:t>=223&amp;start=0&amp;</a:t>
            </a:r>
            <a:r>
              <a:rPr lang="cs-CZ" altLang="cs-CZ" sz="1200" dirty="0" err="1">
                <a:latin typeface="Arial" charset="0"/>
                <a:hlinkClick r:id="rId6"/>
              </a:rPr>
              <a:t>ndsp</a:t>
            </a:r>
            <a:r>
              <a:rPr lang="cs-CZ" altLang="cs-CZ" sz="1200" dirty="0">
                <a:latin typeface="Arial" charset="0"/>
                <a:hlinkClick r:id="rId6"/>
              </a:rPr>
              <a:t>=37&amp;</a:t>
            </a:r>
            <a:r>
              <a:rPr lang="cs-CZ" altLang="cs-CZ" sz="1200" dirty="0" err="1">
                <a:latin typeface="Arial" charset="0"/>
                <a:hlinkClick r:id="rId6"/>
              </a:rPr>
              <a:t>ved</a:t>
            </a:r>
            <a:r>
              <a:rPr lang="cs-CZ" altLang="cs-CZ" sz="1200" dirty="0">
                <a:latin typeface="Arial" charset="0"/>
                <a:hlinkClick r:id="rId6"/>
              </a:rPr>
              <a:t>=1t:429,r:17,s:0,i:133&amp;</a:t>
            </a:r>
            <a:r>
              <a:rPr lang="cs-CZ" altLang="cs-CZ" sz="1200" dirty="0" err="1">
                <a:latin typeface="Arial" charset="0"/>
                <a:hlinkClick r:id="rId6"/>
              </a:rPr>
              <a:t>tx</a:t>
            </a:r>
            <a:r>
              <a:rPr lang="cs-CZ" altLang="cs-CZ" sz="1200" dirty="0">
                <a:latin typeface="Arial" charset="0"/>
                <a:hlinkClick r:id="rId6"/>
              </a:rPr>
              <a:t>=173&amp;ty=106</a:t>
            </a:r>
            <a:endParaRPr lang="cs-CZ" altLang="cs-CZ" sz="1200" dirty="0">
              <a:latin typeface="Arial" charset="0"/>
            </a:endParaRPr>
          </a:p>
          <a:p>
            <a:pPr eaLnBrk="0" hangingPunct="0"/>
            <a:r>
              <a:rPr lang="cs-CZ" altLang="cs-CZ" sz="1200" u="sng" dirty="0">
                <a:latin typeface="Arial" charset="0"/>
                <a:hlinkClick r:id="rId7"/>
              </a:rPr>
              <a:t>http://www.</a:t>
            </a:r>
            <a:r>
              <a:rPr lang="cs-CZ" altLang="cs-CZ" sz="1200" u="sng" dirty="0" err="1">
                <a:latin typeface="Arial" charset="0"/>
                <a:hlinkClick r:id="rId7"/>
              </a:rPr>
              <a:t>odaha.com</a:t>
            </a:r>
            <a:r>
              <a:rPr lang="cs-CZ" altLang="cs-CZ" sz="1200" u="sng" dirty="0">
                <a:latin typeface="Arial" charset="0"/>
                <a:hlinkClick r:id="rId7"/>
              </a:rPr>
              <a:t>/</a:t>
            </a:r>
            <a:r>
              <a:rPr lang="cs-CZ" altLang="cs-CZ" sz="1200" u="sng" dirty="0" err="1">
                <a:latin typeface="Arial" charset="0"/>
                <a:hlinkClick r:id="rId7"/>
              </a:rPr>
              <a:t>sites</a:t>
            </a:r>
            <a:r>
              <a:rPr lang="cs-CZ" altLang="cs-CZ" sz="1200" u="sng" dirty="0">
                <a:latin typeface="Arial" charset="0"/>
                <a:hlinkClick r:id="rId7"/>
              </a:rPr>
              <a:t>/default/</a:t>
            </a:r>
            <a:r>
              <a:rPr lang="cs-CZ" altLang="cs-CZ" sz="1200" u="sng" dirty="0" err="1">
                <a:latin typeface="Arial" charset="0"/>
                <a:hlinkClick r:id="rId7"/>
              </a:rPr>
              <a:t>files</a:t>
            </a:r>
            <a:r>
              <a:rPr lang="cs-CZ" altLang="cs-CZ" sz="1200" u="sng" dirty="0">
                <a:latin typeface="Arial" charset="0"/>
                <a:hlinkClick r:id="rId7"/>
              </a:rPr>
              <a:t>/</a:t>
            </a:r>
            <a:r>
              <a:rPr lang="cs-CZ" altLang="cs-CZ" sz="1200" u="sng" dirty="0" err="1">
                <a:latin typeface="Arial" charset="0"/>
                <a:hlinkClick r:id="rId7"/>
              </a:rPr>
              <a:t>jaroslav</a:t>
            </a:r>
            <a:r>
              <a:rPr lang="cs-CZ" altLang="cs-CZ" sz="1200" u="sng" dirty="0">
                <a:latin typeface="Arial" charset="0"/>
                <a:hlinkClick r:id="rId7"/>
              </a:rPr>
              <a:t>-</a:t>
            </a:r>
            <a:r>
              <a:rPr lang="cs-CZ" altLang="cs-CZ" sz="1200" u="sng" dirty="0" err="1">
                <a:latin typeface="Arial" charset="0"/>
                <a:hlinkClick r:id="rId7"/>
              </a:rPr>
              <a:t>seifert.jpg</a:t>
            </a:r>
            <a:endParaRPr lang="cs-CZ" altLang="cs-CZ" sz="1200" u="sng" dirty="0">
              <a:latin typeface="Arial" charset="0"/>
            </a:endParaRPr>
          </a:p>
          <a:p>
            <a:pPr eaLnBrk="0" hangingPunct="0"/>
            <a:r>
              <a:rPr lang="cs-CZ" altLang="cs-CZ" sz="1200" u="sng" dirty="0">
                <a:latin typeface="Arial" charset="0"/>
                <a:hlinkClick r:id="rId8"/>
              </a:rPr>
              <a:t>http://www.</a:t>
            </a:r>
            <a:r>
              <a:rPr lang="cs-CZ" altLang="cs-CZ" sz="1200" u="sng" dirty="0" err="1">
                <a:latin typeface="Arial" charset="0"/>
                <a:hlinkClick r:id="rId8"/>
              </a:rPr>
              <a:t>slovnikceskeliteratury.cz</a:t>
            </a:r>
            <a:r>
              <a:rPr lang="cs-CZ" altLang="cs-CZ" sz="1200" u="sng" dirty="0">
                <a:latin typeface="Arial" charset="0"/>
                <a:hlinkClick r:id="rId8"/>
              </a:rPr>
              <a:t>/</a:t>
            </a:r>
            <a:r>
              <a:rPr lang="cs-CZ" altLang="cs-CZ" sz="1200" u="sng" dirty="0" err="1">
                <a:latin typeface="Arial" charset="0"/>
                <a:hlinkClick r:id="rId8"/>
              </a:rPr>
              <a:t>getImage.jsp</a:t>
            </a:r>
            <a:r>
              <a:rPr lang="cs-CZ" altLang="cs-CZ" sz="1200" u="sng" dirty="0">
                <a:latin typeface="Arial" charset="0"/>
                <a:hlinkClick r:id="rId8"/>
              </a:rPr>
              <a:t>?</a:t>
            </a:r>
            <a:r>
              <a:rPr lang="cs-CZ" altLang="cs-CZ" sz="1200" u="sng" dirty="0" err="1">
                <a:latin typeface="Arial" charset="0"/>
                <a:hlinkClick r:id="rId8"/>
              </a:rPr>
              <a:t>docid</a:t>
            </a:r>
            <a:r>
              <a:rPr lang="cs-CZ" altLang="cs-CZ" sz="1200" u="sng" dirty="0">
                <a:latin typeface="Arial" charset="0"/>
                <a:hlinkClick r:id="rId8"/>
              </a:rPr>
              <a:t>=11&amp;</a:t>
            </a:r>
            <a:r>
              <a:rPr lang="cs-CZ" altLang="cs-CZ" sz="1200" u="sng" dirty="0" err="1">
                <a:latin typeface="Arial" charset="0"/>
                <a:hlinkClick r:id="rId8"/>
              </a:rPr>
              <a:t>thmb</a:t>
            </a:r>
            <a:r>
              <a:rPr lang="cs-CZ" altLang="cs-CZ" sz="1200" u="sng" dirty="0">
                <a:latin typeface="Arial" charset="0"/>
                <a:hlinkClick r:id="rId8"/>
              </a:rPr>
              <a:t>&amp;id=129</a:t>
            </a:r>
            <a:endParaRPr lang="cs-CZ" altLang="cs-CZ" sz="1200" u="sng" dirty="0">
              <a:latin typeface="Arial" charset="0"/>
            </a:endParaRPr>
          </a:p>
          <a:p>
            <a:pPr eaLnBrk="0" hangingPunct="0"/>
            <a:r>
              <a:rPr lang="cs-CZ" altLang="cs-CZ" sz="1200" dirty="0">
                <a:latin typeface="Arial" charset="0"/>
                <a:hlinkClick r:id="rId9"/>
              </a:rPr>
              <a:t>http://tcreativoas.cz/authorsPhoto/main/40_kolar-jiri.jpg</a:t>
            </a:r>
            <a:endParaRPr lang="cs-CZ" altLang="cs-CZ" sz="1200" dirty="0">
              <a:latin typeface="Arial" charset="0"/>
            </a:endParaRPr>
          </a:p>
          <a:p>
            <a:r>
              <a:rPr lang="cs-CZ" altLang="cs-CZ" sz="1200" dirty="0">
                <a:latin typeface="Arial" charset="0"/>
                <a:hlinkClick r:id="rId10"/>
              </a:rPr>
              <a:t>http://www.</a:t>
            </a:r>
            <a:r>
              <a:rPr lang="cs-CZ" altLang="cs-CZ" sz="1200" dirty="0" err="1">
                <a:latin typeface="Arial" charset="0"/>
                <a:hlinkClick r:id="rId10"/>
              </a:rPr>
              <a:t>cojeco.cz</a:t>
            </a:r>
            <a:r>
              <a:rPr lang="cs-CZ" altLang="cs-CZ" sz="1200" dirty="0">
                <a:latin typeface="Arial" charset="0"/>
                <a:hlinkClick r:id="rId10"/>
              </a:rPr>
              <a:t>/</a:t>
            </a:r>
            <a:r>
              <a:rPr lang="cs-CZ" altLang="cs-CZ" sz="1200" dirty="0" err="1">
                <a:latin typeface="Arial" charset="0"/>
                <a:hlinkClick r:id="rId10"/>
              </a:rPr>
              <a:t>attach</a:t>
            </a:r>
            <a:r>
              <a:rPr lang="cs-CZ" altLang="cs-CZ" sz="1200" dirty="0">
                <a:latin typeface="Arial" charset="0"/>
                <a:hlinkClick r:id="rId10"/>
              </a:rPr>
              <a:t>/</a:t>
            </a:r>
            <a:r>
              <a:rPr lang="cs-CZ" altLang="cs-CZ" sz="1200" dirty="0" err="1">
                <a:latin typeface="Arial" charset="0"/>
                <a:hlinkClick r:id="rId10"/>
              </a:rPr>
              <a:t>photos</a:t>
            </a:r>
            <a:r>
              <a:rPr lang="cs-CZ" altLang="cs-CZ" sz="1200" dirty="0">
                <a:latin typeface="Arial" charset="0"/>
                <a:hlinkClick r:id="rId10"/>
              </a:rPr>
              <a:t>/3b3b94ec469cc.jpg</a:t>
            </a:r>
            <a:endParaRPr lang="cs-CZ" altLang="cs-CZ" sz="1200" dirty="0">
              <a:latin typeface="Arial" charset="0"/>
            </a:endParaRPr>
          </a:p>
          <a:p>
            <a:r>
              <a:rPr lang="cs-CZ" altLang="cs-CZ" sz="1200" dirty="0">
                <a:latin typeface="Arial" charset="0"/>
                <a:hlinkClick r:id="rId11"/>
              </a:rPr>
              <a:t>http://www.</a:t>
            </a:r>
            <a:r>
              <a:rPr lang="cs-CZ" altLang="cs-CZ" sz="1200" dirty="0" err="1">
                <a:latin typeface="Arial" charset="0"/>
                <a:hlinkClick r:id="rId11"/>
              </a:rPr>
              <a:t>knihovnaslany.cz</a:t>
            </a:r>
            <a:r>
              <a:rPr lang="cs-CZ" altLang="cs-CZ" sz="1200" dirty="0">
                <a:latin typeface="Arial" charset="0"/>
                <a:hlinkClick r:id="rId11"/>
              </a:rPr>
              <a:t>/</a:t>
            </a:r>
            <a:r>
              <a:rPr lang="cs-CZ" altLang="cs-CZ" sz="1200" dirty="0" err="1">
                <a:latin typeface="Arial" charset="0"/>
                <a:hlinkClick r:id="rId11"/>
              </a:rPr>
              <a:t>wp</a:t>
            </a:r>
            <a:r>
              <a:rPr lang="cs-CZ" altLang="cs-CZ" sz="1200" dirty="0">
                <a:latin typeface="Arial" charset="0"/>
                <a:hlinkClick r:id="rId11"/>
              </a:rPr>
              <a:t>-</a:t>
            </a:r>
            <a:r>
              <a:rPr lang="cs-CZ" altLang="cs-CZ" sz="1200" dirty="0" err="1">
                <a:latin typeface="Arial" charset="0"/>
                <a:hlinkClick r:id="rId11"/>
              </a:rPr>
              <a:t>content</a:t>
            </a:r>
            <a:r>
              <a:rPr lang="cs-CZ" altLang="cs-CZ" sz="1200" dirty="0">
                <a:latin typeface="Arial" charset="0"/>
                <a:hlinkClick r:id="rId11"/>
              </a:rPr>
              <a:t>/</a:t>
            </a:r>
            <a:r>
              <a:rPr lang="cs-CZ" altLang="cs-CZ" sz="1200" dirty="0" err="1">
                <a:latin typeface="Arial" charset="0"/>
                <a:hlinkClick r:id="rId11"/>
              </a:rPr>
              <a:t>gallery</a:t>
            </a:r>
            <a:r>
              <a:rPr lang="cs-CZ" altLang="cs-CZ" sz="1200" dirty="0">
                <a:latin typeface="Arial" charset="0"/>
                <a:hlinkClick r:id="rId11"/>
              </a:rPr>
              <a:t>/777-</a:t>
            </a:r>
            <a:r>
              <a:rPr lang="cs-CZ" altLang="cs-CZ" sz="1200" dirty="0" err="1">
                <a:latin typeface="Arial" charset="0"/>
                <a:hlinkClick r:id="rId11"/>
              </a:rPr>
              <a:t>kalendarium</a:t>
            </a:r>
            <a:r>
              <a:rPr lang="cs-CZ" altLang="cs-CZ" sz="1200" dirty="0">
                <a:latin typeface="Arial" charset="0"/>
                <a:hlinkClick r:id="rId11"/>
              </a:rPr>
              <a:t>/</a:t>
            </a:r>
            <a:r>
              <a:rPr lang="cs-CZ" altLang="cs-CZ" sz="1200" dirty="0" err="1">
                <a:latin typeface="Arial" charset="0"/>
                <a:hlinkClick r:id="rId11"/>
              </a:rPr>
              <a:t>blatny</a:t>
            </a:r>
            <a:r>
              <a:rPr lang="cs-CZ" altLang="cs-CZ" sz="1200" dirty="0">
                <a:latin typeface="Arial" charset="0"/>
                <a:hlinkClick r:id="rId11"/>
              </a:rPr>
              <a:t>-</a:t>
            </a:r>
            <a:r>
              <a:rPr lang="cs-CZ" altLang="cs-CZ" sz="1200" dirty="0" err="1">
                <a:latin typeface="Arial" charset="0"/>
                <a:hlinkClick r:id="rId11"/>
              </a:rPr>
              <a:t>ivan.jpg</a:t>
            </a:r>
            <a:endParaRPr lang="cs-CZ" altLang="cs-CZ" sz="1200" dirty="0">
              <a:latin typeface="Arial" charset="0"/>
            </a:endParaRPr>
          </a:p>
          <a:p>
            <a:r>
              <a:rPr lang="cs-CZ" altLang="cs-CZ" sz="1200" dirty="0">
                <a:latin typeface="Arial" charset="0"/>
                <a:hlinkClick r:id="rId12"/>
              </a:rPr>
              <a:t>http://files.originalart.cz/system_preview_detail_200000261-4be934cf90-public/Kamil%2520Lhot%25C3%25A1k%2520konvolut%2520pohledy2.JPG</a:t>
            </a:r>
            <a:endParaRPr lang="cs-CZ" altLang="cs-CZ" sz="1200" dirty="0">
              <a:latin typeface="Arial" charset="0"/>
            </a:endParaRPr>
          </a:p>
          <a:p>
            <a:r>
              <a:rPr lang="cs-CZ" altLang="cs-CZ" sz="1200" dirty="0">
                <a:latin typeface="Arial" charset="0"/>
                <a:hlinkClick r:id="rId13"/>
              </a:rPr>
              <a:t>http://www.</a:t>
            </a:r>
            <a:r>
              <a:rPr lang="cs-CZ" altLang="cs-CZ" sz="1200" dirty="0" err="1">
                <a:latin typeface="Arial" charset="0"/>
                <a:hlinkClick r:id="rId13"/>
              </a:rPr>
              <a:t>galerieart.cz</a:t>
            </a:r>
            <a:r>
              <a:rPr lang="cs-CZ" altLang="cs-CZ" sz="1200" dirty="0">
                <a:latin typeface="Arial" charset="0"/>
                <a:hlinkClick r:id="rId13"/>
              </a:rPr>
              <a:t>/</a:t>
            </a:r>
            <a:r>
              <a:rPr lang="cs-CZ" altLang="cs-CZ" sz="1200" dirty="0" err="1">
                <a:latin typeface="Arial" charset="0"/>
                <a:hlinkClick r:id="rId13"/>
              </a:rPr>
              <a:t>hudecek</a:t>
            </a:r>
            <a:r>
              <a:rPr lang="cs-CZ" altLang="cs-CZ" sz="1200" dirty="0">
                <a:latin typeface="Arial" charset="0"/>
                <a:hlinkClick r:id="rId13"/>
              </a:rPr>
              <a:t>_</a:t>
            </a:r>
            <a:r>
              <a:rPr lang="cs-CZ" altLang="cs-CZ" sz="1200" dirty="0" err="1">
                <a:latin typeface="Arial" charset="0"/>
                <a:hlinkClick r:id="rId13"/>
              </a:rPr>
              <a:t>nocni</a:t>
            </a:r>
            <a:r>
              <a:rPr lang="cs-CZ" altLang="cs-CZ" sz="1200" dirty="0">
                <a:latin typeface="Arial" charset="0"/>
                <a:hlinkClick r:id="rId13"/>
              </a:rPr>
              <a:t>_chodec.JPG</a:t>
            </a:r>
            <a:endParaRPr lang="cs-CZ" altLang="cs-CZ" sz="1200" dirty="0">
              <a:latin typeface="Arial" charset="0"/>
            </a:endParaRPr>
          </a:p>
          <a:p>
            <a:r>
              <a:rPr lang="cs-CZ" altLang="cs-CZ" sz="1200" dirty="0">
                <a:latin typeface="Arial" charset="0"/>
                <a:hlinkClick r:id="rId14"/>
              </a:rPr>
              <a:t>http://www.</a:t>
            </a:r>
            <a:r>
              <a:rPr lang="cs-CZ" altLang="cs-CZ" sz="1200" dirty="0" err="1">
                <a:latin typeface="Arial" charset="0"/>
                <a:hlinkClick r:id="rId14"/>
              </a:rPr>
              <a:t>cmvu.cz</a:t>
            </a:r>
            <a:r>
              <a:rPr lang="cs-CZ" altLang="cs-CZ" sz="1200" dirty="0">
                <a:latin typeface="Arial" charset="0"/>
                <a:hlinkClick r:id="rId14"/>
              </a:rPr>
              <a:t>/</a:t>
            </a:r>
            <a:r>
              <a:rPr lang="cs-CZ" altLang="cs-CZ" sz="1200" dirty="0" err="1">
                <a:latin typeface="Arial" charset="0"/>
                <a:hlinkClick r:id="rId14"/>
              </a:rPr>
              <a:t>img</a:t>
            </a:r>
            <a:r>
              <a:rPr lang="cs-CZ" altLang="cs-CZ" sz="1200" dirty="0">
                <a:latin typeface="Arial" charset="0"/>
                <a:hlinkClick r:id="rId14"/>
              </a:rPr>
              <a:t>/</a:t>
            </a:r>
            <a:r>
              <a:rPr lang="cs-CZ" altLang="cs-CZ" sz="1200" dirty="0" err="1">
                <a:latin typeface="Arial" charset="0"/>
                <a:hlinkClick r:id="rId14"/>
              </a:rPr>
              <a:t>works</a:t>
            </a:r>
            <a:r>
              <a:rPr lang="cs-CZ" altLang="cs-CZ" sz="1200" dirty="0">
                <a:latin typeface="Arial" charset="0"/>
                <a:hlinkClick r:id="rId14"/>
              </a:rPr>
              <a:t>/o_3_</a:t>
            </a:r>
            <a:r>
              <a:rPr lang="cs-CZ" altLang="cs-CZ" sz="1200" dirty="0" err="1">
                <a:latin typeface="Arial" charset="0"/>
                <a:hlinkClick r:id="rId14"/>
              </a:rPr>
              <a:t>ev.jpg</a:t>
            </a:r>
            <a:endParaRPr lang="cs-CZ" altLang="cs-CZ" sz="1200" dirty="0">
              <a:latin typeface="Arial" charset="0"/>
            </a:endParaRPr>
          </a:p>
          <a:p>
            <a:r>
              <a:rPr lang="cs-CZ" altLang="cs-CZ" sz="1200" u="sng" dirty="0">
                <a:latin typeface="Arial" charset="0"/>
                <a:hlinkClick r:id="rId15"/>
              </a:rPr>
              <a:t>http://www.</a:t>
            </a:r>
            <a:r>
              <a:rPr lang="cs-CZ" altLang="cs-CZ" sz="1200" u="sng" dirty="0" err="1">
                <a:latin typeface="Arial" charset="0"/>
                <a:hlinkClick r:id="rId15"/>
              </a:rPr>
              <a:t>slovnikceskeliteratury.cz</a:t>
            </a:r>
            <a:r>
              <a:rPr lang="cs-CZ" altLang="cs-CZ" sz="1200" u="sng" dirty="0">
                <a:latin typeface="Arial" charset="0"/>
                <a:hlinkClick r:id="rId15"/>
              </a:rPr>
              <a:t>/</a:t>
            </a:r>
            <a:r>
              <a:rPr lang="cs-CZ" altLang="cs-CZ" sz="1200" u="sng" dirty="0" err="1">
                <a:latin typeface="Arial" charset="0"/>
                <a:hlinkClick r:id="rId15"/>
              </a:rPr>
              <a:t>getImage.jsp</a:t>
            </a:r>
            <a:r>
              <a:rPr lang="cs-CZ" altLang="cs-CZ" sz="1200" u="sng" dirty="0">
                <a:latin typeface="Arial" charset="0"/>
                <a:hlinkClick r:id="rId15"/>
              </a:rPr>
              <a:t>%3Fdocid%3D21%26thmb%26id%3D113</a:t>
            </a:r>
            <a:endParaRPr lang="cs-CZ" altLang="cs-CZ" sz="1200" u="sng" dirty="0">
              <a:latin typeface="Arial" charset="0"/>
            </a:endParaRPr>
          </a:p>
          <a:p>
            <a:r>
              <a:rPr lang="cs-CZ" altLang="cs-CZ" sz="1200" dirty="0" smtClean="0">
                <a:latin typeface="Arial" charset="0"/>
                <a:hlinkClick r:id="rId16"/>
              </a:rPr>
              <a:t>http://encyklopedie.</a:t>
            </a:r>
            <a:r>
              <a:rPr lang="cs-CZ" altLang="cs-CZ" sz="1200" dirty="0" err="1" smtClean="0">
                <a:latin typeface="Arial" charset="0"/>
                <a:hlinkClick r:id="rId16"/>
              </a:rPr>
              <a:t>brna.cz</a:t>
            </a:r>
            <a:r>
              <a:rPr lang="cs-CZ" altLang="cs-CZ" sz="1200" dirty="0" smtClean="0">
                <a:latin typeface="Arial" charset="0"/>
                <a:hlinkClick r:id="rId16"/>
              </a:rPr>
              <a:t>/</a:t>
            </a:r>
            <a:r>
              <a:rPr lang="cs-CZ" altLang="cs-CZ" sz="1200" dirty="0" err="1" smtClean="0">
                <a:latin typeface="Arial" charset="0"/>
                <a:hlinkClick r:id="rId16"/>
              </a:rPr>
              <a:t>home</a:t>
            </a:r>
            <a:r>
              <a:rPr lang="cs-CZ" altLang="cs-CZ" sz="1200" dirty="0" smtClean="0">
                <a:latin typeface="Arial" charset="0"/>
                <a:hlinkClick r:id="rId16"/>
              </a:rPr>
              <a:t>-</a:t>
            </a:r>
            <a:r>
              <a:rPr lang="cs-CZ" altLang="cs-CZ" sz="1200" dirty="0" err="1" smtClean="0">
                <a:latin typeface="Arial" charset="0"/>
                <a:hlinkClick r:id="rId16"/>
              </a:rPr>
              <a:t>mmb</a:t>
            </a:r>
            <a:r>
              <a:rPr lang="cs-CZ" altLang="cs-CZ" sz="1200" dirty="0" smtClean="0">
                <a:latin typeface="Arial" charset="0"/>
                <a:hlinkClick r:id="rId16"/>
              </a:rPr>
              <a:t>/?</a:t>
            </a:r>
            <a:r>
              <a:rPr lang="cs-CZ" altLang="cs-CZ" sz="1200" dirty="0" err="1" smtClean="0">
                <a:latin typeface="Arial" charset="0"/>
                <a:hlinkClick r:id="rId16"/>
              </a:rPr>
              <a:t>acc</a:t>
            </a:r>
            <a:r>
              <a:rPr lang="cs-CZ" altLang="cs-CZ" sz="1200" dirty="0" smtClean="0">
                <a:latin typeface="Arial" charset="0"/>
                <a:hlinkClick r:id="rId16"/>
              </a:rPr>
              <a:t>=</a:t>
            </a:r>
            <a:r>
              <a:rPr lang="cs-CZ" altLang="cs-CZ" sz="1200" dirty="0" err="1" smtClean="0">
                <a:latin typeface="Arial" charset="0"/>
                <a:hlinkClick r:id="rId16"/>
              </a:rPr>
              <a:t>preview</a:t>
            </a:r>
            <a:r>
              <a:rPr lang="cs-CZ" altLang="cs-CZ" sz="1200" dirty="0" smtClean="0">
                <a:latin typeface="Arial" charset="0"/>
                <a:hlinkClick r:id="rId16"/>
              </a:rPr>
              <a:t>&amp;</a:t>
            </a:r>
            <a:r>
              <a:rPr lang="cs-CZ" altLang="cs-CZ" sz="1200" dirty="0" err="1" smtClean="0">
                <a:latin typeface="Arial" charset="0"/>
                <a:hlinkClick r:id="rId16"/>
              </a:rPr>
              <a:t>bind</a:t>
            </a:r>
            <a:r>
              <a:rPr lang="cs-CZ" altLang="cs-CZ" sz="1200" dirty="0" smtClean="0">
                <a:latin typeface="Arial" charset="0"/>
                <a:hlinkClick r:id="rId16"/>
              </a:rPr>
              <a:t>_</a:t>
            </a:r>
            <a:r>
              <a:rPr lang="cs-CZ" altLang="cs-CZ" sz="1200" dirty="0" err="1" smtClean="0">
                <a:latin typeface="Arial" charset="0"/>
                <a:hlinkClick r:id="rId16"/>
              </a:rPr>
              <a:t>name</a:t>
            </a:r>
            <a:r>
              <a:rPr lang="cs-CZ" altLang="cs-CZ" sz="1200" dirty="0" smtClean="0">
                <a:latin typeface="Arial" charset="0"/>
                <a:hlinkClick r:id="rId16"/>
              </a:rPr>
              <a:t>=b_person&amp;</a:t>
            </a:r>
            <a:r>
              <a:rPr lang="cs-CZ" altLang="cs-CZ" sz="1200" dirty="0" err="1" smtClean="0">
                <a:latin typeface="Arial" charset="0"/>
                <a:hlinkClick r:id="rId16"/>
              </a:rPr>
              <a:t>bind</a:t>
            </a:r>
            <a:r>
              <a:rPr lang="cs-CZ" altLang="cs-CZ" sz="1200" dirty="0" smtClean="0">
                <a:latin typeface="Arial" charset="0"/>
                <a:hlinkClick r:id="rId16"/>
              </a:rPr>
              <a:t>_</a:t>
            </a:r>
            <a:r>
              <a:rPr lang="cs-CZ" altLang="cs-CZ" sz="1200" dirty="0" err="1" smtClean="0">
                <a:latin typeface="Arial" charset="0"/>
                <a:hlinkClick r:id="rId16"/>
              </a:rPr>
              <a:t>value</a:t>
            </a:r>
            <a:r>
              <a:rPr lang="cs-CZ" altLang="cs-CZ" sz="1200" dirty="0" smtClean="0">
                <a:latin typeface="Arial" charset="0"/>
                <a:hlinkClick r:id="rId16"/>
              </a:rPr>
              <a:t>=2305&amp;image=13920</a:t>
            </a:r>
            <a:endParaRPr lang="cs-CZ" altLang="cs-CZ" sz="1200" dirty="0" smtClean="0">
              <a:latin typeface="Arial" charset="0"/>
            </a:endParaRPr>
          </a:p>
          <a:p>
            <a:r>
              <a:rPr lang="cs-CZ" altLang="cs-CZ" sz="1200" dirty="0" smtClean="0">
                <a:latin typeface="Arial" charset="0"/>
                <a:hlinkClick r:id="rId17"/>
              </a:rPr>
              <a:t>http</a:t>
            </a:r>
            <a:r>
              <a:rPr lang="cs-CZ" altLang="cs-CZ" sz="1200" dirty="0">
                <a:latin typeface="Arial" charset="0"/>
                <a:hlinkClick r:id="rId17"/>
              </a:rPr>
              <a:t>://www.</a:t>
            </a:r>
            <a:r>
              <a:rPr lang="cs-CZ" altLang="cs-CZ" sz="1200" dirty="0" err="1">
                <a:latin typeface="Arial" charset="0"/>
                <a:hlinkClick r:id="rId17"/>
              </a:rPr>
              <a:t>fotokanta.cz</a:t>
            </a:r>
            <a:r>
              <a:rPr lang="cs-CZ" altLang="cs-CZ" sz="1200" dirty="0">
                <a:latin typeface="Arial" charset="0"/>
                <a:hlinkClick r:id="rId17"/>
              </a:rPr>
              <a:t>/</a:t>
            </a:r>
            <a:r>
              <a:rPr lang="cs-CZ" altLang="cs-CZ" sz="1200" dirty="0" err="1">
                <a:latin typeface="Arial" charset="0"/>
                <a:hlinkClick r:id="rId17"/>
              </a:rPr>
              <a:t>images</a:t>
            </a:r>
            <a:r>
              <a:rPr lang="cs-CZ" altLang="cs-CZ" sz="1200" dirty="0">
                <a:latin typeface="Arial" charset="0"/>
                <a:hlinkClick r:id="rId17"/>
              </a:rPr>
              <a:t>/fotky/tvare_tvari1/Ludvik_Kundera_2002.jpg</a:t>
            </a:r>
            <a:endParaRPr lang="cs-CZ" altLang="cs-CZ" sz="1200" dirty="0">
              <a:latin typeface="Arial" charset="0"/>
            </a:endParaRPr>
          </a:p>
          <a:p>
            <a:r>
              <a:rPr lang="cs-CZ" altLang="cs-CZ" sz="1200" u="sng" dirty="0" err="1">
                <a:latin typeface="Arial" charset="0"/>
                <a:hlinkClick r:id="rId18"/>
              </a:rPr>
              <a:t>creativoas.cz</a:t>
            </a:r>
            <a:r>
              <a:rPr lang="cs-CZ" altLang="cs-CZ" sz="1200" u="sng" dirty="0">
                <a:latin typeface="Arial" charset="0"/>
                <a:hlinkClick r:id="rId18"/>
              </a:rPr>
              <a:t>/</a:t>
            </a:r>
            <a:r>
              <a:rPr lang="cs-CZ" altLang="cs-CZ" sz="1200" u="sng" dirty="0" err="1">
                <a:latin typeface="Arial" charset="0"/>
                <a:hlinkClick r:id="rId18"/>
              </a:rPr>
              <a:t>authorsPhoto</a:t>
            </a:r>
            <a:r>
              <a:rPr lang="cs-CZ" altLang="cs-CZ" sz="1200" u="sng" dirty="0">
                <a:latin typeface="Arial" charset="0"/>
                <a:hlinkClick r:id="rId18"/>
              </a:rPr>
              <a:t>/114/</a:t>
            </a:r>
            <a:r>
              <a:rPr lang="cs-CZ" altLang="cs-CZ" sz="1200" u="sng" dirty="0" err="1">
                <a:latin typeface="Arial" charset="0"/>
                <a:hlinkClick r:id="rId18"/>
              </a:rPr>
              <a:t>vaclav</a:t>
            </a:r>
            <a:r>
              <a:rPr lang="cs-CZ" altLang="cs-CZ" sz="1200" u="sng" dirty="0">
                <a:latin typeface="Arial" charset="0"/>
                <a:hlinkClick r:id="rId18"/>
              </a:rPr>
              <a:t>-</a:t>
            </a:r>
            <a:r>
              <a:rPr lang="cs-CZ" altLang="cs-CZ" sz="1200" u="sng" dirty="0" err="1">
                <a:latin typeface="Arial" charset="0"/>
                <a:hlinkClick r:id="rId18"/>
              </a:rPr>
              <a:t>zykmund</a:t>
            </a:r>
            <a:r>
              <a:rPr lang="cs-CZ" altLang="cs-CZ" sz="1200" u="sng" dirty="0">
                <a:latin typeface="Arial" charset="0"/>
                <a:hlinkClick r:id="rId18"/>
              </a:rPr>
              <a:t>-</a:t>
            </a:r>
            <a:r>
              <a:rPr lang="cs-CZ" altLang="cs-CZ" sz="1200" u="sng" dirty="0" err="1">
                <a:latin typeface="Arial" charset="0"/>
                <a:hlinkClick r:id="rId18"/>
              </a:rPr>
              <a:t>strelec.jpg</a:t>
            </a:r>
            <a:endParaRPr lang="cs-CZ" altLang="cs-CZ" sz="1200" u="sng" dirty="0">
              <a:latin typeface="Arial" charset="0"/>
            </a:endParaRPr>
          </a:p>
          <a:p>
            <a:r>
              <a:rPr lang="cs-CZ" altLang="cs-CZ" sz="1200" u="sng" dirty="0">
                <a:latin typeface="Arial" charset="0"/>
                <a:hlinkClick r:id="rId19"/>
              </a:rPr>
              <a:t>http://creativoas.cz/authorsPhoto/101/vaclav-tikal-autoportret.jpg</a:t>
            </a:r>
            <a:endParaRPr lang="cs-CZ" altLang="cs-CZ" sz="1200" u="sng" dirty="0">
              <a:latin typeface="Arial" charset="0"/>
            </a:endParaRPr>
          </a:p>
          <a:p>
            <a:r>
              <a:rPr lang="cs-CZ" altLang="cs-CZ" sz="1200" u="sng" dirty="0">
                <a:latin typeface="Arial" charset="0"/>
                <a:hlinkClick r:id="rId20"/>
              </a:rPr>
              <a:t>http://www.</a:t>
            </a:r>
            <a:r>
              <a:rPr lang="cs-CZ" altLang="cs-CZ" sz="1200" u="sng" dirty="0" err="1">
                <a:latin typeface="Arial" charset="0"/>
                <a:hlinkClick r:id="rId20"/>
              </a:rPr>
              <a:t>acb.cz</a:t>
            </a:r>
            <a:r>
              <a:rPr lang="cs-CZ" altLang="cs-CZ" sz="1200" u="sng" dirty="0">
                <a:latin typeface="Arial" charset="0"/>
                <a:hlinkClick r:id="rId20"/>
              </a:rPr>
              <a:t>/fotky/</a:t>
            </a:r>
            <a:r>
              <a:rPr lang="cs-CZ" altLang="cs-CZ" sz="1200" u="sng" dirty="0" err="1">
                <a:latin typeface="Arial" charset="0"/>
                <a:hlinkClick r:id="rId20"/>
              </a:rPr>
              <a:t>nabidka</a:t>
            </a:r>
            <a:r>
              <a:rPr lang="cs-CZ" altLang="cs-CZ" sz="1200" u="sng" dirty="0">
                <a:latin typeface="Arial" charset="0"/>
                <a:hlinkClick r:id="rId20"/>
              </a:rPr>
              <a:t>/2010/04/035.jpg</a:t>
            </a:r>
            <a:endParaRPr lang="cs-CZ" altLang="cs-CZ" sz="1200" dirty="0">
              <a:latin typeface="Arial" charset="0"/>
            </a:endParaRPr>
          </a:p>
          <a:p>
            <a:endParaRPr lang="cs-CZ" altLang="cs-CZ" sz="1200" dirty="0">
              <a:latin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Vlastní 1">
      <a:dk1>
        <a:sysClr val="windowText" lastClr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3158</TotalTime>
  <Words>1381</Words>
  <Application>Microsoft Office PowerPoint</Application>
  <PresentationFormat>Předvádění na obrazovce (4:3)</PresentationFormat>
  <Paragraphs>331</Paragraphs>
  <Slides>22</Slides>
  <Notes>2</Notes>
  <HiddenSlides>1</HiddenSlides>
  <MMClips>0</MMClips>
  <ScaleCrop>false</ScaleCrop>
  <HeadingPairs>
    <vt:vector size="6" baseType="variant">
      <vt:variant>
        <vt:lpstr>Použitá písma</vt:lpstr>
      </vt:variant>
      <vt:variant>
        <vt:i4>9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32" baseType="lpstr">
      <vt:lpstr>Tahoma</vt:lpstr>
      <vt:lpstr>Arial</vt:lpstr>
      <vt:lpstr>Trebuchet MS</vt:lpstr>
      <vt:lpstr>Georgia</vt:lpstr>
      <vt:lpstr>Wingdings 2</vt:lpstr>
      <vt:lpstr>Calibri</vt:lpstr>
      <vt:lpstr>Wingdings</vt:lpstr>
      <vt:lpstr>Arial Black</vt:lpstr>
      <vt:lpstr>Times New Roman</vt:lpstr>
      <vt:lpstr>Urbanistický</vt:lpstr>
      <vt:lpstr>Snímek 1</vt:lpstr>
      <vt:lpstr>Snímek 2</vt:lpstr>
      <vt:lpstr>Snímek 3</vt:lpstr>
      <vt:lpstr>Snímek 4</vt:lpstr>
      <vt:lpstr>Jedna z barikád na ochranu budovy Českého rozhlasu</vt:lpstr>
      <vt:lpstr>STŘEDNÍ GENERACE BÁSNÍKŮ (narozených po r. 1900):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Skupina 42 se zajímá o velkoměsto novým způsobem. Pojmenujte motivy, na které se ve městě zaměřovali?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NNNN</dc:title>
  <dc:creator>sose</dc:creator>
  <cp:lastModifiedBy>Dum</cp:lastModifiedBy>
  <cp:revision>296</cp:revision>
  <dcterms:created xsi:type="dcterms:W3CDTF">2012-11-01T17:39:54Z</dcterms:created>
  <dcterms:modified xsi:type="dcterms:W3CDTF">2014-03-17T08:40:40Z</dcterms:modified>
</cp:coreProperties>
</file>