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6" r:id="rId3"/>
    <p:sldId id="275" r:id="rId4"/>
    <p:sldId id="257" r:id="rId5"/>
    <p:sldId id="265" r:id="rId6"/>
    <p:sldId id="258" r:id="rId7"/>
    <p:sldId id="259" r:id="rId8"/>
    <p:sldId id="269" r:id="rId9"/>
    <p:sldId id="273" r:id="rId10"/>
    <p:sldId id="272" r:id="rId11"/>
    <p:sldId id="267" r:id="rId12"/>
    <p:sldId id="276" r:id="rId13"/>
    <p:sldId id="262" r:id="rId14"/>
    <p:sldId id="263" r:id="rId15"/>
    <p:sldId id="274" r:id="rId16"/>
    <p:sldId id="264" r:id="rId17"/>
    <p:sldId id="268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4A4DC11-FBF2-443E-B888-F49D109CE6F5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66185A0-FB3F-4713-9725-85157367EC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96106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B3107-4921-4A26-88F0-96F06D94DD9A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EEDAD-61F6-4C63-A392-3B84EABEC4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307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3A70D-AD00-4394-AF98-3D34F4DE879A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97435-187D-49E7-9BED-2D403A1418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6625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5F3F2-F083-4EC0-8C1A-087E002EC4A6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8D9F2-5893-4C92-BED6-CA7D225FB2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1910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F8915-A0B8-44F8-AB8D-0D1D98A3B8D5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0EF64-74DD-4FD2-94FF-F8C57DE46D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958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E099C-E99C-4191-BAF4-073542C6CEBB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1859F-987E-4F65-AF14-95F49A93BC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2627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065A3-01FF-40C6-A926-982F32D5EF40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9EC1A-E21B-4E90-A2FA-3892E6C429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5713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B40F9-BB37-4B26-85A9-045C85EB2F4E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DF5EB-5142-4F83-B27A-40252601F4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4702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9D018-3744-4FB7-861A-D4DCA0AF9E8F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5A126-2CEF-497F-9376-1300D409D8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9192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6FE1B-F053-4DA4-AB9F-83BDB03683DA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5859A-A2DE-40EC-BFFB-F4E949C53A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5154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EDE2A-34E4-4719-B8C4-BF5791ABAE48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21C7D-7475-4783-9B5D-2BDBC7A664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26049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D67F0-87B2-43FA-9DEC-4FF81240805B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F5500-351C-4239-B173-E8EE4CD11D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7259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881FA4-1A8C-44C4-B217-5A51B762351B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016864-A865-4131-A6C0-0D5D2C421E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upload.wikimedia.org/wikipedia/commons/a/a5/Tectonic_plate_boundaries_clean.pn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upload.wikimedia.org/wikipedia/commons/a/a5/Tectonic_plate_boundaries_clean.png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upload.wikimedia.org/wikipedia/commons/b/b4/Plate_tectonics_map.gif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upload.wikimedia.org/wikipedia/commons/5/58/Graben_Horst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hyperlink" Target="http://upload.wikimedia.org/wikipedia/commons/0/0e/Fault_types.pn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cs.wikipedia.org/wiki/Soubor:Kinemetrics_seismograph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hyperlink" Target="http://cs.wikipedia.org/wiki/Soubor:Bay_of_Fundy_High_Tide.jpg" TargetMode="External"/><Relationship Id="rId7" Type="http://schemas.openxmlformats.org/officeDocument/2006/relationships/hyperlink" Target="http://cs.wikipedia.org/wiki/Soubor:2004-tsunami.jpg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hyperlink" Target="http://upload.wikimedia.org/wikipedia/commons/c/cf/Bay_of_Fundy_Low_Tide.jpg" TargetMode="Externa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upload.wikimedia.org/wikipedia/commons/0/0f/Kinemetrics_seismograph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395288" y="2276475"/>
            <a:ext cx="8497887" cy="1470025"/>
          </a:xfrm>
        </p:spPr>
        <p:txBody>
          <a:bodyPr/>
          <a:lstStyle/>
          <a:p>
            <a:pPr eaLnBrk="1" hangingPunct="1"/>
            <a:r>
              <a:rPr lang="cs-CZ" sz="3200" b="1" smtClean="0"/>
              <a:t>VY_52_INOVACE_40_Projevy geologických jevů</a:t>
            </a:r>
            <a:endParaRPr lang="cs-CZ" smtClean="0"/>
          </a:p>
        </p:txBody>
      </p:sp>
      <p:sp>
        <p:nvSpPr>
          <p:cNvPr id="2051" name="Obdélník 3"/>
          <p:cNvSpPr>
            <a:spLocks noChangeArrowheads="1"/>
          </p:cNvSpPr>
          <p:nvPr/>
        </p:nvSpPr>
        <p:spPr bwMode="auto">
          <a:xfrm>
            <a:off x="250825" y="692150"/>
            <a:ext cx="8353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400"/>
              <a:t>Základní škola a Mateřská škola Choustník, okres Tábor</a:t>
            </a:r>
            <a:endParaRPr lang="cs-CZ" sz="2400">
              <a:latin typeface="Calibri" pitchFamily="34" charset="0"/>
            </a:endParaRP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868863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395288" y="6858000"/>
            <a:ext cx="8229600" cy="1143000"/>
          </a:xfrm>
        </p:spPr>
        <p:txBody>
          <a:bodyPr/>
          <a:lstStyle/>
          <a:p>
            <a:pPr eaLnBrk="1" hangingPunct="1"/>
            <a:endParaRPr lang="cs-CZ" sz="1100" smtClean="0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539750" y="393700"/>
            <a:ext cx="8353425" cy="575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cs-CZ" sz="2800" b="1" u="sng" dirty="0">
                <a:cs typeface="Calibri" pitchFamily="34" charset="0"/>
              </a:rPr>
              <a:t>Vznik a vývoj litosféry:</a:t>
            </a:r>
          </a:p>
          <a:p>
            <a:pPr eaLnBrk="0" hangingPunct="0"/>
            <a:endParaRPr lang="cs-CZ" sz="2800" dirty="0"/>
          </a:p>
          <a:p>
            <a:pPr eaLnBrk="0" hangingPunct="0"/>
            <a:r>
              <a:rPr lang="cs-CZ" sz="2400" dirty="0" smtClean="0">
                <a:cs typeface="Calibri" pitchFamily="34" charset="0"/>
              </a:rPr>
              <a:t>Ochlazení – litosféra - </a:t>
            </a:r>
            <a:r>
              <a:rPr lang="cs-CZ" sz="2400" dirty="0">
                <a:cs typeface="Calibri" pitchFamily="34" charset="0"/>
              </a:rPr>
              <a:t>tlak – lomy – litosférické desky</a:t>
            </a:r>
            <a:endParaRPr lang="cs-CZ" sz="2400" dirty="0"/>
          </a:p>
          <a:p>
            <a:pPr eaLnBrk="0" hangingPunct="0"/>
            <a:r>
              <a:rPr lang="cs-CZ" sz="2400" b="1" dirty="0" err="1" smtClean="0">
                <a:cs typeface="Calibri" pitchFamily="34" charset="0"/>
              </a:rPr>
              <a:t>Prakontinent</a:t>
            </a:r>
            <a:r>
              <a:rPr lang="cs-CZ" sz="2400" b="1" dirty="0" smtClean="0">
                <a:cs typeface="Calibri" pitchFamily="34" charset="0"/>
              </a:rPr>
              <a:t> –</a:t>
            </a:r>
            <a:r>
              <a:rPr lang="cs-CZ" sz="2400" dirty="0" smtClean="0">
                <a:cs typeface="Calibri" pitchFamily="34" charset="0"/>
              </a:rPr>
              <a:t> </a:t>
            </a:r>
            <a:r>
              <a:rPr lang="cs-CZ" sz="2400" b="1" dirty="0" smtClean="0">
                <a:cs typeface="Calibri" pitchFamily="34" charset="0"/>
              </a:rPr>
              <a:t>Pangea - </a:t>
            </a:r>
            <a:r>
              <a:rPr lang="cs-CZ" sz="2400" dirty="0">
                <a:cs typeface="Calibri" pitchFamily="34" charset="0"/>
              </a:rPr>
              <a:t>vlivem vnitř. geologických sil rozlámání a</a:t>
            </a:r>
            <a:r>
              <a:rPr lang="cs-CZ" sz="2400" b="1" dirty="0">
                <a:cs typeface="Calibri" pitchFamily="34" charset="0"/>
              </a:rPr>
              <a:t> </a:t>
            </a:r>
            <a:r>
              <a:rPr lang="cs-CZ" sz="2400" dirty="0">
                <a:cs typeface="Calibri" pitchFamily="34" charset="0"/>
              </a:rPr>
              <a:t>oddálení kontinentů</a:t>
            </a:r>
            <a:endParaRPr lang="cs-CZ" sz="2400" dirty="0"/>
          </a:p>
          <a:p>
            <a:pPr eaLnBrk="0" hangingPunct="0"/>
            <a:r>
              <a:rPr lang="cs-CZ" sz="2400" b="1" dirty="0">
                <a:cs typeface="Calibri" pitchFamily="34" charset="0"/>
              </a:rPr>
              <a:t>Kontinentální </a:t>
            </a:r>
            <a:r>
              <a:rPr lang="cs-CZ" sz="2400" b="1" dirty="0" smtClean="0">
                <a:cs typeface="Calibri" pitchFamily="34" charset="0"/>
              </a:rPr>
              <a:t>desky </a:t>
            </a:r>
            <a:r>
              <a:rPr lang="cs-CZ" sz="2400" dirty="0" smtClean="0">
                <a:cs typeface="Calibri" pitchFamily="34" charset="0"/>
              </a:rPr>
              <a:t>= </a:t>
            </a:r>
            <a:r>
              <a:rPr lang="cs-CZ" sz="2400" dirty="0">
                <a:cs typeface="Calibri" pitchFamily="34" charset="0"/>
              </a:rPr>
              <a:t>pevninská kůra - tvořena plutony, </a:t>
            </a:r>
            <a:r>
              <a:rPr lang="cs-CZ" sz="2400" dirty="0" smtClean="0">
                <a:cs typeface="Calibri" pitchFamily="34" charset="0"/>
              </a:rPr>
              <a:t>vulkány </a:t>
            </a:r>
            <a:r>
              <a:rPr lang="cs-CZ" sz="2400" dirty="0">
                <a:cs typeface="Calibri" pitchFamily="34" charset="0"/>
              </a:rPr>
              <a:t>i sedimenty</a:t>
            </a:r>
            <a:endParaRPr lang="cs-CZ" sz="2400" dirty="0"/>
          </a:p>
          <a:p>
            <a:pPr eaLnBrk="0" hangingPunct="0"/>
            <a:r>
              <a:rPr lang="cs-CZ" sz="2400" b="1" dirty="0">
                <a:cs typeface="Calibri" pitchFamily="34" charset="0"/>
              </a:rPr>
              <a:t>Oceánské </a:t>
            </a:r>
            <a:r>
              <a:rPr lang="cs-CZ" sz="2400" b="1" dirty="0" smtClean="0">
                <a:cs typeface="Calibri" pitchFamily="34" charset="0"/>
              </a:rPr>
              <a:t>desky - </a:t>
            </a:r>
            <a:r>
              <a:rPr lang="cs-CZ" sz="2400" b="1" dirty="0">
                <a:cs typeface="Calibri" pitchFamily="34" charset="0"/>
              </a:rPr>
              <a:t>t</a:t>
            </a:r>
            <a:r>
              <a:rPr lang="cs-CZ" sz="2400" dirty="0">
                <a:cs typeface="Calibri" pitchFamily="34" charset="0"/>
              </a:rPr>
              <a:t>vořeny pouze vulkány </a:t>
            </a:r>
            <a:r>
              <a:rPr lang="cs-CZ" sz="2400" b="1" dirty="0">
                <a:cs typeface="Calibri" pitchFamily="34" charset="0"/>
              </a:rPr>
              <a:t>čedičem  </a:t>
            </a:r>
          </a:p>
          <a:p>
            <a:pPr eaLnBrk="0" hangingPunct="0"/>
            <a:endParaRPr lang="cs-CZ" sz="2400" dirty="0"/>
          </a:p>
          <a:p>
            <a:pPr eaLnBrk="0" hangingPunct="0"/>
            <a:r>
              <a:rPr lang="cs-CZ" sz="2400" b="1" dirty="0">
                <a:cs typeface="Calibri" pitchFamily="34" charset="0"/>
              </a:rPr>
              <a:t>1.Oddálení desek:</a:t>
            </a:r>
            <a:r>
              <a:rPr lang="cs-CZ" sz="2400" dirty="0">
                <a:cs typeface="Calibri" pitchFamily="34" charset="0"/>
              </a:rPr>
              <a:t> </a:t>
            </a:r>
            <a:r>
              <a:rPr lang="cs-CZ" sz="2400" b="1" dirty="0">
                <a:cs typeface="Calibri" pitchFamily="34" charset="0"/>
              </a:rPr>
              <a:t>rozbíhavá </a:t>
            </a:r>
            <a:r>
              <a:rPr lang="cs-CZ" sz="2400" b="1" dirty="0" smtClean="0">
                <a:cs typeface="Calibri" pitchFamily="34" charset="0"/>
              </a:rPr>
              <a:t>hranice - </a:t>
            </a:r>
            <a:r>
              <a:rPr lang="cs-CZ" sz="2400" dirty="0">
                <a:cs typeface="Calibri" pitchFamily="34" charset="0"/>
              </a:rPr>
              <a:t>vznik oceánského </a:t>
            </a:r>
            <a:r>
              <a:rPr lang="cs-CZ" sz="2400" dirty="0" smtClean="0">
                <a:cs typeface="Calibri" pitchFamily="34" charset="0"/>
              </a:rPr>
              <a:t>hřbetu - </a:t>
            </a:r>
            <a:r>
              <a:rPr lang="cs-CZ" sz="2400" dirty="0">
                <a:cs typeface="Calibri" pitchFamily="34" charset="0"/>
              </a:rPr>
              <a:t>pohyb od sebe</a:t>
            </a:r>
            <a:endParaRPr lang="cs-CZ" sz="2400" dirty="0"/>
          </a:p>
          <a:p>
            <a:pPr eaLnBrk="0" hangingPunct="0"/>
            <a:r>
              <a:rPr lang="cs-CZ" sz="2400" b="1" dirty="0">
                <a:cs typeface="Calibri" pitchFamily="34" charset="0"/>
              </a:rPr>
              <a:t>2.Pohyb vodorovný: </a:t>
            </a:r>
            <a:r>
              <a:rPr lang="cs-CZ" sz="2400" dirty="0">
                <a:cs typeface="Calibri" pitchFamily="34" charset="0"/>
              </a:rPr>
              <a:t>posun desek podél zlomu</a:t>
            </a:r>
            <a:endParaRPr lang="cs-CZ" sz="2400" dirty="0"/>
          </a:p>
          <a:p>
            <a:pPr eaLnBrk="0" hangingPunct="0"/>
            <a:r>
              <a:rPr lang="cs-CZ" sz="2400" b="1" dirty="0">
                <a:cs typeface="Calibri" pitchFamily="34" charset="0"/>
              </a:rPr>
              <a:t>3. </a:t>
            </a:r>
            <a:r>
              <a:rPr lang="cs-CZ" sz="2400" b="1" dirty="0" smtClean="0">
                <a:cs typeface="Calibri" pitchFamily="34" charset="0"/>
              </a:rPr>
              <a:t>Podsouvání desky </a:t>
            </a:r>
            <a:r>
              <a:rPr lang="cs-CZ" sz="2400" dirty="0" smtClean="0">
                <a:cs typeface="Calibri" pitchFamily="34" charset="0"/>
              </a:rPr>
              <a:t>- </a:t>
            </a:r>
            <a:r>
              <a:rPr lang="cs-CZ" sz="2400" b="1" dirty="0">
                <a:cs typeface="Calibri" pitchFamily="34" charset="0"/>
              </a:rPr>
              <a:t>sbíhavá hranice</a:t>
            </a:r>
            <a:r>
              <a:rPr lang="cs-CZ" sz="2400" dirty="0">
                <a:cs typeface="Calibri" pitchFamily="34" charset="0"/>
              </a:rPr>
              <a:t> </a:t>
            </a:r>
            <a:r>
              <a:rPr lang="cs-CZ" sz="2400" dirty="0" err="1">
                <a:cs typeface="Calibri" pitchFamily="34" charset="0"/>
              </a:rPr>
              <a:t>subdukce</a:t>
            </a:r>
            <a:r>
              <a:rPr lang="cs-CZ" sz="2400" dirty="0">
                <a:cs typeface="Calibri" pitchFamily="34" charset="0"/>
              </a:rPr>
              <a:t>: jedna deska zdvih, druhá se podsouvá a </a:t>
            </a:r>
            <a:r>
              <a:rPr lang="cs-CZ" sz="2400" dirty="0" smtClean="0">
                <a:cs typeface="Calibri" pitchFamily="34" charset="0"/>
              </a:rPr>
              <a:t>natavuje - </a:t>
            </a:r>
            <a:r>
              <a:rPr lang="cs-CZ" sz="2400" dirty="0">
                <a:cs typeface="Calibri" pitchFamily="34" charset="0"/>
              </a:rPr>
              <a:t>vznik sopek, horských pásem a zemětřesení.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Obdélník 1"/>
          <p:cNvSpPr>
            <a:spLocks noChangeArrowheads="1"/>
          </p:cNvSpPr>
          <p:nvPr/>
        </p:nvSpPr>
        <p:spPr bwMode="auto">
          <a:xfrm>
            <a:off x="468313" y="333375"/>
            <a:ext cx="80645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cs-CZ" sz="2400" b="1" dirty="0">
                <a:cs typeface="Calibri" pitchFamily="34" charset="0"/>
              </a:rPr>
              <a:t>Horotvorná </a:t>
            </a:r>
            <a:r>
              <a:rPr lang="cs-CZ" sz="2400" b="1" dirty="0" smtClean="0">
                <a:cs typeface="Calibri" pitchFamily="34" charset="0"/>
              </a:rPr>
              <a:t>činnost </a:t>
            </a:r>
            <a:r>
              <a:rPr lang="cs-CZ" sz="2400" dirty="0" smtClean="0">
                <a:cs typeface="Calibri" pitchFamily="34" charset="0"/>
              </a:rPr>
              <a:t>- </a:t>
            </a:r>
            <a:r>
              <a:rPr lang="cs-CZ" sz="2400" dirty="0">
                <a:cs typeface="Calibri" pitchFamily="34" charset="0"/>
              </a:rPr>
              <a:t>tektonická pohoří</a:t>
            </a:r>
            <a:endParaRPr lang="cs-CZ" sz="2400" dirty="0"/>
          </a:p>
          <a:p>
            <a:pPr eaLnBrk="0" hangingPunct="0"/>
            <a:r>
              <a:rPr lang="cs-CZ" sz="2400" u="sng" dirty="0">
                <a:cs typeface="Calibri" pitchFamily="34" charset="0"/>
              </a:rPr>
              <a:t>- </a:t>
            </a:r>
            <a:r>
              <a:rPr lang="cs-CZ" sz="2400" u="sng" dirty="0" smtClean="0">
                <a:cs typeface="Calibri" pitchFamily="34" charset="0"/>
              </a:rPr>
              <a:t>vrásnění - </a:t>
            </a:r>
            <a:r>
              <a:rPr lang="cs-CZ" sz="2400" dirty="0">
                <a:cs typeface="Calibri" pitchFamily="34" charset="0"/>
              </a:rPr>
              <a:t>vrásová pohoří obr.</a:t>
            </a:r>
            <a:endParaRPr lang="cs-CZ" sz="2400" dirty="0"/>
          </a:p>
          <a:p>
            <a:pPr eaLnBrk="0" hangingPunct="0"/>
            <a:r>
              <a:rPr lang="cs-CZ" sz="2400" dirty="0">
                <a:cs typeface="Calibri" pitchFamily="34" charset="0"/>
              </a:rPr>
              <a:t>-</a:t>
            </a:r>
            <a:r>
              <a:rPr lang="cs-CZ" sz="2400" u="sng" dirty="0">
                <a:cs typeface="Calibri" pitchFamily="34" charset="0"/>
              </a:rPr>
              <a:t> </a:t>
            </a:r>
            <a:r>
              <a:rPr lang="cs-CZ" sz="2400" u="sng" dirty="0" smtClean="0">
                <a:cs typeface="Calibri" pitchFamily="34" charset="0"/>
              </a:rPr>
              <a:t>lámáním - </a:t>
            </a:r>
            <a:r>
              <a:rPr lang="cs-CZ" sz="2400" dirty="0">
                <a:cs typeface="Calibri" pitchFamily="34" charset="0"/>
              </a:rPr>
              <a:t>propadliny, </a:t>
            </a:r>
            <a:r>
              <a:rPr lang="cs-CZ" sz="2400" dirty="0" smtClean="0">
                <a:cs typeface="Calibri" pitchFamily="34" charset="0"/>
              </a:rPr>
              <a:t>výzdvihy - </a:t>
            </a:r>
            <a:r>
              <a:rPr lang="cs-CZ" sz="2400" dirty="0">
                <a:cs typeface="Calibri" pitchFamily="34" charset="0"/>
              </a:rPr>
              <a:t>kerná pohoří</a:t>
            </a:r>
            <a:endParaRPr lang="cs-CZ" sz="2400" dirty="0"/>
          </a:p>
          <a:p>
            <a:pPr eaLnBrk="0" hangingPunct="0"/>
            <a:r>
              <a:rPr lang="cs-CZ" sz="2400" dirty="0">
                <a:cs typeface="Calibri" pitchFamily="34" charset="0"/>
              </a:rPr>
              <a:t> hrástě-stupňovitá horská pásma</a:t>
            </a:r>
            <a:endParaRPr lang="cs-CZ" sz="2400" dirty="0"/>
          </a:p>
          <a:p>
            <a:pPr eaLnBrk="0" hangingPunct="0"/>
            <a:r>
              <a:rPr lang="cs-CZ" sz="2400" dirty="0">
                <a:cs typeface="Calibri" pitchFamily="34" charset="0"/>
              </a:rPr>
              <a:t>- sopečná </a:t>
            </a:r>
            <a:r>
              <a:rPr lang="cs-CZ" sz="2400" dirty="0" smtClean="0">
                <a:cs typeface="Calibri" pitchFamily="34" charset="0"/>
              </a:rPr>
              <a:t>pásma - </a:t>
            </a:r>
            <a:r>
              <a:rPr lang="cs-CZ" sz="2400" dirty="0">
                <a:cs typeface="Calibri" pitchFamily="34" charset="0"/>
              </a:rPr>
              <a:t>sopečná pohoří</a:t>
            </a:r>
            <a:endParaRPr lang="cs-CZ" sz="2400" dirty="0"/>
          </a:p>
          <a:p>
            <a:pPr eaLnBrk="0" hangingPunct="0"/>
            <a:r>
              <a:rPr lang="cs-CZ" sz="2400" dirty="0">
                <a:cs typeface="Calibri" pitchFamily="34" charset="0"/>
              </a:rPr>
              <a:t>deformací tlakem plastická </a:t>
            </a:r>
            <a:r>
              <a:rPr lang="cs-CZ" sz="2400" dirty="0" smtClean="0">
                <a:cs typeface="Calibri" pitchFamily="34" charset="0"/>
              </a:rPr>
              <a:t>hornina - </a:t>
            </a:r>
            <a:r>
              <a:rPr lang="cs-CZ" sz="2400" dirty="0">
                <a:cs typeface="Calibri" pitchFamily="34" charset="0"/>
              </a:rPr>
              <a:t>vrásy, </a:t>
            </a:r>
            <a:r>
              <a:rPr lang="cs-CZ" sz="2400" dirty="0" smtClean="0">
                <a:cs typeface="Calibri" pitchFamily="34" charset="0"/>
              </a:rPr>
              <a:t>křehká - </a:t>
            </a:r>
            <a:r>
              <a:rPr lang="cs-CZ" sz="2400" dirty="0">
                <a:cs typeface="Calibri" pitchFamily="34" charset="0"/>
              </a:rPr>
              <a:t>zlomy-</a:t>
            </a:r>
            <a:endParaRPr lang="cs-CZ" sz="2400" dirty="0"/>
          </a:p>
        </p:txBody>
      </p:sp>
      <p:pic>
        <p:nvPicPr>
          <p:cNvPr id="4099" name="Picture 2" descr="Soubor:Tectonic plate boundaries clean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708275"/>
            <a:ext cx="6875462" cy="380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ovéPole 3"/>
          <p:cNvSpPr txBox="1">
            <a:spLocks noChangeArrowheads="1"/>
          </p:cNvSpPr>
          <p:nvPr/>
        </p:nvSpPr>
        <p:spPr bwMode="auto">
          <a:xfrm>
            <a:off x="0" y="6381750"/>
            <a:ext cx="12588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ázek 1" descr="220px-Aa_channel_flow_from_Mauna_Lo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363" y="981075"/>
            <a:ext cx="30988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Obrázek 2" descr="220px-Sthelens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4725" y="3357563"/>
            <a:ext cx="3829050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Obrázek 3" descr="320px-Pyroclastic_flows_at_Mayon_Volcano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0113" y="1268413"/>
            <a:ext cx="34544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Obrázek 4" descr="kaldera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73463"/>
            <a:ext cx="3175000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ovéPole 5"/>
          <p:cNvSpPr txBox="1">
            <a:spLocks noChangeArrowheads="1"/>
          </p:cNvSpPr>
          <p:nvPr/>
        </p:nvSpPr>
        <p:spPr bwMode="auto">
          <a:xfrm>
            <a:off x="395288" y="692150"/>
            <a:ext cx="112649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/>
              <a:t>1</a:t>
            </a:r>
            <a:r>
              <a:rPr lang="cs-CZ" sz="2400" b="1" dirty="0"/>
              <a:t>. Pyroklastický proud	</a:t>
            </a:r>
            <a:r>
              <a:rPr lang="cs-CZ" dirty="0"/>
              <a:t>	</a:t>
            </a:r>
            <a:r>
              <a:rPr lang="cs-CZ" b="1" dirty="0"/>
              <a:t>2. </a:t>
            </a:r>
            <a:r>
              <a:rPr lang="cs-CZ" sz="2400" b="1" dirty="0"/>
              <a:t>výlevná čedičová sopka	</a:t>
            </a:r>
            <a:r>
              <a:rPr lang="cs-CZ" dirty="0"/>
              <a:t>		</a:t>
            </a:r>
          </a:p>
        </p:txBody>
      </p:sp>
      <p:sp>
        <p:nvSpPr>
          <p:cNvPr id="5127" name="TextovéPole 6"/>
          <p:cNvSpPr txBox="1">
            <a:spLocks noChangeArrowheads="1"/>
          </p:cNvSpPr>
          <p:nvPr/>
        </p:nvSpPr>
        <p:spPr bwMode="auto">
          <a:xfrm>
            <a:off x="790575" y="6092825"/>
            <a:ext cx="8353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3.Kaldera     jezero                                         4. vulkán</a:t>
            </a:r>
          </a:p>
        </p:txBody>
      </p:sp>
      <p:sp>
        <p:nvSpPr>
          <p:cNvPr id="5128" name="TextovéPole 7"/>
          <p:cNvSpPr txBox="1">
            <a:spLocks noChangeArrowheads="1"/>
          </p:cNvSpPr>
          <p:nvPr/>
        </p:nvSpPr>
        <p:spPr bwMode="auto">
          <a:xfrm>
            <a:off x="0" y="2492375"/>
            <a:ext cx="10795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</a:t>
            </a:r>
          </a:p>
        </p:txBody>
      </p:sp>
      <p:sp>
        <p:nvSpPr>
          <p:cNvPr id="5129" name="Obdélník 8"/>
          <p:cNvSpPr>
            <a:spLocks noChangeArrowheads="1"/>
          </p:cNvSpPr>
          <p:nvPr/>
        </p:nvSpPr>
        <p:spPr bwMode="auto">
          <a:xfrm>
            <a:off x="8172450" y="1268413"/>
            <a:ext cx="56038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1200">
                <a:solidFill>
                  <a:srgbClr val="000000"/>
                </a:solidFill>
              </a:rPr>
              <a:t>Obr.2</a:t>
            </a:r>
            <a:endParaRPr lang="cs-CZ"/>
          </a:p>
        </p:txBody>
      </p:sp>
      <p:sp>
        <p:nvSpPr>
          <p:cNvPr id="5130" name="Obdélník 10"/>
          <p:cNvSpPr>
            <a:spLocks noChangeArrowheads="1"/>
          </p:cNvSpPr>
          <p:nvPr/>
        </p:nvSpPr>
        <p:spPr bwMode="auto">
          <a:xfrm>
            <a:off x="7956550" y="3213100"/>
            <a:ext cx="5603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1200">
                <a:solidFill>
                  <a:srgbClr val="000000"/>
                </a:solidFill>
              </a:rPr>
              <a:t>Obr.4</a:t>
            </a:r>
            <a:endParaRPr lang="cs-CZ"/>
          </a:p>
        </p:txBody>
      </p:sp>
      <p:sp>
        <p:nvSpPr>
          <p:cNvPr id="5131" name="Obdélník 11"/>
          <p:cNvSpPr>
            <a:spLocks noChangeArrowheads="1"/>
          </p:cNvSpPr>
          <p:nvPr/>
        </p:nvSpPr>
        <p:spPr bwMode="auto">
          <a:xfrm>
            <a:off x="3635375" y="5516563"/>
            <a:ext cx="561975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sz="1200">
                <a:solidFill>
                  <a:srgbClr val="000000"/>
                </a:solidFill>
              </a:rPr>
              <a:t>Obr.3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ek 1" descr="220px-Intrusion_tysopka modelpes_sv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268413"/>
            <a:ext cx="4719638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ovéPole 2"/>
          <p:cNvSpPr txBox="1">
            <a:spLocks noChangeArrowheads="1"/>
          </p:cNvSpPr>
          <p:nvPr/>
        </p:nvSpPr>
        <p:spPr bwMode="auto">
          <a:xfrm>
            <a:off x="250825" y="549275"/>
            <a:ext cx="26463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/>
              <a:t>Sopečná činnost</a:t>
            </a:r>
          </a:p>
        </p:txBody>
      </p:sp>
      <p:sp>
        <p:nvSpPr>
          <p:cNvPr id="6148" name="TextovéPole 4"/>
          <p:cNvSpPr txBox="1">
            <a:spLocks noChangeArrowheads="1"/>
          </p:cNvSpPr>
          <p:nvPr/>
        </p:nvSpPr>
        <p:spPr bwMode="auto">
          <a:xfrm flipH="1">
            <a:off x="5405438" y="6092825"/>
            <a:ext cx="96678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2" descr="220px-JuandeFucasubduction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412875"/>
            <a:ext cx="5354637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ovéPole 2"/>
          <p:cNvSpPr txBox="1">
            <a:spLocks noChangeArrowheads="1"/>
          </p:cNvSpPr>
          <p:nvPr/>
        </p:nvSpPr>
        <p:spPr bwMode="auto">
          <a:xfrm>
            <a:off x="539750" y="620713"/>
            <a:ext cx="4032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/>
              <a:t>Subdukce sbíhavá hranice</a:t>
            </a:r>
          </a:p>
        </p:txBody>
      </p:sp>
      <p:sp>
        <p:nvSpPr>
          <p:cNvPr id="7172" name="TextovéPole 3"/>
          <p:cNvSpPr txBox="1">
            <a:spLocks noChangeArrowheads="1"/>
          </p:cNvSpPr>
          <p:nvPr/>
        </p:nvSpPr>
        <p:spPr bwMode="auto">
          <a:xfrm>
            <a:off x="7308850" y="4941888"/>
            <a:ext cx="11509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ek 1" descr="300px-Ridge_rende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0213"/>
            <a:ext cx="4446587" cy="293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ovéPole 2"/>
          <p:cNvSpPr txBox="1">
            <a:spLocks noChangeArrowheads="1"/>
          </p:cNvSpPr>
          <p:nvPr/>
        </p:nvSpPr>
        <p:spPr bwMode="auto">
          <a:xfrm>
            <a:off x="900113" y="765175"/>
            <a:ext cx="80810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 dirty="0" smtClean="0"/>
              <a:t>Oddalování </a:t>
            </a:r>
            <a:r>
              <a:rPr lang="cs-CZ" sz="2800" dirty="0" smtClean="0"/>
              <a:t>- </a:t>
            </a:r>
            <a:r>
              <a:rPr lang="cs-CZ" sz="2800" dirty="0"/>
              <a:t>rozbíhavá </a:t>
            </a:r>
            <a:r>
              <a:rPr lang="cs-CZ" sz="2800" dirty="0" smtClean="0"/>
              <a:t>hranice - </a:t>
            </a:r>
            <a:r>
              <a:rPr lang="cs-CZ" sz="2800" dirty="0"/>
              <a:t>oceánský hřbet</a:t>
            </a:r>
          </a:p>
        </p:txBody>
      </p:sp>
      <p:sp>
        <p:nvSpPr>
          <p:cNvPr id="8196" name="TextovéPole 3"/>
          <p:cNvSpPr txBox="1">
            <a:spLocks noChangeArrowheads="1"/>
          </p:cNvSpPr>
          <p:nvPr/>
        </p:nvSpPr>
        <p:spPr bwMode="auto">
          <a:xfrm>
            <a:off x="6948488" y="6165850"/>
            <a:ext cx="2592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684213" y="260350"/>
            <a:ext cx="8229600" cy="1143000"/>
          </a:xfrm>
        </p:spPr>
        <p:txBody>
          <a:bodyPr/>
          <a:lstStyle/>
          <a:p>
            <a:r>
              <a:rPr lang="cs-CZ" sz="2800" b="1" smtClean="0"/>
              <a:t>Pohyb litosférických desek</a:t>
            </a:r>
          </a:p>
        </p:txBody>
      </p:sp>
      <p:pic>
        <p:nvPicPr>
          <p:cNvPr id="9219" name="Picture 2" descr="Soubor:Tectonic plate boundaries clean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84313"/>
            <a:ext cx="8890000" cy="492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ovéPole 3"/>
          <p:cNvSpPr txBox="1">
            <a:spLocks noChangeArrowheads="1"/>
          </p:cNvSpPr>
          <p:nvPr/>
        </p:nvSpPr>
        <p:spPr bwMode="auto">
          <a:xfrm>
            <a:off x="6948488" y="6597650"/>
            <a:ext cx="1727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ovéPole 5"/>
          <p:cNvSpPr txBox="1">
            <a:spLocks noChangeArrowheads="1"/>
          </p:cNvSpPr>
          <p:nvPr/>
        </p:nvSpPr>
        <p:spPr bwMode="auto">
          <a:xfrm>
            <a:off x="539750" y="333375"/>
            <a:ext cx="5603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Obr.9</a:t>
            </a:r>
          </a:p>
        </p:txBody>
      </p:sp>
      <p:sp>
        <p:nvSpPr>
          <p:cNvPr id="10243" name="TextovéPole 7"/>
          <p:cNvSpPr txBox="1">
            <a:spLocks noChangeArrowheads="1"/>
          </p:cNvSpPr>
          <p:nvPr/>
        </p:nvSpPr>
        <p:spPr bwMode="auto">
          <a:xfrm>
            <a:off x="4500563" y="76517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0244" name="TextovéPole 8"/>
          <p:cNvSpPr txBox="1">
            <a:spLocks noChangeArrowheads="1"/>
          </p:cNvSpPr>
          <p:nvPr/>
        </p:nvSpPr>
        <p:spPr bwMode="auto">
          <a:xfrm>
            <a:off x="4140200" y="765175"/>
            <a:ext cx="36401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/>
              <a:t>Litosférické desky</a:t>
            </a:r>
          </a:p>
        </p:txBody>
      </p:sp>
      <p:pic>
        <p:nvPicPr>
          <p:cNvPr id="10245" name="Picture 9" descr="Soubor:Plate tectonics map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68413"/>
            <a:ext cx="7620000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5"/>
          <p:cNvSpPr txBox="1">
            <a:spLocks noChangeArrowheads="1"/>
          </p:cNvSpPr>
          <p:nvPr/>
        </p:nvSpPr>
        <p:spPr bwMode="auto">
          <a:xfrm>
            <a:off x="684213" y="1196975"/>
            <a:ext cx="25193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/>
              <a:t>Kerné zlomy</a:t>
            </a:r>
          </a:p>
        </p:txBody>
      </p:sp>
      <p:sp>
        <p:nvSpPr>
          <p:cNvPr id="11267" name="TextovéPole 7"/>
          <p:cNvSpPr txBox="1">
            <a:spLocks noChangeArrowheads="1"/>
          </p:cNvSpPr>
          <p:nvPr/>
        </p:nvSpPr>
        <p:spPr bwMode="auto">
          <a:xfrm>
            <a:off x="4500563" y="76517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1268" name="TextovéPole 8"/>
          <p:cNvSpPr txBox="1">
            <a:spLocks noChangeArrowheads="1"/>
          </p:cNvSpPr>
          <p:nvPr/>
        </p:nvSpPr>
        <p:spPr bwMode="auto">
          <a:xfrm>
            <a:off x="4140200" y="1196975"/>
            <a:ext cx="36401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/>
              <a:t>Kerné pohoří</a:t>
            </a:r>
          </a:p>
        </p:txBody>
      </p:sp>
      <p:pic>
        <p:nvPicPr>
          <p:cNvPr id="11269" name="Picture 2" descr="Soubor:Graben Horst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205038"/>
            <a:ext cx="329565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 descr="Soubor:Fault types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916113"/>
            <a:ext cx="13716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TextovéPole 10"/>
          <p:cNvSpPr txBox="1">
            <a:spLocks noChangeArrowheads="1"/>
          </p:cNvSpPr>
          <p:nvPr/>
        </p:nvSpPr>
        <p:spPr bwMode="auto">
          <a:xfrm>
            <a:off x="2051050" y="5732463"/>
            <a:ext cx="57610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Obr.10		obr.11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/>
          <p:cNvSpPr txBox="1">
            <a:spLocks noChangeArrowheads="1"/>
          </p:cNvSpPr>
          <p:nvPr/>
        </p:nvSpPr>
        <p:spPr bwMode="auto">
          <a:xfrm>
            <a:off x="0" y="-1539875"/>
            <a:ext cx="9144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 sz="1400"/>
          </a:p>
        </p:txBody>
      </p:sp>
      <p:sp>
        <p:nvSpPr>
          <p:cNvPr id="12291" name="TextovéPole 3"/>
          <p:cNvSpPr txBox="1">
            <a:spLocks noChangeArrowheads="1"/>
          </p:cNvSpPr>
          <p:nvPr/>
        </p:nvSpPr>
        <p:spPr bwMode="auto">
          <a:xfrm>
            <a:off x="1195388" y="1204913"/>
            <a:ext cx="7850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2292" name="TextovéPole 4"/>
          <p:cNvSpPr txBox="1">
            <a:spLocks noChangeArrowheads="1"/>
          </p:cNvSpPr>
          <p:nvPr/>
        </p:nvSpPr>
        <p:spPr bwMode="auto">
          <a:xfrm>
            <a:off x="1295400" y="1268413"/>
            <a:ext cx="7848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2293" name="Rectangle 1"/>
          <p:cNvSpPr>
            <a:spLocks noChangeArrowheads="1"/>
          </p:cNvSpPr>
          <p:nvPr/>
        </p:nvSpPr>
        <p:spPr bwMode="auto">
          <a:xfrm>
            <a:off x="250825" y="415122"/>
            <a:ext cx="8281988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>
              <a:tabLst>
                <a:tab pos="685800" algn="l"/>
              </a:tabLst>
            </a:pPr>
            <a:r>
              <a:rPr lang="cs-CZ" sz="2400" b="1" u="sng" dirty="0">
                <a:cs typeface="Calibri" pitchFamily="34" charset="0"/>
              </a:rPr>
              <a:t>sopečná činnost:</a:t>
            </a:r>
            <a:r>
              <a:rPr lang="cs-CZ" sz="2400" dirty="0">
                <a:cs typeface="Calibri" pitchFamily="34" charset="0"/>
              </a:rPr>
              <a:t> </a:t>
            </a:r>
          </a:p>
          <a:p>
            <a:pPr eaLnBrk="0" hangingPunct="0">
              <a:tabLst>
                <a:tab pos="685800" algn="l"/>
              </a:tabLst>
            </a:pPr>
            <a:r>
              <a:rPr lang="cs-CZ" sz="2400" dirty="0">
                <a:cs typeface="Calibri" pitchFamily="34" charset="0"/>
              </a:rPr>
              <a:t>- </a:t>
            </a:r>
            <a:r>
              <a:rPr lang="cs-CZ" sz="2400" dirty="0" smtClean="0">
                <a:cs typeface="Calibri" pitchFamily="34" charset="0"/>
              </a:rPr>
              <a:t>záchvěvy - </a:t>
            </a:r>
            <a:r>
              <a:rPr lang="cs-CZ" sz="2400" dirty="0">
                <a:cs typeface="Calibri" pitchFamily="34" charset="0"/>
              </a:rPr>
              <a:t>erupce, viskozita magmatu</a:t>
            </a:r>
          </a:p>
          <a:p>
            <a:pPr eaLnBrk="0" hangingPunct="0">
              <a:tabLst>
                <a:tab pos="685800" algn="l"/>
              </a:tabLst>
            </a:pPr>
            <a:r>
              <a:rPr lang="cs-CZ" sz="2400" dirty="0">
                <a:cs typeface="Calibri" pitchFamily="34" charset="0"/>
              </a:rPr>
              <a:t>- voda, plyny, teplota, chemické </a:t>
            </a:r>
            <a:r>
              <a:rPr lang="cs-CZ" sz="2400" dirty="0" smtClean="0">
                <a:cs typeface="Calibri" pitchFamily="34" charset="0"/>
              </a:rPr>
              <a:t>složení </a:t>
            </a:r>
            <a:r>
              <a:rPr lang="cs-CZ" sz="2400" dirty="0">
                <a:cs typeface="Calibri" pitchFamily="34" charset="0"/>
              </a:rPr>
              <a:t>rozhodne </a:t>
            </a:r>
            <a:endParaRPr lang="cs-CZ" sz="2400" dirty="0"/>
          </a:p>
          <a:p>
            <a:pPr lvl="1" eaLnBrk="0" hangingPunct="0">
              <a:buFontTx/>
              <a:buAutoNum type="arabicPeriod"/>
              <a:tabLst>
                <a:tab pos="685800" algn="l"/>
              </a:tabLst>
            </a:pPr>
            <a:r>
              <a:rPr lang="cs-CZ" sz="2400" u="sng" dirty="0">
                <a:cs typeface="Calibri" pitchFamily="34" charset="0"/>
              </a:rPr>
              <a:t> </a:t>
            </a:r>
            <a:r>
              <a:rPr lang="cs-CZ" sz="2400" u="sng" dirty="0" smtClean="0">
                <a:cs typeface="Calibri" pitchFamily="34" charset="0"/>
              </a:rPr>
              <a:t>čedičové -</a:t>
            </a:r>
            <a:r>
              <a:rPr lang="cs-CZ" sz="2400" dirty="0" smtClean="0">
                <a:cs typeface="Calibri" pitchFamily="34" charset="0"/>
              </a:rPr>
              <a:t> </a:t>
            </a:r>
            <a:r>
              <a:rPr lang="cs-CZ" sz="2400" dirty="0">
                <a:cs typeface="Calibri" pitchFamily="34" charset="0"/>
              </a:rPr>
              <a:t>volný výlev lávy</a:t>
            </a:r>
            <a:endParaRPr lang="cs-CZ" sz="2400" dirty="0"/>
          </a:p>
          <a:p>
            <a:pPr lvl="1" eaLnBrk="0" hangingPunct="0">
              <a:buFontTx/>
              <a:buAutoNum type="arabicPeriod"/>
              <a:tabLst>
                <a:tab pos="685800" algn="l"/>
              </a:tabLst>
            </a:pPr>
            <a:r>
              <a:rPr lang="cs-CZ" sz="2400" u="sng" dirty="0">
                <a:cs typeface="Calibri" pitchFamily="34" charset="0"/>
              </a:rPr>
              <a:t> </a:t>
            </a:r>
            <a:r>
              <a:rPr lang="cs-CZ" sz="2400" u="sng" dirty="0" err="1" smtClean="0">
                <a:cs typeface="Calibri" pitchFamily="34" charset="0"/>
              </a:rPr>
              <a:t>viskozní</a:t>
            </a:r>
            <a:r>
              <a:rPr lang="cs-CZ" sz="2400" u="sng" dirty="0" smtClean="0">
                <a:cs typeface="Calibri" pitchFamily="34" charset="0"/>
              </a:rPr>
              <a:t> - </a:t>
            </a:r>
            <a:r>
              <a:rPr lang="cs-CZ" sz="2400" u="sng" dirty="0" err="1" smtClean="0">
                <a:cs typeface="Calibri" pitchFamily="34" charset="0"/>
              </a:rPr>
              <a:t>pyroklastika</a:t>
            </a:r>
            <a:r>
              <a:rPr lang="cs-CZ" sz="2400" u="sng" dirty="0" smtClean="0">
                <a:cs typeface="Calibri" pitchFamily="34" charset="0"/>
              </a:rPr>
              <a:t> </a:t>
            </a:r>
            <a:r>
              <a:rPr lang="cs-CZ" sz="2400" dirty="0" smtClean="0">
                <a:cs typeface="Calibri" pitchFamily="34" charset="0"/>
              </a:rPr>
              <a:t>- </a:t>
            </a:r>
            <a:r>
              <a:rPr lang="cs-CZ" sz="2400" dirty="0">
                <a:cs typeface="Calibri" pitchFamily="34" charset="0"/>
              </a:rPr>
              <a:t>vývrhy žhavého popela a plynů</a:t>
            </a:r>
          </a:p>
          <a:p>
            <a:pPr lvl="1" eaLnBrk="0" hangingPunct="0">
              <a:tabLst>
                <a:tab pos="685800" algn="l"/>
              </a:tabLst>
            </a:pPr>
            <a:r>
              <a:rPr lang="cs-CZ" sz="2400" dirty="0">
                <a:cs typeface="Calibri" pitchFamily="34" charset="0"/>
              </a:rPr>
              <a:t>                                     -smrtící</a:t>
            </a:r>
            <a:endParaRPr lang="cs-CZ" sz="2400" dirty="0"/>
          </a:p>
          <a:p>
            <a:pPr lvl="1" eaLnBrk="0" hangingPunct="0">
              <a:tabLst>
                <a:tab pos="685800" algn="l"/>
              </a:tabLst>
            </a:pPr>
            <a:r>
              <a:rPr lang="cs-CZ" sz="2400" u="sng" dirty="0" smtClean="0">
                <a:cs typeface="Calibri" pitchFamily="34" charset="0"/>
              </a:rPr>
              <a:t>kaldera - </a:t>
            </a:r>
            <a:r>
              <a:rPr lang="cs-CZ" sz="2400" dirty="0">
                <a:cs typeface="Calibri" pitchFamily="34" charset="0"/>
              </a:rPr>
              <a:t>propadnutí </a:t>
            </a:r>
            <a:r>
              <a:rPr lang="cs-CZ" sz="2400" dirty="0" smtClean="0">
                <a:cs typeface="Calibri" pitchFamily="34" charset="0"/>
              </a:rPr>
              <a:t>vulkánu - </a:t>
            </a:r>
            <a:r>
              <a:rPr lang="cs-CZ" sz="2400" dirty="0">
                <a:cs typeface="Calibri" pitchFamily="34" charset="0"/>
              </a:rPr>
              <a:t>sopečná jezera</a:t>
            </a:r>
            <a:endParaRPr lang="cs-CZ" sz="2400" dirty="0"/>
          </a:p>
          <a:p>
            <a:pPr lvl="1" eaLnBrk="0" hangingPunct="0">
              <a:tabLst>
                <a:tab pos="685800" algn="l"/>
              </a:tabLst>
            </a:pPr>
            <a:r>
              <a:rPr lang="cs-CZ" sz="2400" u="sng" dirty="0" smtClean="0">
                <a:cs typeface="Calibri" pitchFamily="34" charset="0"/>
              </a:rPr>
              <a:t>vřídla - </a:t>
            </a:r>
            <a:r>
              <a:rPr lang="cs-CZ" sz="2400" dirty="0">
                <a:cs typeface="Calibri" pitchFamily="34" charset="0"/>
              </a:rPr>
              <a:t>horká voda s vysokým obsahem minerálů</a:t>
            </a:r>
            <a:endParaRPr lang="cs-CZ" sz="2400" dirty="0"/>
          </a:p>
        </p:txBody>
      </p:sp>
      <p:pic>
        <p:nvPicPr>
          <p:cNvPr id="12294" name="Obrázek 3" descr="320px-Pyroclastic_flows_at_Mayon_Volcan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6713" y="4005263"/>
            <a:ext cx="4205287" cy="263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TextovéPole 6"/>
          <p:cNvSpPr txBox="1">
            <a:spLocks noChangeArrowheads="1"/>
          </p:cNvSpPr>
          <p:nvPr/>
        </p:nvSpPr>
        <p:spPr bwMode="auto">
          <a:xfrm>
            <a:off x="4643438" y="6237288"/>
            <a:ext cx="1296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bdélník 1"/>
          <p:cNvSpPr>
            <a:spLocks noChangeArrowheads="1"/>
          </p:cNvSpPr>
          <p:nvPr/>
        </p:nvSpPr>
        <p:spPr bwMode="auto">
          <a:xfrm>
            <a:off x="250825" y="476250"/>
            <a:ext cx="8569325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tabLst>
                <a:tab pos="685800" algn="l"/>
              </a:tabLst>
            </a:pPr>
            <a:r>
              <a:rPr lang="cs-CZ" sz="2400" b="1" u="sng" dirty="0">
                <a:cs typeface="Calibri" pitchFamily="34" charset="0"/>
              </a:rPr>
              <a:t>Zemětřesení</a:t>
            </a:r>
          </a:p>
          <a:p>
            <a:pPr eaLnBrk="0" hangingPunct="0">
              <a:tabLst>
                <a:tab pos="685800" algn="l"/>
              </a:tabLst>
            </a:pPr>
            <a:r>
              <a:rPr lang="cs-CZ" sz="2400" dirty="0" smtClean="0">
                <a:cs typeface="Calibri" pitchFamily="34" charset="0"/>
              </a:rPr>
              <a:t>vznik - </a:t>
            </a:r>
            <a:r>
              <a:rPr lang="cs-CZ" sz="2400" dirty="0">
                <a:cs typeface="Calibri" pitchFamily="34" charset="0"/>
              </a:rPr>
              <a:t>posun desek, sopečná </a:t>
            </a:r>
            <a:r>
              <a:rPr lang="cs-CZ" sz="2400" dirty="0" smtClean="0">
                <a:cs typeface="Calibri" pitchFamily="34" charset="0"/>
              </a:rPr>
              <a:t>činnost - </a:t>
            </a:r>
            <a:r>
              <a:rPr lang="cs-CZ" sz="2400" dirty="0">
                <a:cs typeface="Calibri" pitchFamily="34" charset="0"/>
              </a:rPr>
              <a:t>tlaková síla vodních nádrží, výbuchy, těžba…</a:t>
            </a:r>
            <a:endParaRPr lang="cs-CZ" sz="2400" dirty="0"/>
          </a:p>
          <a:p>
            <a:pPr eaLnBrk="0" hangingPunct="0">
              <a:tabLst>
                <a:tab pos="685800" algn="l"/>
              </a:tabLst>
            </a:pPr>
            <a:r>
              <a:rPr lang="cs-CZ" sz="2400" dirty="0">
                <a:cs typeface="Calibri" pitchFamily="34" charset="0"/>
              </a:rPr>
              <a:t>tlaková síla – pohybová síla</a:t>
            </a:r>
            <a:endParaRPr lang="cs-CZ" sz="2400" dirty="0"/>
          </a:p>
          <a:p>
            <a:pPr eaLnBrk="0" hangingPunct="0">
              <a:tabLst>
                <a:tab pos="685800" algn="l"/>
              </a:tabLst>
            </a:pPr>
            <a:r>
              <a:rPr lang="cs-CZ" sz="2400" u="sng" dirty="0" smtClean="0">
                <a:cs typeface="Calibri" pitchFamily="34" charset="0"/>
              </a:rPr>
              <a:t>ohnisko - </a:t>
            </a:r>
            <a:r>
              <a:rPr lang="cs-CZ" sz="2400" u="sng" dirty="0">
                <a:cs typeface="Calibri" pitchFamily="34" charset="0"/>
              </a:rPr>
              <a:t>hypocentrum, </a:t>
            </a:r>
            <a:r>
              <a:rPr lang="cs-CZ" sz="2400" u="sng" dirty="0" smtClean="0">
                <a:cs typeface="Calibri" pitchFamily="34" charset="0"/>
              </a:rPr>
              <a:t>projev - </a:t>
            </a:r>
            <a:r>
              <a:rPr lang="cs-CZ" sz="2400" u="sng" dirty="0">
                <a:cs typeface="Calibri" pitchFamily="34" charset="0"/>
              </a:rPr>
              <a:t>epicentrum</a:t>
            </a:r>
            <a:endParaRPr lang="cs-CZ" sz="2400" dirty="0"/>
          </a:p>
          <a:p>
            <a:pPr eaLnBrk="0" hangingPunct="0">
              <a:tabLst>
                <a:tab pos="685800" algn="l"/>
              </a:tabLst>
            </a:pPr>
            <a:r>
              <a:rPr lang="cs-CZ" sz="2400" dirty="0" smtClean="0">
                <a:cs typeface="Calibri" pitchFamily="34" charset="0"/>
              </a:rPr>
              <a:t>seismograf - </a:t>
            </a:r>
            <a:r>
              <a:rPr lang="cs-CZ" sz="2400" dirty="0">
                <a:cs typeface="Calibri" pitchFamily="34" charset="0"/>
              </a:rPr>
              <a:t>přístroj, Richterova stupnice, tsunami</a:t>
            </a:r>
            <a:endParaRPr lang="cs-CZ" sz="2400" dirty="0"/>
          </a:p>
          <a:p>
            <a:pPr eaLnBrk="0" hangingPunct="0">
              <a:tabLst>
                <a:tab pos="685800" algn="l"/>
              </a:tabLst>
            </a:pPr>
            <a:r>
              <a:rPr lang="cs-CZ" sz="2400" dirty="0">
                <a:cs typeface="Calibri" pitchFamily="34" charset="0"/>
              </a:rPr>
              <a:t>škody podle intenzity a obydlení</a:t>
            </a:r>
          </a:p>
          <a:p>
            <a:pPr eaLnBrk="0" hangingPunct="0">
              <a:tabLst>
                <a:tab pos="685800" algn="l"/>
              </a:tabLst>
            </a:pPr>
            <a:endParaRPr lang="cs-CZ" sz="2400" dirty="0"/>
          </a:p>
          <a:p>
            <a:pPr eaLnBrk="0" hangingPunct="0">
              <a:tabLst>
                <a:tab pos="685800" algn="l"/>
              </a:tabLst>
            </a:pPr>
            <a:r>
              <a:rPr lang="cs-CZ" sz="2400" b="1" dirty="0">
                <a:cs typeface="Calibri" pitchFamily="34" charset="0"/>
              </a:rPr>
              <a:t>vnitřní síly tvoří nerovnosti, vnější zarovnávají</a:t>
            </a:r>
            <a:endParaRPr lang="cs-CZ" sz="2400" b="1" dirty="0"/>
          </a:p>
          <a:p>
            <a:pPr eaLnBrk="0" hangingPunct="0">
              <a:tabLst>
                <a:tab pos="685800" algn="l"/>
              </a:tabLst>
            </a:pPr>
            <a:r>
              <a:rPr lang="cs-CZ" sz="2400" u="sng" dirty="0" smtClean="0">
                <a:cs typeface="Calibri" pitchFamily="34" charset="0"/>
              </a:rPr>
              <a:t>zvětrávání –</a:t>
            </a:r>
            <a:r>
              <a:rPr lang="cs-CZ" sz="2400" dirty="0" smtClean="0">
                <a:cs typeface="Calibri" pitchFamily="34" charset="0"/>
              </a:rPr>
              <a:t> </a:t>
            </a:r>
            <a:r>
              <a:rPr lang="cs-CZ" sz="2400" u="sng" dirty="0" smtClean="0">
                <a:cs typeface="Calibri" pitchFamily="34" charset="0"/>
              </a:rPr>
              <a:t>mechanické - </a:t>
            </a:r>
            <a:r>
              <a:rPr lang="cs-CZ" sz="2400" dirty="0">
                <a:cs typeface="Calibri" pitchFamily="34" charset="0"/>
              </a:rPr>
              <a:t>vodní, větrná eroze, gravitace</a:t>
            </a:r>
            <a:endParaRPr lang="cs-CZ" sz="2400" dirty="0"/>
          </a:p>
          <a:p>
            <a:pPr eaLnBrk="0" hangingPunct="0">
              <a:tabLst>
                <a:tab pos="685800" algn="l"/>
              </a:tabLst>
            </a:pPr>
            <a:r>
              <a:rPr lang="cs-CZ" sz="2400" u="sng" dirty="0" smtClean="0">
                <a:cs typeface="Calibri" pitchFamily="34" charset="0"/>
              </a:rPr>
              <a:t>chemické -</a:t>
            </a:r>
            <a:r>
              <a:rPr lang="cs-CZ" sz="2400" dirty="0" smtClean="0">
                <a:cs typeface="Calibri" pitchFamily="34" charset="0"/>
              </a:rPr>
              <a:t> </a:t>
            </a:r>
            <a:r>
              <a:rPr lang="cs-CZ" sz="2400" dirty="0">
                <a:cs typeface="Calibri" pitchFamily="34" charset="0"/>
              </a:rPr>
              <a:t>oxid, voda, kyslík</a:t>
            </a:r>
            <a:endParaRPr lang="cs-CZ" sz="2400" dirty="0"/>
          </a:p>
          <a:p>
            <a:pPr eaLnBrk="0" hangingPunct="0">
              <a:tabLst>
                <a:tab pos="685800" algn="l"/>
              </a:tabLst>
            </a:pPr>
            <a:r>
              <a:rPr lang="cs-CZ" sz="2400" u="sng" dirty="0" smtClean="0">
                <a:cs typeface="Calibri" pitchFamily="34" charset="0"/>
              </a:rPr>
              <a:t>moře -</a:t>
            </a:r>
            <a:endParaRPr lang="cs-CZ" sz="2400" dirty="0"/>
          </a:p>
          <a:p>
            <a:pPr eaLnBrk="0" hangingPunct="0">
              <a:tabLst>
                <a:tab pos="685800" algn="l"/>
              </a:tabLst>
            </a:pPr>
            <a:r>
              <a:rPr lang="cs-CZ" sz="2400" u="sng" dirty="0">
                <a:cs typeface="Calibri" pitchFamily="34" charset="0"/>
              </a:rPr>
              <a:t>- </a:t>
            </a:r>
            <a:r>
              <a:rPr lang="cs-CZ" sz="2400" u="sng" dirty="0" smtClean="0">
                <a:cs typeface="Calibri" pitchFamily="34" charset="0"/>
              </a:rPr>
              <a:t>vlny – </a:t>
            </a:r>
            <a:r>
              <a:rPr lang="cs-CZ" sz="2400" dirty="0" smtClean="0">
                <a:cs typeface="Calibri" pitchFamily="34" charset="0"/>
              </a:rPr>
              <a:t>vítr - </a:t>
            </a:r>
            <a:r>
              <a:rPr lang="cs-CZ" sz="2400" dirty="0">
                <a:cs typeface="Calibri" pitchFamily="34" charset="0"/>
              </a:rPr>
              <a:t>příboj</a:t>
            </a:r>
            <a:endParaRPr lang="cs-CZ" sz="2400" dirty="0"/>
          </a:p>
          <a:p>
            <a:pPr eaLnBrk="0" hangingPunct="0">
              <a:tabLst>
                <a:tab pos="685800" algn="l"/>
              </a:tabLst>
            </a:pPr>
            <a:r>
              <a:rPr lang="cs-CZ" sz="2400" u="sng" dirty="0">
                <a:cs typeface="Calibri" pitchFamily="34" charset="0"/>
              </a:rPr>
              <a:t>- </a:t>
            </a:r>
            <a:r>
              <a:rPr lang="cs-CZ" sz="2400" u="sng" dirty="0" smtClean="0">
                <a:cs typeface="Calibri" pitchFamily="34" charset="0"/>
              </a:rPr>
              <a:t>proudy </a:t>
            </a:r>
            <a:r>
              <a:rPr lang="cs-CZ" sz="2400" dirty="0" smtClean="0">
                <a:cs typeface="Calibri" pitchFamily="34" charset="0"/>
              </a:rPr>
              <a:t>- </a:t>
            </a:r>
            <a:r>
              <a:rPr lang="cs-CZ" sz="2400" dirty="0">
                <a:cs typeface="Calibri" pitchFamily="34" charset="0"/>
              </a:rPr>
              <a:t>odnos materiálu rychlost- řeky</a:t>
            </a:r>
            <a:endParaRPr lang="cs-CZ" sz="2400" dirty="0"/>
          </a:p>
          <a:p>
            <a:pPr eaLnBrk="0" hangingPunct="0">
              <a:tabLst>
                <a:tab pos="685800" algn="l"/>
              </a:tabLst>
            </a:pPr>
            <a:r>
              <a:rPr lang="cs-CZ" sz="2400" u="sng" dirty="0">
                <a:cs typeface="Calibri" pitchFamily="34" charset="0"/>
              </a:rPr>
              <a:t>- příliv a </a:t>
            </a:r>
            <a:r>
              <a:rPr lang="cs-CZ" sz="2400" u="sng" dirty="0" smtClean="0">
                <a:cs typeface="Calibri" pitchFamily="34" charset="0"/>
              </a:rPr>
              <a:t>odliv </a:t>
            </a:r>
            <a:r>
              <a:rPr lang="cs-CZ" sz="2400" dirty="0" smtClean="0">
                <a:cs typeface="Calibri" pitchFamily="34" charset="0"/>
              </a:rPr>
              <a:t>- </a:t>
            </a:r>
            <a:r>
              <a:rPr lang="cs-CZ" sz="2400" dirty="0">
                <a:cs typeface="Calibri" pitchFamily="34" charset="0"/>
              </a:rPr>
              <a:t>2x denně (až 12m)</a:t>
            </a:r>
            <a:r>
              <a:rPr lang="cs-CZ" sz="2400" dirty="0"/>
              <a:t> </a:t>
            </a:r>
            <a:r>
              <a:rPr lang="cs-CZ" sz="2400" dirty="0">
                <a:cs typeface="Calibri" pitchFamily="34" charset="0"/>
              </a:rPr>
              <a:t>přílivová elektrárna</a:t>
            </a:r>
            <a:r>
              <a:rPr lang="cs-CZ" sz="24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9" descr="Kinemetrics seismograph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484313"/>
            <a:ext cx="5881688" cy="441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827088" y="549275"/>
            <a:ext cx="79930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b="1"/>
              <a:t>seismograf</a:t>
            </a:r>
          </a:p>
        </p:txBody>
      </p:sp>
      <p:sp>
        <p:nvSpPr>
          <p:cNvPr id="14340" name="TextovéPole 4"/>
          <p:cNvSpPr txBox="1">
            <a:spLocks noChangeArrowheads="1"/>
          </p:cNvSpPr>
          <p:nvPr/>
        </p:nvSpPr>
        <p:spPr bwMode="auto">
          <a:xfrm>
            <a:off x="179388" y="6308725"/>
            <a:ext cx="1871662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Obr.12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ázek 6" descr="příliv mode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25538"/>
            <a:ext cx="2127250" cy="244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ovéPole 6"/>
          <p:cNvSpPr txBox="1">
            <a:spLocks noChangeArrowheads="1"/>
          </p:cNvSpPr>
          <p:nvPr/>
        </p:nvSpPr>
        <p:spPr bwMode="auto">
          <a:xfrm flipH="1">
            <a:off x="1331913" y="765175"/>
            <a:ext cx="67278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/>
              <a:t>Příliv a odliv</a:t>
            </a:r>
          </a:p>
        </p:txBody>
      </p:sp>
      <p:sp>
        <p:nvSpPr>
          <p:cNvPr id="15364" name="TextovéPole 7"/>
          <p:cNvSpPr txBox="1">
            <a:spLocks noChangeArrowheads="1"/>
          </p:cNvSpPr>
          <p:nvPr/>
        </p:nvSpPr>
        <p:spPr bwMode="auto">
          <a:xfrm>
            <a:off x="755650" y="3860800"/>
            <a:ext cx="64801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/>
              <a:t>Vlna tsunami</a:t>
            </a:r>
          </a:p>
        </p:txBody>
      </p:sp>
      <p:sp>
        <p:nvSpPr>
          <p:cNvPr id="15365" name="TextovéPole 7"/>
          <p:cNvSpPr txBox="1">
            <a:spLocks noChangeArrowheads="1"/>
          </p:cNvSpPr>
          <p:nvPr/>
        </p:nvSpPr>
        <p:spPr bwMode="auto">
          <a:xfrm>
            <a:off x="3276600" y="3213100"/>
            <a:ext cx="51831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Obr.11	obr.12		obr.13</a:t>
            </a:r>
          </a:p>
        </p:txBody>
      </p:sp>
      <p:pic>
        <p:nvPicPr>
          <p:cNvPr id="15366" name="Picture 9" descr="http://upload.wikimedia.org/wikipedia/commons/thumb/7/76/Bay_of_Fundy_High_Tide.jpg/160px-Bay_of_Fundy_High_Tid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8913"/>
            <a:ext cx="1871662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1" descr="Soubor:Bay of Fundy Low Tide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88913"/>
            <a:ext cx="1824038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5" descr="http://upload.wikimedia.org/wikipedia/commons/thumb/2/2d/2004-tsunami.jpg/220px-2004-tsunami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689350"/>
            <a:ext cx="435610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TextovéPole 12"/>
          <p:cNvSpPr txBox="1">
            <a:spLocks noChangeArrowheads="1"/>
          </p:cNvSpPr>
          <p:nvPr/>
        </p:nvSpPr>
        <p:spPr bwMode="auto">
          <a:xfrm>
            <a:off x="1042988" y="5373688"/>
            <a:ext cx="1657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3" descr="Soubor:Kinemetrics seismograph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ovéPole 2"/>
          <p:cNvSpPr txBox="1">
            <a:spLocks noChangeArrowheads="1"/>
          </p:cNvSpPr>
          <p:nvPr/>
        </p:nvSpPr>
        <p:spPr bwMode="auto">
          <a:xfrm>
            <a:off x="5795963" y="6237288"/>
            <a:ext cx="26638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pPr eaLnBrk="1" hangingPunct="1"/>
            <a:r>
              <a:rPr lang="cs-CZ" sz="2400" b="1" dirty="0" smtClean="0"/>
              <a:t>Otázky k </a:t>
            </a:r>
            <a:r>
              <a:rPr lang="cs-CZ" sz="2400" b="1" dirty="0" smtClean="0"/>
              <a:t>přemýšlení:</a:t>
            </a:r>
            <a:endParaRPr lang="cs-CZ" sz="2400" b="1" dirty="0" smtClean="0"/>
          </a:p>
        </p:txBody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>
          <a:xfrm>
            <a:off x="395288" y="1628775"/>
            <a:ext cx="8229600" cy="4525963"/>
          </a:xfrm>
        </p:spPr>
        <p:txBody>
          <a:bodyPr/>
          <a:lstStyle/>
          <a:p>
            <a:pPr eaLnBrk="1" hangingPunct="1"/>
            <a:r>
              <a:rPr lang="cs-CZ" sz="2400" dirty="0" smtClean="0">
                <a:latin typeface="Arial" charset="0"/>
              </a:rPr>
              <a:t>Co vydrží déle? </a:t>
            </a:r>
          </a:p>
          <a:p>
            <a:pPr eaLnBrk="1" hangingPunct="1"/>
            <a:r>
              <a:rPr lang="cs-CZ" sz="2400" dirty="0" smtClean="0">
                <a:latin typeface="Arial" charset="0"/>
              </a:rPr>
              <a:t>Pískovcová socha pohřbená v </a:t>
            </a:r>
            <a:r>
              <a:rPr lang="cs-CZ" sz="2400" dirty="0" smtClean="0">
                <a:latin typeface="Arial" charset="0"/>
              </a:rPr>
              <a:t>písku </a:t>
            </a:r>
            <a:r>
              <a:rPr lang="cs-CZ" sz="2400" dirty="0" smtClean="0">
                <a:latin typeface="Arial" charset="0"/>
              </a:rPr>
              <a:t>nebo </a:t>
            </a:r>
            <a:r>
              <a:rPr lang="cs-CZ" sz="2400" dirty="0" smtClean="0">
                <a:latin typeface="Arial" charset="0"/>
              </a:rPr>
              <a:t>písmo </a:t>
            </a:r>
            <a:r>
              <a:rPr lang="cs-CZ" sz="2400" dirty="0" smtClean="0">
                <a:latin typeface="Arial" charset="0"/>
              </a:rPr>
              <a:t>v žulovém </a:t>
            </a:r>
            <a:r>
              <a:rPr lang="cs-CZ" sz="2400" dirty="0" smtClean="0">
                <a:latin typeface="Arial" charset="0"/>
              </a:rPr>
              <a:t>náhrobku </a:t>
            </a:r>
            <a:r>
              <a:rPr lang="cs-CZ" sz="2400" dirty="0" smtClean="0">
                <a:latin typeface="Arial" charset="0"/>
              </a:rPr>
              <a:t>nebo v mramorovém?</a:t>
            </a:r>
          </a:p>
          <a:p>
            <a:pPr eaLnBrk="1" hangingPunct="1"/>
            <a:r>
              <a:rPr lang="cs-CZ" sz="2400" dirty="0" smtClean="0">
                <a:latin typeface="Arial" charset="0"/>
              </a:rPr>
              <a:t>Socha z </a:t>
            </a:r>
            <a:r>
              <a:rPr lang="cs-CZ" sz="2400" dirty="0" smtClean="0">
                <a:latin typeface="Arial" charset="0"/>
              </a:rPr>
              <a:t>pískovce </a:t>
            </a:r>
            <a:r>
              <a:rPr lang="cs-CZ" sz="2400" dirty="0" smtClean="0">
                <a:latin typeface="Arial" charset="0"/>
              </a:rPr>
              <a:t>nebo ze žuly?</a:t>
            </a:r>
          </a:p>
          <a:p>
            <a:pPr eaLnBrk="1" hangingPunct="1"/>
            <a:r>
              <a:rPr lang="cs-CZ" sz="2400" dirty="0" smtClean="0">
                <a:latin typeface="Arial" charset="0"/>
              </a:rPr>
              <a:t>Mramorová socha na náměstí nebo v depozitáři?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ovéPole 3"/>
          <p:cNvSpPr txBox="1">
            <a:spLocks noChangeArrowheads="1"/>
          </p:cNvSpPr>
          <p:nvPr/>
        </p:nvSpPr>
        <p:spPr bwMode="auto">
          <a:xfrm>
            <a:off x="395288" y="260350"/>
            <a:ext cx="7777162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Zdroje obrázků:</a:t>
            </a:r>
          </a:p>
          <a:p>
            <a:pPr eaLnBrk="1" hangingPunct="1"/>
            <a:r>
              <a:rPr lang="cs-CZ" sz="1200"/>
              <a:t>Obr.1-http://cs.wikipedia.org/wiki/Soubor:Pyroclastic_flows_at_Mayon_Volcano.jpg</a:t>
            </a:r>
          </a:p>
          <a:p>
            <a:pPr eaLnBrk="1" hangingPunct="1"/>
            <a:r>
              <a:rPr lang="cs-CZ" sz="1200"/>
              <a:t>Obr.2- http://cs.wikipedia.org/wiki/Soubor:Aa_channel_flow_from_Mauna_Loa.jpg</a:t>
            </a:r>
          </a:p>
          <a:p>
            <a:pPr eaLnBrk="1" hangingPunct="1"/>
            <a:r>
              <a:rPr lang="cs-CZ" sz="1200"/>
              <a:t>Obr.3- http://cs.wikipedia.org/wiki/Soubor:MountAso_Nakadake_crater.jpg</a:t>
            </a:r>
          </a:p>
          <a:p>
            <a:pPr eaLnBrk="1" hangingPunct="1"/>
            <a:r>
              <a:rPr lang="cs-CZ" sz="1200"/>
              <a:t>Obr.4- http://cs.wikipedia.org/wiki/Soubor:Sthelens1.jpg</a:t>
            </a:r>
          </a:p>
          <a:p>
            <a:pPr eaLnBrk="1" hangingPunct="1"/>
            <a:r>
              <a:rPr lang="cs-CZ" sz="1200"/>
              <a:t>Obr.5-http://cs.wikipedia.org/wiki/Soubor:Intrusion_types.svg</a:t>
            </a:r>
          </a:p>
          <a:p>
            <a:pPr eaLnBrk="1" hangingPunct="1"/>
            <a:r>
              <a:rPr lang="cs-CZ" sz="1200"/>
              <a:t>Obr.6-http://cs.wikipedia.org/wiki/Soubor:JuandeFucasubduction.jpg</a:t>
            </a:r>
          </a:p>
          <a:p>
            <a:pPr eaLnBrk="1" hangingPunct="1"/>
            <a:r>
              <a:rPr lang="cs-CZ" sz="1200"/>
              <a:t>obr,.7-http://cs.wikipedia.org/wiki/Soubor:Tectonic_plate_boundaries_clean.png</a:t>
            </a:r>
          </a:p>
          <a:p>
            <a:pPr eaLnBrk="1" hangingPunct="1"/>
            <a:r>
              <a:rPr lang="cs-CZ" sz="1200"/>
              <a:t>Obr.8-http://cs.wikipedia.org/wiki/Soubor:Plate_tectonics_map.gif</a:t>
            </a:r>
          </a:p>
          <a:p>
            <a:pPr eaLnBrk="1" hangingPunct="1"/>
            <a:r>
              <a:rPr lang="cs-CZ" sz="1200"/>
              <a:t>Obr.9-http://cs.wikipedia.org/wiki/Soubor:Fault_types.png</a:t>
            </a:r>
          </a:p>
          <a:p>
            <a:pPr eaLnBrk="1" hangingPunct="1"/>
            <a:r>
              <a:rPr lang="cs-CZ" sz="1200"/>
              <a:t>Obr.10-http://cs.wikipedia.org/wiki/Soubor:Graben_Horst.png</a:t>
            </a:r>
          </a:p>
          <a:p>
            <a:pPr eaLnBrk="1" hangingPunct="1"/>
            <a:r>
              <a:rPr lang="cs-CZ" sz="1200"/>
              <a:t>Obr.11-http://cs.wikipedia.org/wiki/Soubor:P%C5%82ywy_morskie.svg</a:t>
            </a:r>
          </a:p>
          <a:p>
            <a:pPr eaLnBrk="1" hangingPunct="1"/>
            <a:r>
              <a:rPr lang="cs-CZ" sz="1200"/>
              <a:t>Obr.12-http://cs.wikipedia.org/wiki/Soubor:Bay_of_Fundy_High_Tide.jpg</a:t>
            </a:r>
          </a:p>
          <a:p>
            <a:pPr eaLnBrk="1" hangingPunct="1"/>
            <a:r>
              <a:rPr lang="cs-CZ" sz="1200"/>
              <a:t>Obr.13-http://cs.wikipedia.org/wiki/Soubor:Bay_of_Fundy_Low_Tide.jpg</a:t>
            </a:r>
          </a:p>
          <a:p>
            <a:pPr eaLnBrk="1" hangingPunct="1"/>
            <a:r>
              <a:rPr lang="cs-CZ" sz="1200"/>
              <a:t>Obr.14-http://cs.wikipedia.org/wiki/Soubor:2004-tsunami.jpg</a:t>
            </a:r>
          </a:p>
          <a:p>
            <a:pPr eaLnBrk="1" hangingPunct="1"/>
            <a:r>
              <a:rPr lang="cs-CZ" sz="1200"/>
              <a:t>Obr.15-http://cs.wikipedia.org/wiki/Soubor:Kinemetrics_seismograph.jpg</a:t>
            </a:r>
          </a:p>
          <a:p>
            <a:pPr eaLnBrk="1" hangingPunct="1"/>
            <a:endParaRPr lang="cs-CZ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435</Words>
  <Application>Microsoft Office PowerPoint</Application>
  <PresentationFormat>Předvádění na obrazovce (4:3)</PresentationFormat>
  <Paragraphs>89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VY_52_INOVACE_40_Projevy geologických jevů</vt:lpstr>
      <vt:lpstr>Snímek 2</vt:lpstr>
      <vt:lpstr>Snímek 3</vt:lpstr>
      <vt:lpstr>Snímek 4</vt:lpstr>
      <vt:lpstr>Snímek 5</vt:lpstr>
      <vt:lpstr>Snímek 6</vt:lpstr>
      <vt:lpstr>Snímek 7</vt:lpstr>
      <vt:lpstr>Pohyb litosférických desek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Otázky k přemýšlení: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sopky</dc:title>
  <dc:creator>Hercík</dc:creator>
  <cp:lastModifiedBy>expert</cp:lastModifiedBy>
  <cp:revision>31</cp:revision>
  <dcterms:created xsi:type="dcterms:W3CDTF">2011-01-02T17:06:28Z</dcterms:created>
  <dcterms:modified xsi:type="dcterms:W3CDTF">2012-03-29T15:49:18Z</dcterms:modified>
</cp:coreProperties>
</file>