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CC86A9B-3BF0-4E09-A97F-F5F5014CC78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D433854-AA1D-4440-BDC5-6F3B3B9CA4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925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3B_06_Časování sloves</a:t>
            </a: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	Žáci si zopakují časování sloves v přítomném a minulém čase. Na druhé straně si procvičí časování sloves pomocí tabulky a upevní si poznatky, které jsou pod ní napsané. Ve čtvrté straně do trojúhelníku označí slovní druhy a do modrých obdélníků tvoří slovesa podle vzoru. Na páté straně pokračují a slovesa časují v čase přítomném. Ke konci hodiny si žáci společně procvičí určování slovesných kategorií (osoby, čísla a času) a tvary sloves (jednoduché, složené </a:t>
            </a:r>
            <a:r>
              <a:rPr lang="cs-CZ" dirty="0" smtClean="0"/>
              <a:t>atd.…).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071546"/>
          <a:ext cx="8229599" cy="4501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7346"/>
                <a:gridCol w="857256"/>
                <a:gridCol w="1214446"/>
                <a:gridCol w="1928826"/>
                <a:gridCol w="2471725"/>
              </a:tblGrid>
              <a:tr h="639425">
                <a:tc row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vert="vert270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6011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přítomný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budoucí (jednoduchý tvar)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budoucí</a:t>
                      </a:r>
                    </a:p>
                    <a:p>
                      <a:r>
                        <a:rPr lang="cs-CZ" b="1" dirty="0" smtClean="0"/>
                        <a:t>(složený tvar)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89379">
                <a:tc>
                  <a:txBody>
                    <a:bodyPr/>
                    <a:lstStyle/>
                    <a:p>
                      <a:r>
                        <a:rPr lang="cs-CZ" dirty="0" smtClean="0"/>
                        <a:t>1. (já)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r>
                        <a:rPr lang="cs-CZ" dirty="0" smtClean="0"/>
                        <a:t>jednotné</a:t>
                      </a:r>
                      <a:endParaRPr lang="cs-CZ" dirty="0"/>
                    </a:p>
                  </a:txBody>
                  <a:tcPr vert="vert27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píšu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napíšu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budu psát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89379">
                <a:tc>
                  <a:txBody>
                    <a:bodyPr/>
                    <a:lstStyle/>
                    <a:p>
                      <a:r>
                        <a:rPr lang="cs-CZ" dirty="0" smtClean="0"/>
                        <a:t>2. (ty)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píšeš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napíšeš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budeš psát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72080">
                <a:tc>
                  <a:txBody>
                    <a:bodyPr/>
                    <a:lstStyle/>
                    <a:p>
                      <a:r>
                        <a:rPr lang="cs-CZ" dirty="0" smtClean="0"/>
                        <a:t>3. (on, ona, ono)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píše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napíše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 psát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89379">
                <a:tc>
                  <a:txBody>
                    <a:bodyPr/>
                    <a:lstStyle/>
                    <a:p>
                      <a:r>
                        <a:rPr lang="cs-CZ" dirty="0" smtClean="0"/>
                        <a:t>1. (my)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r>
                        <a:rPr lang="cs-CZ" dirty="0" smtClean="0"/>
                        <a:t>množné</a:t>
                      </a:r>
                      <a:endParaRPr lang="cs-CZ" dirty="0"/>
                    </a:p>
                  </a:txBody>
                  <a:tcPr vert="vert27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píšeme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napíšeme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budeme psát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89379">
                <a:tc>
                  <a:txBody>
                    <a:bodyPr/>
                    <a:lstStyle/>
                    <a:p>
                      <a:r>
                        <a:rPr lang="cs-CZ" dirty="0" smtClean="0"/>
                        <a:t>2. (vy)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píšete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napíšete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budete psát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72080">
                <a:tc>
                  <a:txBody>
                    <a:bodyPr/>
                    <a:lstStyle/>
                    <a:p>
                      <a:r>
                        <a:rPr lang="cs-CZ" dirty="0" smtClean="0"/>
                        <a:t>3. (oni, ony, ona)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píšou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napíšou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budou psát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r>
              <a:rPr lang="cs-CZ" dirty="0" smtClean="0"/>
              <a:t>U sloves určujeme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715016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Slovesa jsou slova OHEBNÁ, ČASUJÍ SE.</a:t>
            </a:r>
          </a:p>
          <a:p>
            <a:r>
              <a:rPr lang="cs-CZ" i="1" dirty="0" smtClean="0"/>
              <a:t>U sloves určujeme OSOBU, ČÍSLO, ČAS, ZPŮSOB, ROD, VID.</a:t>
            </a:r>
          </a:p>
          <a:p>
            <a:r>
              <a:rPr lang="cs-CZ" i="1" dirty="0" smtClean="0"/>
              <a:t>Slovesný tvar, který nevyjadřuje osobu je TVAR NEURČITÝ – INFINITIV.</a:t>
            </a:r>
          </a:p>
          <a:p>
            <a:r>
              <a:rPr lang="cs-CZ" i="1" dirty="0" smtClean="0"/>
              <a:t>Slovesné tvary, které vyjadřují osobu, jsou TVARY URČITÉ.</a:t>
            </a:r>
            <a:endParaRPr lang="cs-CZ" i="1" dirty="0"/>
          </a:p>
        </p:txBody>
      </p:sp>
      <p:sp>
        <p:nvSpPr>
          <p:cNvPr id="6" name="Veselý obličej 5"/>
          <p:cNvSpPr/>
          <p:nvPr/>
        </p:nvSpPr>
        <p:spPr>
          <a:xfrm>
            <a:off x="7000892" y="214290"/>
            <a:ext cx="1357322" cy="1285884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3714752"/>
            <a:ext cx="2357454" cy="78581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VESELIT SE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000232" y="2928934"/>
            <a:ext cx="1714512" cy="78581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28992" y="3714752"/>
            <a:ext cx="2286016" cy="78581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72066" y="2928934"/>
            <a:ext cx="2071702" cy="78581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43702" y="3714752"/>
            <a:ext cx="2143140" cy="78581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5786" y="3143248"/>
            <a:ext cx="1000132" cy="5000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VESELÝ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57422" y="2357430"/>
            <a:ext cx="914400" cy="5000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SPÁČ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29058" y="3143248"/>
            <a:ext cx="1071570" cy="5000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UČITEL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15008" y="2357430"/>
            <a:ext cx="914400" cy="5000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PYŠNĚ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00958" y="3143248"/>
            <a:ext cx="914400" cy="5000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ČISTÝ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785786" y="1357298"/>
            <a:ext cx="928694" cy="1714512"/>
          </a:xfrm>
          <a:prstGeom prst="triangle">
            <a:avLst>
              <a:gd name="adj" fmla="val 52428"/>
            </a:avLst>
          </a:prstGeom>
          <a:solidFill>
            <a:schemeClr val="tx2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2357422" y="571480"/>
            <a:ext cx="928694" cy="1714512"/>
          </a:xfrm>
          <a:prstGeom prst="triangle">
            <a:avLst>
              <a:gd name="adj" fmla="val 52428"/>
            </a:avLst>
          </a:prstGeom>
          <a:solidFill>
            <a:schemeClr val="tx2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3929058" y="1357298"/>
            <a:ext cx="928694" cy="1714512"/>
          </a:xfrm>
          <a:prstGeom prst="triangle">
            <a:avLst>
              <a:gd name="adj" fmla="val 52428"/>
            </a:avLst>
          </a:prstGeom>
          <a:solidFill>
            <a:schemeClr val="tx2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5715008" y="571480"/>
            <a:ext cx="928694" cy="1714512"/>
          </a:xfrm>
          <a:prstGeom prst="triangle">
            <a:avLst>
              <a:gd name="adj" fmla="val 52428"/>
            </a:avLst>
          </a:prstGeom>
          <a:solidFill>
            <a:schemeClr val="tx2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7500958" y="1357298"/>
            <a:ext cx="928694" cy="1714512"/>
          </a:xfrm>
          <a:prstGeom prst="triangle">
            <a:avLst>
              <a:gd name="adj" fmla="val 52428"/>
            </a:avLst>
          </a:prstGeom>
          <a:solidFill>
            <a:schemeClr val="tx2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599" cy="266413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57214"/>
                <a:gridCol w="1214446"/>
                <a:gridCol w="1000132"/>
                <a:gridCol w="1285884"/>
                <a:gridCol w="1214446"/>
                <a:gridCol w="1214446"/>
                <a:gridCol w="1543031"/>
              </a:tblGrid>
              <a:tr h="370840">
                <a:tc rowSpan="3">
                  <a:txBody>
                    <a:bodyPr/>
                    <a:lstStyle/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 vert="vert27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  1.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4417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216214"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3"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číslo množné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vert="vert270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osoba 1.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Slovesa </a:t>
            </a:r>
            <a:r>
              <a:rPr lang="cs-CZ" i="1" dirty="0" smtClean="0"/>
              <a:t>z předchozí strany </a:t>
            </a:r>
            <a:r>
              <a:rPr lang="cs-CZ" i="1" dirty="0" smtClean="0"/>
              <a:t>časujte v čase přítomném.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2400" dirty="0" smtClean="0"/>
              <a:t>Někteří lidé si (myslet) ______, že kropení zahrádky (být)________ jednoduchá věc. Zvláště když (mít) _____ hadici. Hadice (být) _______ však tvor nebezpečný a lstivý. Taková hadice se (svíjet) _______, (skákat) _______, (vymršťovat) _________ a (dělat)________ kolem sebe spoustu vody. Nakonec se (vrhnout) _______ na člověka, který (chtít) _______ kropit zahradu, a (ovinout se) _______ mu kolem krku. Zatímco s ní postižený vztekle (zápasit) ________, hadice (namířit) ___________ vzhůru a (chrlit) ____________proud vody na čerstvě pověšené záclony a umytá okna.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Pište slovesa v závorkách ve tvaru času přítomného.</a:t>
            </a:r>
            <a:endParaRPr lang="cs-CZ" b="1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Doplňte do tabulky příslušné tvary sloves </a:t>
            </a:r>
            <a:br>
              <a:rPr lang="cs-CZ" sz="2800" b="1" i="1" dirty="0" smtClean="0"/>
            </a:br>
            <a:r>
              <a:rPr lang="cs-CZ" sz="2800" b="1" i="1" dirty="0" smtClean="0"/>
              <a:t>v přítomném čase.</a:t>
            </a:r>
            <a:endParaRPr lang="cs-CZ" sz="2800" b="1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1397000"/>
          <a:ext cx="8143932" cy="4389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2"/>
                <a:gridCol w="1357322"/>
                <a:gridCol w="1357322"/>
                <a:gridCol w="1357322"/>
                <a:gridCol w="1357322"/>
                <a:gridCol w="1357322"/>
              </a:tblGrid>
              <a:tr h="548682">
                <a:tc gridSpan="3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 JEDNOTNÉ</a:t>
                      </a:r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 MNOŽNÉ</a:t>
                      </a:r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868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1. osoba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2. osoba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3. osoba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1. osoba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2. osoba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3. osoba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8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jdu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myslíš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nakupuje</a:t>
                      </a:r>
                      <a:endParaRPr lang="cs-CZ" sz="20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lepíme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8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jedou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82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beru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67198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	Nákladní vlak veze uhlí. V neděli jsme byli na návštěvě u babičky. Odpoledne se budu učit přednášet básničku. Co kreslíte? Poctivou a zodpovědnou prací mi uděláš tu největší radost. Děti se hlasitě smějí klaunovým výstupům. Šárka psala dopis své kamarádce. Zítra nebudeme doma. Se zájmem si prohlédnu fotografie z prázdninového pobytu v Beskydech.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90650"/>
          </a:xfrm>
        </p:spPr>
        <p:txBody>
          <a:bodyPr>
            <a:noAutofit/>
          </a:bodyPr>
          <a:lstStyle/>
          <a:p>
            <a:r>
              <a:rPr lang="cs-CZ" sz="2800" b="1" i="1" dirty="0" smtClean="0"/>
              <a:t>Vyhledejte v textu slovesa. Rozlište slovesné tvary jednoduché a složené, určité a neurčité. U určitých slovesných tvarů určete osobu, číslo a čas.</a:t>
            </a:r>
            <a:endParaRPr lang="cs-CZ" sz="2800" b="1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2000" b="1" dirty="0" smtClean="0"/>
              <a:t>odnesu	________ 	bude psát________	pili jste  _________</a:t>
            </a:r>
          </a:p>
          <a:p>
            <a:pPr>
              <a:lnSpc>
                <a:spcPct val="200000"/>
              </a:lnSpc>
              <a:buNone/>
            </a:pPr>
            <a:r>
              <a:rPr lang="cs-CZ" sz="2000" b="1" dirty="0" smtClean="0"/>
              <a:t>smál se 	________	hrabe	   _________	vyrostou ________</a:t>
            </a:r>
          </a:p>
          <a:p>
            <a:pPr>
              <a:lnSpc>
                <a:spcPct val="200000"/>
              </a:lnSpc>
              <a:buNone/>
            </a:pPr>
            <a:r>
              <a:rPr lang="cs-CZ" sz="2000" b="1" dirty="0" smtClean="0"/>
              <a:t>posílá 	________	jedete        ________	táhneš	_________</a:t>
            </a:r>
          </a:p>
          <a:p>
            <a:pPr>
              <a:lnSpc>
                <a:spcPct val="200000"/>
              </a:lnSpc>
              <a:buNone/>
            </a:pPr>
            <a:r>
              <a:rPr lang="cs-CZ" sz="2000" b="1" dirty="0" smtClean="0"/>
              <a:t>ozývá se ________	střílejí 	   _________	nalijí	_________</a:t>
            </a:r>
          </a:p>
          <a:p>
            <a:pPr>
              <a:lnSpc>
                <a:spcPct val="200000"/>
              </a:lnSpc>
              <a:buNone/>
            </a:pPr>
            <a:r>
              <a:rPr lang="cs-CZ" sz="2000" b="1" dirty="0" smtClean="0"/>
              <a:t>sypal se	_________	poznáme  __________	ohrozils_________</a:t>
            </a:r>
          </a:p>
          <a:p>
            <a:pPr>
              <a:lnSpc>
                <a:spcPct val="200000"/>
              </a:lnSpc>
              <a:buNone/>
            </a:pPr>
            <a:r>
              <a:rPr lang="cs-CZ" sz="2000" b="1" dirty="0" smtClean="0"/>
              <a:t>kašlalo 	_________	voláme	   __________	objevili	_________</a:t>
            </a:r>
            <a:endParaRPr lang="cs-CZ" sz="2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Určete čas u sloves.</a:t>
            </a:r>
            <a:endParaRPr lang="cs-CZ" sz="2800" b="1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Text – vlastní tvorba autora.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102</TotalTime>
  <Words>273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 </vt:lpstr>
      <vt:lpstr>Anotace</vt:lpstr>
      <vt:lpstr>U sloves určujeme</vt:lpstr>
      <vt:lpstr>Prezentace aplikace PowerPoint</vt:lpstr>
      <vt:lpstr>Slovesa z předchozí strany časujte v čase přítomném.</vt:lpstr>
      <vt:lpstr>Pište slovesa v závorkách ve tvaru času přítomného.</vt:lpstr>
      <vt:lpstr>Doplňte do tabulky příslušné tvary sloves  v přítomném čase.</vt:lpstr>
      <vt:lpstr>Vyhledejte v textu slovesa. Rozlište slovesné tvary jednoduché a složené, určité a neurčité. U určitých slovesných tvarů určete osobu, číslo a čas.</vt:lpstr>
      <vt:lpstr>Určete čas u sloves.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Martin Králík</cp:lastModifiedBy>
  <cp:revision>14</cp:revision>
  <dcterms:created xsi:type="dcterms:W3CDTF">2012-02-12T17:08:00Z</dcterms:created>
  <dcterms:modified xsi:type="dcterms:W3CDTF">2012-03-28T17:03:31Z</dcterms:modified>
</cp:coreProperties>
</file>