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0" r:id="rId3"/>
    <p:sldId id="266" r:id="rId4"/>
    <p:sldId id="267" r:id="rId5"/>
    <p:sldId id="268" r:id="rId6"/>
    <p:sldId id="269" r:id="rId7"/>
    <p:sldId id="270" r:id="rId8"/>
    <p:sldId id="259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17. 3. 2014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17. 3. 2014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567592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Zákoník práce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– Vznik a zánik pracovního poměru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Vznik pracovního poměru, změny pracovního poměru, zánik pracovního poměru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8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Zákoník práce </a:t>
            </a:r>
            <a:r>
              <a:rPr lang="cs-CZ" sz="2800" b="1" dirty="0" smtClean="0"/>
              <a:t>2 </a:t>
            </a:r>
            <a:r>
              <a:rPr lang="cs-CZ" sz="2800" b="1" dirty="0" smtClean="0"/>
              <a:t>– Vznik a zánik pracovního poměru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42_851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107721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Zákoník práce (2) – Vznik a zánik pracovního poměru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Vznik a změny pracovního poměru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Skončení pracovního poměru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 smtClean="0"/>
              <a:t>Vznik pracovního poměru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poměr se </a:t>
            </a:r>
            <a:r>
              <a:rPr lang="cs-CZ" sz="2000" b="1" dirty="0"/>
              <a:t>zakládá</a:t>
            </a:r>
            <a:r>
              <a:rPr lang="cs-CZ" sz="2000" dirty="0"/>
              <a:t> smlouvou mezi zaměstnavatelem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a </a:t>
            </a:r>
            <a:r>
              <a:rPr lang="cs-CZ" sz="2000" dirty="0"/>
              <a:t>zaměstnancem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POMĚR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1619672" y="2780928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poměr na základě pracovní smlouvy </a:t>
            </a:r>
            <a:r>
              <a:rPr lang="cs-CZ" sz="2000" b="1" dirty="0"/>
              <a:t>vzniká</a:t>
            </a:r>
            <a:r>
              <a:rPr lang="cs-CZ" sz="2000" dirty="0"/>
              <a:t> dnem, který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byl </a:t>
            </a:r>
            <a:r>
              <a:rPr lang="cs-CZ" sz="2000" dirty="0"/>
              <a:t>sjednán v pracovní smlouvě jako den nástupu do práce</a:t>
            </a:r>
          </a:p>
        </p:txBody>
      </p:sp>
      <p:sp>
        <p:nvSpPr>
          <p:cNvPr id="31" name="Šipka doprava 30"/>
          <p:cNvSpPr/>
          <p:nvPr/>
        </p:nvSpPr>
        <p:spPr>
          <a:xfrm>
            <a:off x="827584" y="284169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619672" y="3789040"/>
            <a:ext cx="7272808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Jestliže zaměstnanec ve sjednaný den nenastoupí do práce, aniž by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mu </a:t>
            </a:r>
            <a:r>
              <a:rPr lang="cs-CZ" sz="2000" dirty="0"/>
              <a:t>v tom bránila překážka v práci, nebo do týdne neuvědomí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zaměstnavatele </a:t>
            </a:r>
            <a:r>
              <a:rPr lang="cs-CZ" sz="2000" dirty="0"/>
              <a:t>o této překážce, </a:t>
            </a:r>
            <a:r>
              <a:rPr lang="cs-CZ" sz="2000" b="1" dirty="0"/>
              <a:t>může</a:t>
            </a:r>
            <a:r>
              <a:rPr lang="cs-CZ" sz="2000" dirty="0"/>
              <a:t> </a:t>
            </a:r>
            <a:r>
              <a:rPr lang="cs-CZ" sz="2000" b="1" dirty="0"/>
              <a:t>zaměstnavatel</a:t>
            </a:r>
            <a:r>
              <a:rPr lang="cs-CZ" sz="2000" dirty="0"/>
              <a:t> od pracovní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smlouvy </a:t>
            </a:r>
            <a:r>
              <a:rPr lang="cs-CZ" sz="2000" b="1" dirty="0"/>
              <a:t>odstoupit</a:t>
            </a:r>
          </a:p>
        </p:txBody>
      </p:sp>
      <p:sp>
        <p:nvSpPr>
          <p:cNvPr id="38" name="Šipka doprava 37"/>
          <p:cNvSpPr/>
          <p:nvPr/>
        </p:nvSpPr>
        <p:spPr>
          <a:xfrm>
            <a:off x="827584" y="384980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0" grpId="0" animBg="1"/>
      <p:bldP spid="31" grpId="0" animBg="1"/>
      <p:bldP spid="37" grpId="0" animBg="1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 smtClean="0"/>
              <a:t>Změna pracovního poměru </a:t>
            </a:r>
            <a:r>
              <a:rPr lang="cs-CZ" sz="2000" dirty="0" smtClean="0"/>
              <a:t>(</a:t>
            </a:r>
            <a:r>
              <a:rPr lang="cs-CZ" sz="2000" i="1" dirty="0" smtClean="0"/>
              <a:t>několik příkladů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Změna </a:t>
            </a:r>
            <a:r>
              <a:rPr lang="cs-CZ" sz="2000" dirty="0"/>
              <a:t>sjednaných pracovních podmínek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POMĚR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1619672" y="256490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Převedení na jinou práci</a:t>
            </a:r>
          </a:p>
        </p:txBody>
      </p:sp>
      <p:sp>
        <p:nvSpPr>
          <p:cNvPr id="31" name="Šipka doprava 30"/>
          <p:cNvSpPr/>
          <p:nvPr/>
        </p:nvSpPr>
        <p:spPr>
          <a:xfrm>
            <a:off x="827584" y="262567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619672" y="335699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cesta a přeložení</a:t>
            </a:r>
          </a:p>
        </p:txBody>
      </p:sp>
      <p:sp>
        <p:nvSpPr>
          <p:cNvPr id="38" name="Šipka doprava 37"/>
          <p:cNvSpPr/>
          <p:nvPr/>
        </p:nvSpPr>
        <p:spPr>
          <a:xfrm>
            <a:off x="827584" y="341776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619672" y="418101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Převedení zaměstnance na původní pracovní místo</a:t>
            </a:r>
          </a:p>
        </p:txBody>
      </p:sp>
      <p:sp>
        <p:nvSpPr>
          <p:cNvPr id="17" name="Šipka doprava 16"/>
          <p:cNvSpPr/>
          <p:nvPr/>
        </p:nvSpPr>
        <p:spPr>
          <a:xfrm>
            <a:off x="827584" y="424178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19672" y="497310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Převedení a přeložení na žádost zaměstnance</a:t>
            </a:r>
          </a:p>
        </p:txBody>
      </p:sp>
      <p:sp>
        <p:nvSpPr>
          <p:cNvPr id="21" name="Šipka doprava 20"/>
          <p:cNvSpPr/>
          <p:nvPr/>
        </p:nvSpPr>
        <p:spPr>
          <a:xfrm>
            <a:off x="827584" y="503387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05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0" grpId="0" animBg="1"/>
      <p:bldP spid="31" grpId="0" animBg="1"/>
      <p:bldP spid="37" grpId="0" animBg="1"/>
      <p:bldP spid="38" grpId="0" animBg="1"/>
      <p:bldP spid="16" grpId="0" animBg="1"/>
      <p:bldP spid="17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Skončení pracovního poměru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42088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dohodou 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248165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POMĚR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683568" y="187676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poměr může být rozvázán: 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987824" y="3009146"/>
            <a:ext cx="590465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vzájemná dohoda mezi zaměstnancem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a </a:t>
            </a:r>
            <a:r>
              <a:rPr lang="cs-CZ" sz="2000" dirty="0"/>
              <a:t>zaměstnavatelem</a:t>
            </a:r>
          </a:p>
        </p:txBody>
      </p:sp>
      <p:sp>
        <p:nvSpPr>
          <p:cNvPr id="24" name="Šipka doprava 23"/>
          <p:cNvSpPr/>
          <p:nvPr/>
        </p:nvSpPr>
        <p:spPr>
          <a:xfrm>
            <a:off x="2195518" y="306991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619672" y="4077072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výpovědí</a:t>
            </a:r>
          </a:p>
        </p:txBody>
      </p:sp>
      <p:sp>
        <p:nvSpPr>
          <p:cNvPr id="27" name="Šipka doprava 26"/>
          <p:cNvSpPr/>
          <p:nvPr/>
        </p:nvSpPr>
        <p:spPr>
          <a:xfrm>
            <a:off x="827584" y="413784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619672" y="4741686"/>
            <a:ext cx="20882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zaměstnancem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3995936" y="4741686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zaměstnavatelem 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516216" y="4741686"/>
            <a:ext cx="237626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výpovědní doba 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27584" y="5445224"/>
            <a:ext cx="806489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obecně 2 měsíce, pro zrušení zaměstnavatele nebo nadbytečnost 3 </a:t>
            </a:r>
            <a:r>
              <a:rPr lang="cs-CZ" sz="2000" dirty="0" smtClean="0"/>
              <a:t>měsíce</a:t>
            </a:r>
            <a:endParaRPr lang="cs-CZ" sz="2000" dirty="0"/>
          </a:p>
        </p:txBody>
      </p:sp>
      <p:cxnSp>
        <p:nvCxnSpPr>
          <p:cNvPr id="5" name="Přímá spojnice se šipkou 4"/>
          <p:cNvCxnSpPr>
            <a:stCxn id="25" idx="2"/>
          </p:cNvCxnSpPr>
          <p:nvPr/>
        </p:nvCxnSpPr>
        <p:spPr>
          <a:xfrm flipH="1">
            <a:off x="2447655" y="4477182"/>
            <a:ext cx="2808421" cy="264504"/>
          </a:xfrm>
          <a:prstGeom prst="straightConnector1">
            <a:avLst/>
          </a:prstGeom>
          <a:ln w="28575">
            <a:solidFill>
              <a:schemeClr val="bg1">
                <a:lumMod val="65000"/>
              </a:schemeClr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>
            <a:stCxn id="25" idx="2"/>
            <a:endCxn id="32" idx="0"/>
          </p:cNvCxnSpPr>
          <p:nvPr/>
        </p:nvCxnSpPr>
        <p:spPr>
          <a:xfrm flipH="1">
            <a:off x="5148064" y="4477182"/>
            <a:ext cx="108012" cy="264504"/>
          </a:xfrm>
          <a:prstGeom prst="straightConnector1">
            <a:avLst/>
          </a:prstGeom>
          <a:ln w="28575">
            <a:solidFill>
              <a:schemeClr val="bg1">
                <a:lumMod val="65000"/>
              </a:schemeClr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>
            <a:stCxn id="25" idx="2"/>
            <a:endCxn id="33" idx="0"/>
          </p:cNvCxnSpPr>
          <p:nvPr/>
        </p:nvCxnSpPr>
        <p:spPr>
          <a:xfrm>
            <a:off x="5256076" y="4477182"/>
            <a:ext cx="2448272" cy="264504"/>
          </a:xfrm>
          <a:prstGeom prst="straightConnector1">
            <a:avLst/>
          </a:prstGeom>
          <a:ln w="28575">
            <a:solidFill>
              <a:schemeClr val="bg1">
                <a:lumMod val="65000"/>
              </a:schemeClr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33" idx="2"/>
            <a:endCxn id="34" idx="0"/>
          </p:cNvCxnSpPr>
          <p:nvPr/>
        </p:nvCxnSpPr>
        <p:spPr>
          <a:xfrm flipH="1">
            <a:off x="4860032" y="5141796"/>
            <a:ext cx="2844316" cy="303428"/>
          </a:xfrm>
          <a:prstGeom prst="straightConnector1">
            <a:avLst/>
          </a:prstGeom>
          <a:ln w="28575">
            <a:solidFill>
              <a:schemeClr val="bg1">
                <a:lumMod val="65000"/>
              </a:schemeClr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181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32" grpId="0" animBg="1"/>
      <p:bldP spid="3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Skončení pracovního poměru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42088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okamžitým zrušením 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248165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POMĚR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683568" y="187676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poměr může být rozvázán: 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2987824" y="3009146"/>
            <a:ext cx="59046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trestný čin, hrubé porušení pracovní kázně</a:t>
            </a:r>
            <a:r>
              <a:rPr lang="cs-CZ" sz="2000" dirty="0" smtClean="0"/>
              <a:t>… </a:t>
            </a:r>
            <a:endParaRPr lang="cs-CZ" sz="2000" dirty="0"/>
          </a:p>
        </p:txBody>
      </p:sp>
      <p:sp>
        <p:nvSpPr>
          <p:cNvPr id="24" name="Šipka doprava 23"/>
          <p:cNvSpPr/>
          <p:nvPr/>
        </p:nvSpPr>
        <p:spPr>
          <a:xfrm>
            <a:off x="2195518" y="306991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619672" y="378904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zrušením ve zkušební době</a:t>
            </a:r>
          </a:p>
        </p:txBody>
      </p:sp>
      <p:sp>
        <p:nvSpPr>
          <p:cNvPr id="27" name="Šipka doprava 26"/>
          <p:cNvSpPr/>
          <p:nvPr/>
        </p:nvSpPr>
        <p:spPr>
          <a:xfrm>
            <a:off x="827584" y="384980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83896" y="4239194"/>
            <a:ext cx="6704528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DODRŽOVÁNÍ ŘÁDU JE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 TVÉMU PROSPĚCHU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895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Skončení pracovního poměru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3517866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dirty="0"/>
              <a:t>dnem, kterým má </a:t>
            </a:r>
            <a:r>
              <a:rPr lang="cs-CZ" sz="2000" b="1" dirty="0"/>
              <a:t>skončit jejich pobyt </a:t>
            </a:r>
            <a:r>
              <a:rPr lang="cs-CZ" sz="2000" dirty="0"/>
              <a:t>na území České republiky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podle </a:t>
            </a:r>
            <a:r>
              <a:rPr lang="cs-CZ" sz="2000" dirty="0"/>
              <a:t>vykonatelného rozhodnutí o odnětí povolení k pobytu</a:t>
            </a:r>
            <a:endParaRPr lang="cs-CZ" sz="2000" b="1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357863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6776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PRACOVN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POMĚR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683568" y="1876762"/>
            <a:ext cx="82089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poměr sjednaný na určitou dobu končí též </a:t>
            </a:r>
            <a:r>
              <a:rPr lang="cs-CZ" sz="2000" b="1" dirty="0"/>
              <a:t>uplynutím</a:t>
            </a:r>
            <a:r>
              <a:rPr lang="cs-CZ" sz="2000" dirty="0"/>
              <a:t> sjednané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doby</a:t>
            </a:r>
            <a:r>
              <a:rPr lang="cs-CZ" sz="2000" dirty="0"/>
              <a:t>.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83568" y="2793122"/>
            <a:ext cx="82089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poměr </a:t>
            </a:r>
            <a:r>
              <a:rPr lang="cs-CZ" sz="2000" b="1" dirty="0"/>
              <a:t>cizince</a:t>
            </a:r>
            <a:r>
              <a:rPr lang="cs-CZ" sz="2000" dirty="0"/>
              <a:t> nebo </a:t>
            </a:r>
            <a:r>
              <a:rPr lang="cs-CZ" sz="2000" b="1" dirty="0"/>
              <a:t>osoby bez státní příslušnosti</a:t>
            </a:r>
            <a:r>
              <a:rPr lang="cs-CZ" sz="2000" dirty="0"/>
              <a:t>, pokud k jeho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skončení </a:t>
            </a:r>
            <a:r>
              <a:rPr lang="cs-CZ" sz="2000" dirty="0"/>
              <a:t>nedošlo již jiným způsobem, končí: 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619672" y="4238778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dirty="0"/>
              <a:t>dnem, kterým nabyl právní moci rozsudek ukládající těmto osobám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</a:t>
            </a:r>
            <a:r>
              <a:rPr lang="cs-CZ" sz="2000" b="1" dirty="0"/>
              <a:t>trest vyhoštění </a:t>
            </a:r>
            <a:r>
              <a:rPr lang="cs-CZ" sz="2000" dirty="0"/>
              <a:t>z území České republiky. </a:t>
            </a:r>
            <a:endParaRPr lang="cs-CZ" sz="2000" b="1" dirty="0"/>
          </a:p>
        </p:txBody>
      </p:sp>
      <p:sp>
        <p:nvSpPr>
          <p:cNvPr id="21" name="Šipka doprava 20"/>
          <p:cNvSpPr/>
          <p:nvPr/>
        </p:nvSpPr>
        <p:spPr>
          <a:xfrm>
            <a:off x="827584" y="4299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83568" y="518913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Pracovní poměr zaniká </a:t>
            </a:r>
            <a:r>
              <a:rPr lang="cs-CZ" sz="2000" b="1" dirty="0"/>
              <a:t>smrtí</a:t>
            </a:r>
            <a:r>
              <a:rPr lang="cs-CZ" sz="2000" dirty="0"/>
              <a:t> zaměstnance.</a:t>
            </a:r>
          </a:p>
        </p:txBody>
      </p:sp>
    </p:spTree>
    <p:extLst>
      <p:ext uri="{BB962C8B-B14F-4D97-AF65-F5344CB8AC3E}">
        <p14:creationId xmlns:p14="http://schemas.microsoft.com/office/powerpoint/2010/main" val="267049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2" grpId="0" animBg="1"/>
      <p:bldP spid="17" grpId="0" animBg="1"/>
      <p:bldP spid="20" grpId="0" animBg="1"/>
      <p:bldP spid="21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vznikne pracovní poměr?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změna pracovního poměru?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jak zanikne pracovní </a:t>
            </a:r>
            <a:r>
              <a:rPr lang="cs-CZ" sz="2000" dirty="0" smtClean="0"/>
              <a:t>poměr?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5548</TotalTime>
  <Words>525</Words>
  <Application>Microsoft Office PowerPoint</Application>
  <PresentationFormat>Předvádění na obrazovce (4:3)</PresentationFormat>
  <Paragraphs>120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374</cp:revision>
  <dcterms:created xsi:type="dcterms:W3CDTF">2010-11-01T23:40:31Z</dcterms:created>
  <dcterms:modified xsi:type="dcterms:W3CDTF">2014-03-17T17:03:44Z</dcterms:modified>
</cp:coreProperties>
</file>