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07950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Zákoník práce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3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Pracovní smlouva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Pracovní smlouva, dohoda o provedení práce, dohoda o pracovní činnosti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8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Zákoník práce </a:t>
            </a:r>
            <a:r>
              <a:rPr lang="cs-CZ" sz="2800" b="1" dirty="0" smtClean="0"/>
              <a:t>3 </a:t>
            </a:r>
            <a:r>
              <a:rPr lang="cs-CZ" sz="2800" b="1" dirty="0" smtClean="0"/>
              <a:t>– Pracovní smlouva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42_852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Zákoník práce (3) – Pracovní smlouva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Pracovní smlouva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DPČ, DPP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smtClean="0"/>
              <a:t>Pracovní smlouva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zakládá pracovní poměr </a:t>
            </a:r>
            <a:r>
              <a:rPr lang="cs-CZ" sz="2000" dirty="0"/>
              <a:t>mezi zaměstnavatelem a zaměstnancem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04698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PRACOVN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SMLOUVA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56490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uzavřena musí být vždy písemně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619672" y="331692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vyhotovuje se obvykle ve </a:t>
            </a:r>
            <a:r>
              <a:rPr lang="cs-CZ" sz="2000" dirty="0" smtClean="0"/>
              <a:t>třech stejnopisech: </a:t>
            </a:r>
            <a:endParaRPr lang="cs-CZ" sz="2000" dirty="0"/>
          </a:p>
        </p:txBody>
      </p:sp>
      <p:sp>
        <p:nvSpPr>
          <p:cNvPr id="42" name="Šipka doprava 41"/>
          <p:cNvSpPr/>
          <p:nvPr/>
        </p:nvSpPr>
        <p:spPr>
          <a:xfrm>
            <a:off x="827584" y="337769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707904" y="4037002"/>
            <a:ext cx="51845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 zaměstnavatele</a:t>
            </a:r>
            <a:endParaRPr lang="cs-CZ" sz="2000" dirty="0"/>
          </a:p>
        </p:txBody>
      </p:sp>
      <p:sp>
        <p:nvSpPr>
          <p:cNvPr id="44" name="Šipka doprava 43"/>
          <p:cNvSpPr/>
          <p:nvPr/>
        </p:nvSpPr>
        <p:spPr>
          <a:xfrm>
            <a:off x="2843590" y="409777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08122" y="4613066"/>
            <a:ext cx="51845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 zaměstnance</a:t>
            </a:r>
            <a:endParaRPr lang="cs-CZ" sz="2000" dirty="0"/>
          </a:p>
        </p:txBody>
      </p:sp>
      <p:sp>
        <p:nvSpPr>
          <p:cNvPr id="46" name="Šipka doprava 45"/>
          <p:cNvSpPr/>
          <p:nvPr/>
        </p:nvSpPr>
        <p:spPr>
          <a:xfrm>
            <a:off x="2843808" y="467383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708122" y="5189130"/>
            <a:ext cx="51845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 okresní správu sociálního zabezpečení</a:t>
            </a:r>
            <a:endParaRPr lang="cs-CZ" sz="2000" dirty="0"/>
          </a:p>
        </p:txBody>
      </p:sp>
      <p:sp>
        <p:nvSpPr>
          <p:cNvPr id="48" name="Šipka doprava 47"/>
          <p:cNvSpPr/>
          <p:nvPr/>
        </p:nvSpPr>
        <p:spPr>
          <a:xfrm>
            <a:off x="2843808" y="524989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možnosti úpravy vztahů mezi zaměstnavatelem a zaměstnancem, ale mimo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standardní </a:t>
            </a:r>
            <a:r>
              <a:rPr lang="cs-CZ" sz="2000" dirty="0"/>
              <a:t>pracovní poměr, nabízí: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16479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dohoda o pracovní činnosti (DPČ)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22556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04698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PRACOVN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SMLOUVA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88487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dohoda o provedení práce (DPP)</a:t>
            </a:r>
            <a:endParaRPr lang="cs-CZ" sz="2000" dirty="0"/>
          </a:p>
        </p:txBody>
      </p:sp>
      <p:sp>
        <p:nvSpPr>
          <p:cNvPr id="40" name="Šipka doprava 39"/>
          <p:cNvSpPr/>
          <p:nvPr/>
        </p:nvSpPr>
        <p:spPr>
          <a:xfrm>
            <a:off x="827584" y="294564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67744" y="3075925"/>
            <a:ext cx="6614952" cy="2585323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etkal jsi se už někdy </a:t>
            </a:r>
          </a:p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těmito termíny?</a:t>
            </a:r>
          </a:p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Počkej na další výklad.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66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</a:t>
            </a:r>
            <a:r>
              <a:rPr lang="cs-CZ" sz="2000" b="1" dirty="0"/>
              <a:t>Co musí PS obsahovat?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94877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jméno zaměstnance a název a sídlo </a:t>
            </a:r>
            <a:r>
              <a:rPr lang="cs-CZ" sz="2000" dirty="0" smtClean="0"/>
              <a:t>zaměstnavatele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095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04698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PRACOVN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SMLOUVA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66885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bližší označení druhu a místa výkonu práce,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7296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530120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nárok na délku dovolené,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827584" y="536197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3316922"/>
            <a:ext cx="55446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druh práce, kterou má zaměstnanec vykonávat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2555776" y="337769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3820978"/>
            <a:ext cx="55446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místo nebo místa výkonu </a:t>
            </a:r>
            <a:r>
              <a:rPr lang="cs-CZ" sz="2000" dirty="0" smtClean="0"/>
              <a:t>práce</a:t>
            </a:r>
            <a:endParaRPr lang="cs-CZ" sz="2000" dirty="0"/>
          </a:p>
        </p:txBody>
      </p:sp>
      <p:sp>
        <p:nvSpPr>
          <p:cNvPr id="23" name="Šipka doprava 22"/>
          <p:cNvSpPr/>
          <p:nvPr/>
        </p:nvSpPr>
        <p:spPr>
          <a:xfrm>
            <a:off x="2555776" y="38817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47864" y="4325034"/>
            <a:ext cx="554461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den nástupu do práce (</a:t>
            </a:r>
            <a:r>
              <a:rPr lang="cs-CZ" sz="2000" i="1" dirty="0"/>
              <a:t>tímto dnem vzniká </a:t>
            </a:r>
            <a:r>
              <a:rPr lang="cs-CZ" sz="2000" i="1" dirty="0" smtClean="0"/>
              <a:t>  </a:t>
            </a:r>
          </a:p>
          <a:p>
            <a:r>
              <a:rPr lang="cs-CZ" sz="2000" i="1" dirty="0"/>
              <a:t> </a:t>
            </a:r>
            <a:r>
              <a:rPr lang="cs-CZ" sz="2000" i="1" dirty="0" smtClean="0"/>
              <a:t>  pracovní </a:t>
            </a:r>
            <a:r>
              <a:rPr lang="cs-CZ" sz="2000" i="1" dirty="0"/>
              <a:t>poměr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5" name="Šipka doprava 24"/>
          <p:cNvSpPr/>
          <p:nvPr/>
        </p:nvSpPr>
        <p:spPr>
          <a:xfrm>
            <a:off x="2555776" y="438580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35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</a:t>
            </a:r>
            <a:r>
              <a:rPr lang="cs-CZ" sz="2000" b="1" dirty="0"/>
              <a:t>Co musí PS obsahovat?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94877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nárok na délku dovolené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095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04698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PRACOVN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SMLOUVA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66885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údaj o výpovědních dobách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7296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42900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údaj o mzdě a způsobu odměňování, splatnosti mzdy, termínu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výplaty </a:t>
            </a:r>
            <a:r>
              <a:rPr lang="cs-CZ" sz="2000" dirty="0"/>
              <a:t>mzdy, místu a způsobu vyplácení mzdy</a:t>
            </a:r>
            <a:r>
              <a:rPr lang="cs-CZ" sz="2000" dirty="0" smtClean="0"/>
              <a:t>,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348976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46905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stanovení týdenní pracovní doby a rozvržení pracovní doby.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827584" y="45298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82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16" grpId="0" animBg="1"/>
      <p:bldP spid="17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DPČ, dohoda o pracovní činnosti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948770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Dohoda musí být uzavřena písemně a musí v ní být uvedeny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sjednané </a:t>
            </a:r>
            <a:r>
              <a:rPr lang="cs-CZ" sz="2000" dirty="0"/>
              <a:t>práce, sjednaný rozsah pracovní doby a doba, na kterou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se </a:t>
            </a:r>
            <a:r>
              <a:rPr lang="cs-CZ" sz="2000" dirty="0"/>
              <a:t>dohoda uzavírá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095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DPČ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3244914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Dohoda o pracovní činnosti se obvykle sjednává na práce, které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mají </a:t>
            </a:r>
            <a:r>
              <a:rPr lang="cs-CZ" sz="2000" dirty="0"/>
              <a:t>opakující se povahu, např. může jít o úklid, ostrahu apod.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33056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4233282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Rozsah práce nesmí přesáhnout polovinu stanovené týdenní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pracovní </a:t>
            </a:r>
            <a:r>
              <a:rPr lang="cs-CZ" sz="2000" dirty="0"/>
              <a:t>doby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429405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53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DPČ, dohoda o pracovní činnosti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948770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Ve srovnání s </a:t>
            </a:r>
            <a:r>
              <a:rPr lang="cs-CZ" sz="2000" dirty="0" smtClean="0"/>
              <a:t>řádným pracovním poměrem </a:t>
            </a:r>
            <a:r>
              <a:rPr lang="cs-CZ" sz="2000" dirty="0"/>
              <a:t>jsou omezena některá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práva zaměstnance i zaměstnavatele, například výpovědní lhůta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trvá </a:t>
            </a:r>
            <a:r>
              <a:rPr lang="cs-CZ" sz="2000" dirty="0"/>
              <a:t>jen 15 dní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095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DPČ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3244914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U dohody o pracovní činnosti vzniká povinnost zaměstnavatele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strhávat </a:t>
            </a:r>
            <a:r>
              <a:rPr lang="cs-CZ" sz="2000" dirty="0"/>
              <a:t>pojistné </a:t>
            </a:r>
            <a:r>
              <a:rPr lang="cs-CZ" sz="2000" dirty="0" smtClean="0"/>
              <a:t>na sociální a zdravotní pojištění </a:t>
            </a:r>
            <a:r>
              <a:rPr lang="cs-CZ" sz="2000" dirty="0"/>
              <a:t>tehdy, když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měsíční </a:t>
            </a:r>
            <a:r>
              <a:rPr lang="cs-CZ" sz="2000" dirty="0"/>
              <a:t>odměna překročí částku 2 500 Kč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33056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99992" y="3291949"/>
            <a:ext cx="4212611" cy="2585323"/>
          </a:xfrm>
          <a:prstGeom prst="rect">
            <a:avLst/>
          </a:prstGeom>
          <a:solidFill>
            <a:srgbClr val="FFFF00"/>
          </a:solidFill>
          <a:scene3d>
            <a:camera prst="isometricOffAxis1Top"/>
            <a:lightRig rig="threePt" dir="t"/>
          </a:scene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někoho,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kdo pracuje na DPČ?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3932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DPP, dohoda o provedení práce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94877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Dohodu je nutno sjednat písemně, jinak je neplatná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095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DPP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544579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Dohoda o provedení práce se sjednává obvykle na provedení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konkrétního </a:t>
            </a:r>
            <a:r>
              <a:rPr lang="cs-CZ" sz="2000" dirty="0"/>
              <a:t>úkolu (</a:t>
            </a:r>
            <a:r>
              <a:rPr lang="cs-CZ" sz="2000" i="1" dirty="0"/>
              <a:t>např. vytvoření konkrétního počítačového </a:t>
            </a:r>
            <a:endParaRPr lang="cs-CZ" sz="2000" i="1" dirty="0" smtClean="0"/>
          </a:p>
          <a:p>
            <a:r>
              <a:rPr lang="cs-CZ" sz="2000" i="1" dirty="0"/>
              <a:t> </a:t>
            </a:r>
            <a:r>
              <a:rPr lang="cs-CZ" sz="2000" i="1" dirty="0" smtClean="0"/>
              <a:t>  programu</a:t>
            </a:r>
            <a:r>
              <a:rPr lang="cs-CZ" sz="2000" i="1" dirty="0"/>
              <a:t>, databáze, překladu, přednášky apod</a:t>
            </a:r>
            <a:r>
              <a:rPr lang="cs-CZ" sz="2000" dirty="0"/>
              <a:t>.)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605347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801234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Rozsah dané konkrétní práce nesmí být větší než 300 hodin ročně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(</a:t>
            </a:r>
            <a:r>
              <a:rPr lang="cs-CZ" sz="2000" i="1" dirty="0"/>
              <a:t>od jednoho zaměstnavatele</a:t>
            </a:r>
            <a:r>
              <a:rPr lang="cs-CZ" sz="2000" dirty="0"/>
              <a:t>)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827584" y="386200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16016" y="3579981"/>
            <a:ext cx="4140603" cy="2585323"/>
          </a:xfrm>
          <a:prstGeom prst="rect">
            <a:avLst/>
          </a:prstGeom>
          <a:solidFill>
            <a:srgbClr val="00B0F0"/>
          </a:solidFill>
          <a:scene3d>
            <a:camera prst="isometricOffAxis1Top"/>
            <a:lightRig rig="threePt" dir="t"/>
          </a:scene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někoho,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kdo pracuje na DPP?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470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16" grpId="0" animBg="1"/>
      <p:bldP spid="17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jaký je význam pracovní smlouvy?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má obsahovat pracovní smlouva?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jaký je rozdíl mezi DPP a DPČ?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5607</TotalTime>
  <Words>655</Words>
  <Application>Microsoft Office PowerPoint</Application>
  <PresentationFormat>Předvádění na obrazovce (4:3)</PresentationFormat>
  <Paragraphs>136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380</cp:revision>
  <dcterms:created xsi:type="dcterms:W3CDTF">2010-11-01T23:40:31Z</dcterms:created>
  <dcterms:modified xsi:type="dcterms:W3CDTF">2014-03-17T17:04:55Z</dcterms:modified>
</cp:coreProperties>
</file>