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4" r:id="rId1"/>
  </p:sldMasterIdLst>
  <p:notesMasterIdLst>
    <p:notesMasterId r:id="rId35"/>
  </p:notesMasterIdLst>
  <p:sldIdLst>
    <p:sldId id="383" r:id="rId2"/>
    <p:sldId id="301" r:id="rId3"/>
    <p:sldId id="271" r:id="rId4"/>
    <p:sldId id="379" r:id="rId5"/>
    <p:sldId id="313" r:id="rId6"/>
    <p:sldId id="428" r:id="rId7"/>
    <p:sldId id="429" r:id="rId8"/>
    <p:sldId id="427" r:id="rId9"/>
    <p:sldId id="430" r:id="rId10"/>
    <p:sldId id="433" r:id="rId11"/>
    <p:sldId id="450" r:id="rId12"/>
    <p:sldId id="321" r:id="rId13"/>
    <p:sldId id="451" r:id="rId14"/>
    <p:sldId id="295" r:id="rId15"/>
    <p:sldId id="314" r:id="rId16"/>
    <p:sldId id="439" r:id="rId17"/>
    <p:sldId id="440" r:id="rId18"/>
    <p:sldId id="434" r:id="rId19"/>
    <p:sldId id="438" r:id="rId20"/>
    <p:sldId id="435" r:id="rId21"/>
    <p:sldId id="442" r:id="rId22"/>
    <p:sldId id="443" r:id="rId23"/>
    <p:sldId id="444" r:id="rId24"/>
    <p:sldId id="445" r:id="rId25"/>
    <p:sldId id="446" r:id="rId26"/>
    <p:sldId id="447" r:id="rId27"/>
    <p:sldId id="448" r:id="rId28"/>
    <p:sldId id="449" r:id="rId29"/>
    <p:sldId id="330" r:id="rId30"/>
    <p:sldId id="351" r:id="rId31"/>
    <p:sldId id="298" r:id="rId32"/>
    <p:sldId id="358" r:id="rId33"/>
    <p:sldId id="452" r:id="rId3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7B3A8"/>
    <a:srgbClr val="96969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2652" autoAdjust="0"/>
  </p:normalViewPr>
  <p:slideViewPr>
    <p:cSldViewPr>
      <p:cViewPr varScale="1">
        <p:scale>
          <a:sx n="101" d="100"/>
          <a:sy n="101" d="100"/>
        </p:scale>
        <p:origin x="-30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7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cs typeface="Arial" charset="0"/>
              </a:defRPr>
            </a:lvl1pPr>
          </a:lstStyle>
          <a:p>
            <a:pPr>
              <a:defRPr/>
            </a:pPr>
            <a:fld id="{A16705C5-C4F8-480D-89F2-6665DECF897D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cs typeface="Arial" charset="0"/>
              </a:defRPr>
            </a:lvl1pPr>
          </a:lstStyle>
          <a:p>
            <a:pPr>
              <a:defRPr/>
            </a:pPr>
            <a:fld id="{A0756A62-BCD3-4534-A82A-A9CAA55D5A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09B3110-D41A-4CAC-93D6-812CE0E50BD1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09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7003870-2851-4BBA-94F8-AC06047F15E6}" type="slidenum">
              <a:rPr lang="cs-CZ" altLang="cs-CZ" smtClean="0"/>
              <a:pPr/>
              <a:t>4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19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A647DC1-2E2E-4EFB-B273-0109D3810D0D}" type="slidenum">
              <a:rPr lang="cs-CZ" altLang="cs-CZ" smtClean="0"/>
              <a:pPr/>
              <a:t>5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30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D6C7528-E72D-4DCE-B96E-738DF5B4A63B}" type="slidenum">
              <a:rPr lang="cs-CZ" altLang="cs-CZ" smtClean="0"/>
              <a:pPr/>
              <a:t>9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030EC7D-AFCB-469C-AD6B-750A02CEE464}" type="slidenum">
              <a:rPr lang="cs-CZ" altLang="cs-CZ" smtClean="0"/>
              <a:pPr/>
              <a:t>17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altLang="cs-CZ" smtClean="0"/>
              <a:t>   </a:t>
            </a:r>
          </a:p>
        </p:txBody>
      </p:sp>
      <p:sp>
        <p:nvSpPr>
          <p:cNvPr id="450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4AF193D-A209-45D6-A116-F6BA32A8CCC6}" type="slidenum">
              <a:rPr lang="cs-CZ" altLang="cs-CZ" smtClean="0"/>
              <a:pPr/>
              <a:t>21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altLang="cs-CZ" smtClean="0"/>
              <a:t>   </a:t>
            </a:r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677DD09-B314-4B63-BFCC-27D965E00B5E}" type="slidenum">
              <a:rPr lang="cs-CZ" altLang="cs-CZ" smtClean="0"/>
              <a:pPr/>
              <a:t>22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altLang="cs-CZ" smtClean="0"/>
              <a:t>   </a:t>
            </a:r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3D1C579-4E4A-4ACA-BB39-98DB0EBE7883}" type="slidenum">
              <a:rPr lang="cs-CZ" altLang="cs-CZ" smtClean="0"/>
              <a:pPr/>
              <a:t>23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56319C6-FDA6-4B01-AB70-AF186625B7ED}" type="slidenum">
              <a:rPr lang="cs-CZ" altLang="cs-CZ" smtClean="0"/>
              <a:pPr/>
              <a:t>24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91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C821011-0C4C-4039-8DE3-A0AF241A3666}" type="slidenum">
              <a:rPr lang="cs-CZ" altLang="cs-CZ" smtClean="0"/>
              <a:pPr/>
              <a:t>25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01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427372F-C698-447A-AE4B-D1DD8B5BEB16}" type="slidenum">
              <a:rPr lang="cs-CZ" altLang="cs-CZ" smtClean="0"/>
              <a:pPr/>
              <a:t>27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12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D0E6012-431F-41B3-8A08-4C44C10720CE}" type="slidenum">
              <a:rPr lang="cs-CZ" altLang="cs-CZ" smtClean="0"/>
              <a:pPr/>
              <a:t>29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22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E831E24-AA07-40F9-A0E1-7DCAE5D5B600}" type="slidenum">
              <a:rPr lang="cs-CZ" altLang="cs-CZ" smtClean="0"/>
              <a:pPr/>
              <a:t>30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1FD16895-60D8-4AF2-9AD7-B223CD3E21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15BFB-41B8-49D6-9144-56B7C7B674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622B7-177E-4413-A24C-118576C3D1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46FF0-CE80-4387-93AB-3312E5CD7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200EA27-9DBD-4475-800F-27ABEC448C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4FF0B-30E1-45D7-8009-6B2B60AA01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7275D-8747-45A2-A4D3-FBE6223728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3926E7-7F92-42BA-B178-1D0DB74C2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C8AE9-390D-4046-8D88-6D791F051A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0CC4C-776E-4AF4-B1EA-C378E445D5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73CF2-5B53-41E6-B31B-062E2EE3B2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  <a:cs typeface="Arial" charset="0"/>
              </a:defRPr>
            </a:lvl1pPr>
          </a:lstStyle>
          <a:p>
            <a:pPr>
              <a:defRPr/>
            </a:pPr>
            <a:fld id="{C39C4061-CD2B-48A7-98F3-4F1543624D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79" r:id="rId1"/>
    <p:sldLayoutId id="2147484671" r:id="rId2"/>
    <p:sldLayoutId id="2147484672" r:id="rId3"/>
    <p:sldLayoutId id="2147484673" r:id="rId4"/>
    <p:sldLayoutId id="2147484680" r:id="rId5"/>
    <p:sldLayoutId id="2147484681" r:id="rId6"/>
    <p:sldLayoutId id="2147484674" r:id="rId7"/>
    <p:sldLayoutId id="2147484675" r:id="rId8"/>
    <p:sldLayoutId id="2147484676" r:id="rId9"/>
    <p:sldLayoutId id="2147484677" r:id="rId10"/>
    <p:sldLayoutId id="214748467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▫"/>
        <a:defRPr sz="2000" kern="1200">
          <a:solidFill>
            <a:srgbClr val="9BBB5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otrekl.cz/images/Poezie/Skacel2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kvariaty.cz/tmp/books/_copyright_7_184067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slovnikceskeliteratury.cz/getImage.jsp%3Fdocid%3D107%26thmb%26id%3D468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alena.ilcik.cz/1211-brno-ustredni-hrbitov/skacel-01.jpg" TargetMode="External"/><Relationship Id="rId4" Type="http://schemas.openxmlformats.org/officeDocument/2006/relationships/hyperlink" Target="http://www.antikvariaty.cz/tmp/books/_copyright_7_184067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3/3b/Jan_Skacel_hrob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ntikvariat.cz/nahled/obr/obr_193719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is.muni.cz/th/265561/pedf_b/12744606/Babi_leto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slovnikceskeliteratury.cz/getImage.jsp?docid=433&amp;thmb&amp;id=36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dantikvariat.cz/nahled/obr/obr_183935.jpg" TargetMode="External"/><Relationship Id="rId4" Type="http://schemas.openxmlformats.org/officeDocument/2006/relationships/hyperlink" Target="http://www.knihysmilkova.cz/image/cache/data/Hodina-mezi-psem-a-vlkem-0125367%5b1%5d-500x500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jskacel-poezie.sweb.cz/img/left.jp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knihy.abz.cz/imgs/products/img_337389_main.jpg" TargetMode="External"/><Relationship Id="rId4" Type="http://schemas.openxmlformats.org/officeDocument/2006/relationships/hyperlink" Target="http://www.databazeknih.cz/images/14_/142/big_smutenka-137764.jpg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mages.zbozi.cz/zbozi-images/515521ef62bf127cd8140000.jpg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atabazeknih.cz/images/14_/142/big_proc-ten-ptacek-z-ve-175988.jpg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ntikvariat.cz/nahled/obr/obr_197358.jpg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is.muni.cz/th/265561/pedf_b/12744606/Babi_leto.JPG" TargetMode="External"/><Relationship Id="rId13" Type="http://schemas.openxmlformats.org/officeDocument/2006/relationships/hyperlink" Target="http://knihy.abz.cz/imgs/products/img_337389_main.jpg" TargetMode="External"/><Relationship Id="rId18" Type="http://schemas.openxmlformats.org/officeDocument/2006/relationships/hyperlink" Target="http://www.dantikvariat.cz/nahled/obr/obr_197358.jpg" TargetMode="External"/><Relationship Id="rId3" Type="http://schemas.openxmlformats.org/officeDocument/2006/relationships/hyperlink" Target="http://www.antikvariaty.cz/tmp/books/_copyright_7_184067.jpg" TargetMode="External"/><Relationship Id="rId7" Type="http://schemas.openxmlformats.org/officeDocument/2006/relationships/hyperlink" Target="http://www.dantikvariat.cz/nahled/obr/obr_193719.jpg" TargetMode="External"/><Relationship Id="rId12" Type="http://schemas.openxmlformats.org/officeDocument/2006/relationships/hyperlink" Target="http://jskacel-poezie.sweb.cz/img/left.jpg" TargetMode="External"/><Relationship Id="rId17" Type="http://schemas.openxmlformats.org/officeDocument/2006/relationships/hyperlink" Target="http://www.databazeknih.cz/images/14_/142/big_proc-ten-ptacek-z-ve-175988.jpg" TargetMode="External"/><Relationship Id="rId2" Type="http://schemas.openxmlformats.org/officeDocument/2006/relationships/hyperlink" Target="http://www.rotrekl.cz/images/Poezie/Skacel2.jpg" TargetMode="External"/><Relationship Id="rId16" Type="http://schemas.openxmlformats.org/officeDocument/2006/relationships/hyperlink" Target="http://book.interpark.com/blog/blogfiles/userblogfile/2/2012/11/05/15/comemare_2293999961.jpg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upload.wikimedia.org/wikipedia/commons/3/3b/Jan_Skacel_hrob.jpg" TargetMode="External"/><Relationship Id="rId11" Type="http://schemas.openxmlformats.org/officeDocument/2006/relationships/hyperlink" Target="http://www.dantikvariat.cz/nahled/obr/obr_183935.jpg" TargetMode="External"/><Relationship Id="rId5" Type="http://schemas.openxmlformats.org/officeDocument/2006/relationships/hyperlink" Target="http://www.alena.ilcik.cz/1211-brno-ustredni-hrbitov/skacel-01.jpg" TargetMode="External"/><Relationship Id="rId15" Type="http://schemas.openxmlformats.org/officeDocument/2006/relationships/hyperlink" Target="http://images.zbozi.cz/zbozi-images/515521ef62bf127cd8140000.jpg" TargetMode="External"/><Relationship Id="rId10" Type="http://schemas.openxmlformats.org/officeDocument/2006/relationships/hyperlink" Target="http://www.knihysmilkova.cz/image/cache/data/Hodina-mezi-psem-a-vlkem-0125367%5b1%5d-500x500.jpg" TargetMode="External"/><Relationship Id="rId4" Type="http://schemas.openxmlformats.org/officeDocument/2006/relationships/hyperlink" Target="http://www.slovnikceskeliteratury.cz/getImage.jsp?docid=107&amp;thmb&amp;id=468" TargetMode="External"/><Relationship Id="rId9" Type="http://schemas.openxmlformats.org/officeDocument/2006/relationships/hyperlink" Target="http://www.slovnikceskeliteratury.cz/getImage.jsp?docid=433&amp;thmb&amp;id=36" TargetMode="External"/><Relationship Id="rId14" Type="http://schemas.openxmlformats.org/officeDocument/2006/relationships/hyperlink" Target="http://www.databazeknih.cz/images/14_/142/big_smutenka-13776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/>
        </p:nvGraphicFramePr>
        <p:xfrm>
          <a:off x="684213" y="908050"/>
          <a:ext cx="7775575" cy="5686426"/>
        </p:xfrm>
        <a:graphic>
          <a:graphicData uri="http://schemas.openxmlformats.org/drawingml/2006/table">
            <a:tbl>
              <a:tblPr/>
              <a:tblGrid>
                <a:gridCol w="1622659"/>
                <a:gridCol w="6152916"/>
              </a:tblGrid>
              <a:tr h="3658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401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Střední škola pedagogická, hotelnictví a služeb, Litoměřice, příspěvková organizace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 poezie po roce 1945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Pilousová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17. Česká poezie po roce 1956,  Jan Skácel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čtvrtý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1.pololetí školního roku 2012/2013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823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 Skácel, ze života,sbírky Kolik příležitostí má růže, Co zbylo z anděla, Hodina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mezi psem a vlkem,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Smuténka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a další sbírky ze 70. a 80. let, tvorba pro děti, rysy jeho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Poezie. 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směřuje k rozvoji čtenářské gramotnosti žáků a orientaci ve vývoji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poezie.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6401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k práci s učebnicí Literatura pro IV. ročníku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doplňuje její výklad o texty, které nejsou obsaženy v Pracovním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sešitě  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učebnici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Může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 použít jako materiál k samostudiu. </a:t>
                      </a: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100597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Klíčová slova:                Jan Skácel, Sbírky: Kolik příležitostí má růže ( báseň Kresba) Co zbylo z anděla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                         (básně Chci to slyšet, Dobré věci), Hodina mezi psem a vlkem (báseň Večer),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                        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Smuténka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(báseň Chvíle), Metličky (báseň Smutky), Kdo pije potmě víno (báseň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                         Zakázaný člověk). Tvorba pro děti a prózy.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219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16" marR="91416"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-180975" y="431800"/>
            <a:ext cx="50403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228600"/>
            <a:ext cx="3167062" cy="774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Obdélník 3"/>
          <p:cNvSpPr>
            <a:spLocks noChangeArrowheads="1"/>
          </p:cNvSpPr>
          <p:nvPr/>
        </p:nvSpPr>
        <p:spPr bwMode="auto">
          <a:xfrm>
            <a:off x="395288" y="981075"/>
            <a:ext cx="8497887" cy="584200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ČESKÁ 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 POEZIE PO ROCE 1945 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088" y="1557338"/>
            <a:ext cx="7921625" cy="48958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42988" y="1866900"/>
            <a:ext cx="7345362" cy="23542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5288" y="2205038"/>
            <a:ext cx="6265862" cy="1584325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3635375" y="3068638"/>
            <a:ext cx="4968875" cy="2586037"/>
          </a:xfr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endParaRPr lang="cs-CZ" sz="44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marL="742950" indent="-7429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000" b="1" u="sng" dirty="0" smtClean="0">
                <a:solidFill>
                  <a:schemeClr val="bg1"/>
                </a:solidFill>
              </a:rPr>
              <a:t> </a:t>
            </a:r>
            <a:r>
              <a:rPr lang="cs-CZ" sz="4000" b="1" u="sng" dirty="0" smtClean="0">
                <a:solidFill>
                  <a:schemeClr val="bg1"/>
                </a:solidFill>
                <a:latin typeface="Arial Black" pitchFamily="34" charset="0"/>
              </a:rPr>
              <a:t>JAN SKÁCEL</a:t>
            </a:r>
            <a:endParaRPr lang="cs-CZ" sz="2800" dirty="0" smtClean="0">
              <a:solidFill>
                <a:srgbClr val="002060"/>
              </a:solidFill>
            </a:endParaRPr>
          </a:p>
        </p:txBody>
      </p:sp>
      <p:sp>
        <p:nvSpPr>
          <p:cNvPr id="7171" name="Rectangle 6"/>
          <p:cNvSpPr>
            <a:spLocks noChangeArrowheads="1"/>
          </p:cNvSpPr>
          <p:nvPr/>
        </p:nvSpPr>
        <p:spPr bwMode="auto">
          <a:xfrm>
            <a:off x="1038225" y="1836738"/>
            <a:ext cx="80867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17. ČESKÁ</a:t>
            </a:r>
            <a:r>
              <a:rPr lang="cs-CZ" altLang="cs-CZ" sz="3200" b="1">
                <a:solidFill>
                  <a:schemeClr val="bg1"/>
                </a:solidFill>
                <a:latin typeface="Arial Black" pitchFamily="34" charset="0"/>
              </a:rPr>
              <a:t> POEZIE  PO ROCE 1956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857250" y="1143000"/>
            <a:ext cx="7215188" cy="571500"/>
          </a:xfrm>
        </p:spPr>
        <p:txBody>
          <a:bodyPr/>
          <a:lstStyle/>
          <a:p>
            <a:pPr eaLnBrk="1" hangingPunct="1"/>
            <a:r>
              <a:rPr lang="cs-CZ" altLang="cs-CZ" sz="240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altLang="cs-CZ" sz="240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altLang="cs-CZ" sz="240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68" name="Obdélník 6"/>
          <p:cNvSpPr>
            <a:spLocks noChangeArrowheads="1"/>
          </p:cNvSpPr>
          <p:nvPr/>
        </p:nvSpPr>
        <p:spPr bwMode="auto">
          <a:xfrm>
            <a:off x="0" y="404813"/>
            <a:ext cx="9144000" cy="708025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4000" b="1" dirty="0">
                <a:solidFill>
                  <a:schemeClr val="bg1"/>
                </a:solidFill>
                <a:latin typeface="Arial Black" pitchFamily="34" charset="0"/>
              </a:rPr>
              <a:t>     JAN SKÁCEL  </a:t>
            </a:r>
            <a:r>
              <a:rPr lang="cs-CZ" sz="4000" dirty="0">
                <a:solidFill>
                  <a:schemeClr val="bg1"/>
                </a:solidFill>
                <a:latin typeface="Arial Black" pitchFamily="34" charset="0"/>
              </a:rPr>
              <a:t>(1922 – 1989)</a:t>
            </a:r>
          </a:p>
        </p:txBody>
      </p:sp>
      <p:sp>
        <p:nvSpPr>
          <p:cNvPr id="11269" name="Obdélník 4"/>
          <p:cNvSpPr>
            <a:spLocks noChangeArrowheads="1"/>
          </p:cNvSpPr>
          <p:nvPr/>
        </p:nvSpPr>
        <p:spPr bwMode="auto">
          <a:xfrm>
            <a:off x="755650" y="1404938"/>
            <a:ext cx="1944688" cy="58420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10253F"/>
                </a:solidFill>
                <a:latin typeface="Arial" charset="0"/>
              </a:rPr>
              <a:t> 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básník</a:t>
            </a:r>
            <a:r>
              <a:rPr lang="cs-CZ" sz="3200" b="1" dirty="0">
                <a:solidFill>
                  <a:srgbClr val="C00000"/>
                </a:solidFill>
                <a:latin typeface="Arial" charset="0"/>
              </a:rPr>
              <a:t>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270" name="Obdélník 5"/>
          <p:cNvSpPr>
            <a:spLocks noChangeArrowheads="1"/>
          </p:cNvSpPr>
          <p:nvPr/>
        </p:nvSpPr>
        <p:spPr bwMode="auto">
          <a:xfrm>
            <a:off x="684213" y="2276475"/>
            <a:ext cx="2087562" cy="585788"/>
          </a:xfrm>
          <a:prstGeom prst="rect">
            <a:avLst/>
          </a:prstGeom>
          <a:solidFill>
            <a:schemeClr val="accent1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prozaik</a:t>
            </a:r>
            <a:r>
              <a:rPr lang="cs-CZ" sz="3200" b="1" dirty="0">
                <a:solidFill>
                  <a:schemeClr val="bg1"/>
                </a:solidFill>
                <a:latin typeface="Arial" charset="0"/>
              </a:rPr>
              <a:t>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271" name="Obdélník 6"/>
          <p:cNvSpPr>
            <a:spLocks noChangeArrowheads="1"/>
          </p:cNvSpPr>
          <p:nvPr/>
        </p:nvSpPr>
        <p:spPr bwMode="auto">
          <a:xfrm>
            <a:off x="755650" y="3213100"/>
            <a:ext cx="1971675" cy="58420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novinář </a:t>
            </a:r>
          </a:p>
        </p:txBody>
      </p:sp>
      <p:pic>
        <p:nvPicPr>
          <p:cNvPr id="8199" name="Picture 2" descr="C:\Users\Věra\Desktop\1.Česká poezie-obrázky\skácel s úsměv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3800" y="1125538"/>
            <a:ext cx="3455988" cy="508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0" name="Obdélník 9"/>
          <p:cNvSpPr>
            <a:spLocks noChangeArrowheads="1"/>
          </p:cNvSpPr>
          <p:nvPr/>
        </p:nvSpPr>
        <p:spPr bwMode="auto">
          <a:xfrm>
            <a:off x="4913313" y="6289675"/>
            <a:ext cx="423068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4"/>
              </a:rPr>
              <a:t>http://www.rotrekl.cz/images/Poezie/Skacel2.jpg</a:t>
            </a:r>
            <a:endParaRPr lang="cs-CZ" altLang="cs-CZ" sz="80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 animBg="1"/>
      <p:bldP spid="11269" grpId="0" animBg="1"/>
      <p:bldP spid="11270" grpId="0" animBg="1"/>
      <p:bldP spid="1127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50825" y="476250"/>
            <a:ext cx="8893175" cy="720725"/>
          </a:xfrm>
          <a:solidFill>
            <a:schemeClr val="accent2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Ze života:</a:t>
            </a:r>
            <a:endParaRPr lang="cs-CZ" sz="3200" dirty="0" smtClean="0">
              <a:solidFill>
                <a:schemeClr val="accent2">
                  <a:lumMod val="75000"/>
                </a:schemeClr>
              </a:solidFill>
              <a:latin typeface="Arial Black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3238"/>
            <a:ext cx="8820150" cy="719137"/>
          </a:xfrm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Za války byl od roku 1942 nasazen v Rakousku.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850" y="2492375"/>
            <a:ext cx="8856663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letech 1945-1948 vystudoval filozofickou fakultu v Brně.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8313" y="3284538"/>
            <a:ext cx="8351837" cy="831850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Díky příteli  Oldřichu Mikuláškovi působil jako kulturní referent v 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deníku Rovnost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    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2413" y="1916113"/>
            <a:ext cx="431800" cy="28733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2413" y="2565400"/>
            <a:ext cx="431800" cy="2873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2413" y="3284538"/>
            <a:ext cx="431800" cy="2889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0825" y="4437063"/>
            <a:ext cx="431800" cy="2889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0" y="4335463"/>
            <a:ext cx="9144000" cy="1938337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V letech 1963- 1968 byl šéfredaktorem časopisu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Host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	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 domu,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který byl pojmenován podle básnické sbírky  	Jiřího Wolkera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Tento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čtrnáctideník zaměřený na literaturu,   	kritiku a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umění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 významně se  podílel na formování 	naší 	literatury 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šedesátých letech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7" grpId="0" animBg="1"/>
      <p:bldP spid="8" grpId="0" animBg="1"/>
      <p:bldP spid="10" grpId="0" animBg="1"/>
      <p:bldP spid="9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Věra\Desktop\1.Česká poezie-obrázky\host do dom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476250"/>
            <a:ext cx="3822700" cy="553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684213" y="6061075"/>
            <a:ext cx="428307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altLang="cs-CZ" sz="800">
                <a:latin typeface="Calibri" pitchFamily="34" charset="0"/>
                <a:hlinkClick r:id="rId3"/>
              </a:rPr>
              <a:t>http://www.antikvariaty.cz/tmp/books/_copyright_7_184067.jpg</a:t>
            </a:r>
            <a:endParaRPr lang="cs-CZ" altLang="cs-CZ" sz="800"/>
          </a:p>
        </p:txBody>
      </p:sp>
      <p:pic>
        <p:nvPicPr>
          <p:cNvPr id="10244" name="Picture 4" descr="C:\Users\Věra\Desktop\1.Česká poezie-obrázky\host do 196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75213" y="490538"/>
            <a:ext cx="3513137" cy="545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5022850" y="6269038"/>
            <a:ext cx="3870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000" u="sng">
                <a:hlinkClick r:id="rId5"/>
              </a:rPr>
              <a:t>http://</a:t>
            </a:r>
            <a:r>
              <a:rPr lang="cs-CZ" altLang="cs-CZ" sz="800" u="sng">
                <a:hlinkClick r:id="rId5"/>
              </a:rPr>
              <a:t>www.slovnikceskeliteratury.cz/getImage.jsp%3Fdocid%3D107%26thmb%26id%3D468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179388" y="333375"/>
            <a:ext cx="8964612" cy="935038"/>
          </a:xfrm>
          <a:solidFill>
            <a:schemeClr val="accent2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/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Ze života:</a:t>
            </a:r>
            <a:endParaRPr lang="cs-CZ" sz="3200" dirty="0" smtClean="0">
              <a:solidFill>
                <a:schemeClr val="bg1"/>
              </a:solidFill>
              <a:latin typeface="Arial Black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989138"/>
            <a:ext cx="8893175" cy="863600"/>
          </a:xfrm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endParaRPr lang="cs-CZ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388" y="2967038"/>
            <a:ext cx="8964612" cy="461962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8313" y="1844675"/>
            <a:ext cx="8675687" cy="2308225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Normalizace zasáhla i Jana Skácela,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deset let nuceného odmlčení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však neznamenalo zapomenutí. Naopak –  Skácel se stával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legendou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symbolem nesouhlasu s mocí, podobně jako Jaroslav Seifert, s nímž se v této době často setkával. Na přání rodiny hovořil roku 1986 nad  Seifertovým hrobem.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3850" y="1916113"/>
            <a:ext cx="431800" cy="358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3850" y="4581525"/>
            <a:ext cx="431800" cy="28733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188" y="4437063"/>
            <a:ext cx="8281987" cy="2216150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Publikovat mohl až od roku 1981, ale za podmínek ztížených cenzurou. V té době byla Skácelova poezie oceňována více v zahraničí. U nás se za svého života všeobecného uznání nedočkal, zemřel v Brně těsně před vypuknutím sametové revoluce.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endParaRPr lang="cs-CZ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6" grpId="0"/>
      <p:bldP spid="7" grpId="0" animBg="1"/>
      <p:bldP spid="8" grpId="0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 descr="C:\Users\Věra\Desktop\1.Česká poezie-obrázky\hrob jana skácela – hlava na hranol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3" y="596900"/>
            <a:ext cx="3748087" cy="564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6" descr="C:\Users\Věra\Desktop\1.Česká poezie-obrázky\hrob jana skáce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8300" y="549275"/>
            <a:ext cx="4610100" cy="581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Rectangle 7"/>
          <p:cNvSpPr>
            <a:spLocks noChangeArrowheads="1"/>
          </p:cNvSpPr>
          <p:nvPr/>
        </p:nvSpPr>
        <p:spPr bwMode="auto">
          <a:xfrm>
            <a:off x="5072063" y="6305550"/>
            <a:ext cx="42116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altLang="cs-CZ" sz="800">
                <a:latin typeface="Calibri" pitchFamily="34" charset="0"/>
                <a:hlinkClick r:id="rId4"/>
              </a:rPr>
              <a:t>http://www.antikvariaty.cz/tmp/books/_copyright_7_184067.jpg</a:t>
            </a:r>
            <a:endParaRPr lang="cs-CZ" altLang="cs-CZ" sz="800"/>
          </a:p>
        </p:txBody>
      </p:sp>
      <p:sp>
        <p:nvSpPr>
          <p:cNvPr id="12293" name="Obdélník 4"/>
          <p:cNvSpPr>
            <a:spLocks noChangeArrowheads="1"/>
          </p:cNvSpPr>
          <p:nvPr/>
        </p:nvSpPr>
        <p:spPr bwMode="auto">
          <a:xfrm>
            <a:off x="339725" y="6365875"/>
            <a:ext cx="4105275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000" u="sng">
                <a:hlinkClick r:id="rId5"/>
              </a:rPr>
              <a:t>http://</a:t>
            </a:r>
            <a:r>
              <a:rPr lang="cs-CZ" altLang="cs-CZ" sz="800" u="sng">
                <a:hlinkClick r:id="rId5"/>
              </a:rPr>
              <a:t>www.alena.ilcik.cz/1211-brno-ustredni-hrbitov/skacel-01.jpg</a:t>
            </a:r>
            <a:endParaRPr lang="cs-CZ" altLang="cs-CZ" sz="800" u="sng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5" descr="C:\Users\Věra\Desktop\1.Česká poezie-obrázky\Jan_Skacel_hrob větší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336550"/>
            <a:ext cx="8353425" cy="6027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Obdélník 2"/>
          <p:cNvSpPr>
            <a:spLocks noChangeArrowheads="1"/>
          </p:cNvSpPr>
          <p:nvPr/>
        </p:nvSpPr>
        <p:spPr bwMode="auto">
          <a:xfrm>
            <a:off x="360363" y="6383338"/>
            <a:ext cx="83153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4"/>
              </a:rPr>
              <a:t>http://upload.wikimedia.org/wikipedia/commons/3/3b/Jan_Skacel_hrob.jpg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 descr="C:\Users\Věra\Desktop\1.Česká poezie-obrázky\vítr jménem jaromír.jpg"/>
          <p:cNvPicPr>
            <a:picLocks noChangeAspect="1" noChangeArrowheads="1"/>
          </p:cNvPicPr>
          <p:nvPr/>
        </p:nvPicPr>
        <p:blipFill>
          <a:blip r:embed="rId2" cstate="print"/>
          <a:srcRect l="8806" t="7692" r="9599" b="7692"/>
          <a:stretch>
            <a:fillRect/>
          </a:stretch>
        </p:blipFill>
        <p:spPr bwMode="auto">
          <a:xfrm>
            <a:off x="3708400" y="749300"/>
            <a:ext cx="4573588" cy="5919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27038" y="1076325"/>
            <a:ext cx="2928937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Vítr jménem Jaromír  </a:t>
            </a:r>
            <a:endParaRPr lang="cs-CZ" dirty="0"/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1042988" y="6475413"/>
            <a:ext cx="33702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3"/>
              </a:rPr>
              <a:t>http://www.dantikvariat.cz/nahled/obr/obr_193719.jpg</a:t>
            </a:r>
            <a:endParaRPr lang="cs-CZ" altLang="cs-CZ" sz="800"/>
          </a:p>
          <a:p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50825" y="404813"/>
            <a:ext cx="8642350" cy="936625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Z díla:</a:t>
            </a:r>
            <a:endParaRPr lang="cs-CZ" sz="3200" dirty="0" smtClean="0">
              <a:solidFill>
                <a:schemeClr val="tx2">
                  <a:lumMod val="75000"/>
                </a:schemeClr>
              </a:solidFill>
              <a:latin typeface="Arial Black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2013"/>
            <a:ext cx="8893175" cy="1801812"/>
          </a:xfrm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Vyzrálá prvotina ze světa venkovského i městského, specificky brněnského,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sbírka meditativní a přírodní lyriky. </a:t>
            </a:r>
          </a:p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Vzpomínky na rodiče a dětství strávené ve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Vnorovech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opakují se motivy domova, vesnice, stromů, vody a deště.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15963" y="4192588"/>
            <a:ext cx="1624012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Kresba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0825" y="1557338"/>
            <a:ext cx="431800" cy="358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4925" y="4883150"/>
            <a:ext cx="8316913" cy="1570038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líbí se mi, nevím proč,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že pršelo dnes v noci k ránu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na lavičkách, na pavlánu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kapičky visí průhledné.</a:t>
            </a:r>
          </a:p>
        </p:txBody>
      </p:sp>
      <p:sp>
        <p:nvSpPr>
          <p:cNvPr id="8" name="Obdélník 7"/>
          <p:cNvSpPr/>
          <p:nvPr/>
        </p:nvSpPr>
        <p:spPr>
          <a:xfrm>
            <a:off x="827088" y="1484313"/>
            <a:ext cx="5868987" cy="46196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Kolik příležitostí má růže (1957)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3" grpId="0" build="p"/>
      <p:bldP spid="5" grpId="0" animBg="1"/>
      <p:bldP spid="7" grpId="0" animBg="1"/>
      <p:bldP spid="13" grpId="0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179388" y="836613"/>
            <a:ext cx="6192837" cy="47529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A líbí se mi, nevím proč,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čerstvá a mokrá kresba dne,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i černé kmeny na pozadí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i  čas na věži v poledne.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altLang="cs-CZ" sz="2400" smtClean="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A líbí se mi, nevím proč,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to jak se kapka drží dřeva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bezbranná je a neumdlévá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na novostavbě plné trámů.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altLang="cs-CZ" sz="2400" smtClean="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A líbí se mi, nevím proč,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ta kresba k stromům přišpendlená,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i to , že u ní není cena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je ve vzduchu a nemá rámu.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altLang="cs-CZ" sz="2400" smtClean="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altLang="cs-CZ" sz="2400" smtClean="0">
              <a:latin typeface="Arial" charset="0"/>
              <a:cs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288" y="5661025"/>
            <a:ext cx="8497887" cy="1016000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Stavbou básní má blízko k </a:t>
            </a:r>
            <a:r>
              <a:rPr lang="cs-CZ" sz="2000" b="1" dirty="0" err="1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Halasovi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err="1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Kainarovi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vytváří hutné básně-obrazy zobrazující jedinou situaci. Básně začínají lyrickým popisem  a končí pointou.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C:\Users\Věra\Desktop\1.Česká poezie-obrázky\Babi_leto.JPG"/>
          <p:cNvPicPr>
            <a:picLocks noChangeAspect="1" noChangeArrowheads="1"/>
          </p:cNvPicPr>
          <p:nvPr/>
        </p:nvPicPr>
        <p:blipFill>
          <a:blip r:embed="rId2" cstate="print"/>
          <a:srcRect l="4012" r="6281"/>
          <a:stretch>
            <a:fillRect/>
          </a:stretch>
        </p:blipFill>
        <p:spPr bwMode="auto">
          <a:xfrm>
            <a:off x="0" y="673100"/>
            <a:ext cx="9144000" cy="520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Obdélník 2"/>
          <p:cNvSpPr>
            <a:spLocks noChangeArrowheads="1"/>
          </p:cNvSpPr>
          <p:nvPr/>
        </p:nvSpPr>
        <p:spPr bwMode="auto">
          <a:xfrm>
            <a:off x="2339975" y="6300788"/>
            <a:ext cx="648017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800" u="sng">
                <a:hlinkClick r:id="rId3"/>
              </a:rPr>
              <a:t>http://is.muni.cz/th/265561/pedf_b/12744606/Babi_leto.JPG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513"/>
            <a:ext cx="8893175" cy="936625"/>
          </a:xfrm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sbírky je  podle stejnojmenné básně, ke které ho inspirovala vývěska v tramvaji: </a:t>
            </a:r>
            <a:r>
              <a:rPr lang="cs-CZ" sz="1800" b="1" i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Růže pro všechny příležitosti dodají Zahradnické komunály města Brna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8313" y="2133600"/>
            <a:ext cx="3998912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Kolik příležitostí má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růže</a:t>
            </a:r>
            <a:endParaRPr lang="cs-CZ" sz="2000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0825" y="620713"/>
            <a:ext cx="431800" cy="358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4925" y="2636838"/>
            <a:ext cx="8316913" cy="4462462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Dnes hosty mám,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mám hosty.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Dnes na návštěvu přišla ke mně růže.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Dej, bože, ať jsem nehledaný, prostý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 drahý šperk,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 v bitce nahý nůž,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v srdci čisto je jak ve skleničce.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…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Dnes večer přišla ke mně na návštěvu růže.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 dvou jsme seděli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ona, orosená, čistou vodu pila,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má  návštěvnice, skvělá růže bílá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skleničce srdce mého</a:t>
            </a:r>
          </a:p>
          <a:p>
            <a:pPr indent="449263" fontAlgn="auto">
              <a:spcAft>
                <a:spcPts val="0"/>
              </a:spcAft>
              <a:buFont typeface="Georgia" pitchFamily="18" charset="0"/>
              <a:buNone/>
              <a:defRPr/>
            </a:pPr>
            <a:endParaRPr lang="cs-CZ" sz="2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27088" y="549275"/>
            <a:ext cx="5868987" cy="4619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Kolik příležitostí má růže (1957)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 animBg="1"/>
      <p:bldP spid="13" grpId="0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63" y="3956050"/>
            <a:ext cx="8429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288" y="549275"/>
            <a:ext cx="431800" cy="2873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388" y="981075"/>
            <a:ext cx="8640762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sbírky podle poslední stejnojmenné básně zachycuje začátek dne –jitro.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3850" y="2060575"/>
            <a:ext cx="5903913" cy="47085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Ráno,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pokud jsou  všechny stromy ještě  obvázané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věci nedotknuty,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mezi dvěma topoly anděl se  vznáší, 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 letu dospává.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 trhlinkách spánku zpívá 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Kdo první na ulici vyjde,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Tím zpěvem raněn bývá,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snad něco tuší,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ale nezahlédne.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Je zeleno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to je vše, co zbylo z anděla.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8313" y="1557338"/>
            <a:ext cx="2706687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Co zbylo z anděla 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092200" y="476250"/>
            <a:ext cx="4271963" cy="4619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Co zbylo z anděla (1960)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/>
      <p:bldP spid="7" grpId="0"/>
      <p:bldP spid="10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79388" y="549275"/>
            <a:ext cx="431800" cy="2873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388" y="981075"/>
            <a:ext cx="8856662" cy="6461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Druhá sbírka meditativní lyriky. Lyrický subjekt směřuje k poznání trvalé podstaty jevů, pravdy pod povrchem věcí: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288" y="2349500"/>
            <a:ext cx="3529012" cy="37861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 dně každé písně,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 té nejsmutnější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 dně každé sklenky 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něco tiše cinká.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Někdy víc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jindy jenom málo.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Chci to slyšet.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Bůhví  co mne nutí,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ale musím čekat na cinknutí,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jinak by se moje srdce bálo.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1650" y="1700213"/>
            <a:ext cx="2198688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Chci to slyšet 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684213" y="476250"/>
            <a:ext cx="4241800" cy="4619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Co zbylo z anděla (1960</a:t>
            </a:r>
            <a:r>
              <a:rPr lang="cs-CZ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487" name="Obdélník 1"/>
          <p:cNvSpPr>
            <a:spLocks noChangeArrowheads="1"/>
          </p:cNvSpPr>
          <p:nvPr/>
        </p:nvSpPr>
        <p:spPr bwMode="auto">
          <a:xfrm>
            <a:off x="5148263" y="6381750"/>
            <a:ext cx="45720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2"/>
              </a:rPr>
              <a:t>http://www.slovnikceskeliteratury.cz/getImage.jsp?docid=433&amp;thmb&amp;id=36</a:t>
            </a:r>
            <a:endParaRPr lang="cs-CZ" altLang="cs-CZ" sz="800"/>
          </a:p>
          <a:p>
            <a:endParaRPr lang="cs-CZ" altLang="cs-CZ" sz="800"/>
          </a:p>
        </p:txBody>
      </p:sp>
      <p:pic>
        <p:nvPicPr>
          <p:cNvPr id="20488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1576388"/>
            <a:ext cx="3327400" cy="4656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  <p:bldP spid="7" grpId="0"/>
      <p:bldP spid="10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63" y="3956050"/>
            <a:ext cx="8429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0825" y="981075"/>
            <a:ext cx="4392613" cy="59404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 těch dobrých věcí miluji oheň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černé stříbro hvězd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za opaskem noci.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Černé stříbro a stará slova,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kterými pasovali na rytíře: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Snes tyto tři údery a žádný víc.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 těch dobrých věcí miluji den,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kdy jaro klade uzdy na dobré koně,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modré uzdy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růžová sedla. 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Každého roku se vrací,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Jaro je dobrý úmysl.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850" y="1012825"/>
            <a:ext cx="1766888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Dobré  věci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4572000" y="1693863"/>
            <a:ext cx="4572000" cy="3170237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 těch dobrých věcí miluji naši lásku,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tu starou,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která nerezaví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říkám Ti znovu a znova: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Je  včera,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bude dnes,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byla zítra.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Snes tyto tři údery a žádný víc.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3850" y="476250"/>
            <a:ext cx="4271963" cy="461963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Co zbylo z anděla (1960)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62488" y="476250"/>
            <a:ext cx="4340225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66700" indent="-266700"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Tematika básní směřuje k věcem stálým: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518025" y="5084763"/>
            <a:ext cx="4032250" cy="6461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66700" indent="-266700"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Všimněte si v závěru zachycení časů.</a:t>
            </a:r>
          </a:p>
          <a:p>
            <a:pPr marL="266700" indent="-266700"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Čeho tím autor dosáhl?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067175" y="5930900"/>
            <a:ext cx="5076825" cy="7381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      Posunem času( jiný u slovesa a jiný vyjadřuje příslovce) se autorovi podařilo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yyjádřit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existenci lásky mimo platnost času, tedy  její nesmrtelnost .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animBg="1"/>
      <p:bldP spid="9" grpId="0"/>
      <p:bldP spid="11" grpId="0" animBg="1"/>
      <p:bldP spid="8" grpId="0" animBg="1"/>
      <p:bldP spid="1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1" descr="C:\Users\Věra\Desktop\1.Česká poezie-obrázky\hodina mezi psem žlutá.jpg"/>
          <p:cNvPicPr>
            <a:picLocks noChangeAspect="1" noChangeArrowheads="1"/>
          </p:cNvPicPr>
          <p:nvPr/>
        </p:nvPicPr>
        <p:blipFill>
          <a:blip r:embed="rId2" cstate="print"/>
          <a:srcRect l="8784" t="6337" r="6288" b="9174"/>
          <a:stretch>
            <a:fillRect/>
          </a:stretch>
        </p:blipFill>
        <p:spPr bwMode="auto">
          <a:xfrm>
            <a:off x="4845050" y="765175"/>
            <a:ext cx="3759200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2" descr="C:\Users\Věra\Desktop\1.Česká poezie-obrázky\hodina mezi ps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44463" y="765175"/>
            <a:ext cx="5133976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Obdélník 3"/>
          <p:cNvSpPr>
            <a:spLocks noChangeArrowheads="1"/>
          </p:cNvSpPr>
          <p:nvPr/>
        </p:nvSpPr>
        <p:spPr bwMode="auto">
          <a:xfrm>
            <a:off x="0" y="6403975"/>
            <a:ext cx="442753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4"/>
              </a:rPr>
              <a:t>http://www.knihysmilkova.cz/image/cache/data/Hodina-mezi-psem-a-vlkem-0125367[1]-500x500.jpg</a:t>
            </a:r>
            <a:endParaRPr lang="cs-CZ" altLang="cs-CZ" sz="800"/>
          </a:p>
        </p:txBody>
      </p:sp>
      <p:sp>
        <p:nvSpPr>
          <p:cNvPr id="22533" name="Obdélník 4"/>
          <p:cNvSpPr>
            <a:spLocks noChangeArrowheads="1"/>
          </p:cNvSpPr>
          <p:nvPr/>
        </p:nvSpPr>
        <p:spPr bwMode="auto">
          <a:xfrm>
            <a:off x="4929188" y="6465888"/>
            <a:ext cx="3652837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5"/>
              </a:rPr>
              <a:t>http://www.dantikvariat.cz/nahled/obr/obr_183935.jpg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0888" y="3357563"/>
            <a:ext cx="3965575" cy="1938337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 nebi sbírá se vítr,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zítřejší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nachový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vítr,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znova láska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znova odedávna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zpovzdálí překáží smrti.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388" y="692150"/>
            <a:ext cx="431800" cy="2873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0825" y="1477963"/>
            <a:ext cx="8893175" cy="107791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Třetí sbírka s podivuhodným názvem  je jakýmsi pokračováním veršů předcházejících s motivy venkova, domova, lásky, krajiny, jen s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hutnějším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 výrazy.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388" y="1196975"/>
            <a:ext cx="431800" cy="2873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650" y="806450"/>
            <a:ext cx="5834063" cy="4619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Hodina mezi psem a vlkem (1962)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27088" y="2636838"/>
            <a:ext cx="1698625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Večer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3560" name="Picture 2" descr="C:\Users\Věra\Desktop\1.Česká poezie-obrázky\pampeliš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525" y="2420938"/>
            <a:ext cx="3016250" cy="404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1" name="Rectangle 8"/>
          <p:cNvSpPr>
            <a:spLocks noChangeArrowheads="1"/>
          </p:cNvSpPr>
          <p:nvPr/>
        </p:nvSpPr>
        <p:spPr bwMode="auto">
          <a:xfrm>
            <a:off x="5203825" y="6494463"/>
            <a:ext cx="35639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 eaLnBrk="0" hangingPunct="0"/>
            <a:r>
              <a:rPr lang="cs-CZ" altLang="cs-CZ" sz="800">
                <a:latin typeface="Calibri" pitchFamily="34" charset="0"/>
                <a:hlinkClick r:id="rId3"/>
              </a:rPr>
              <a:t>http://jskacel-poezie.sweb.cz/img/left.jpg</a:t>
            </a:r>
            <a:endParaRPr lang="cs-CZ" altLang="cs-CZ" sz="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6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1" descr="C:\Users\Věra\Desktop\1.Česká poezie-obrázky\smuténka s ruka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87925" y="476250"/>
            <a:ext cx="3616325" cy="574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2" descr="C:\Users\Věra\Desktop\1.Česká poezie-obrázky\smutén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476250"/>
            <a:ext cx="3816350" cy="603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Obdélník 4"/>
          <p:cNvSpPr>
            <a:spLocks noChangeArrowheads="1"/>
          </p:cNvSpPr>
          <p:nvPr/>
        </p:nvSpPr>
        <p:spPr bwMode="auto">
          <a:xfrm>
            <a:off x="5238750" y="6334125"/>
            <a:ext cx="3436938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4"/>
              </a:rPr>
              <a:t>http://www.databazeknih.cz/images/14_/142/big_smutenka-137764.jpg</a:t>
            </a:r>
            <a:endParaRPr lang="cs-CZ" altLang="cs-CZ" sz="800"/>
          </a:p>
        </p:txBody>
      </p:sp>
      <p:sp>
        <p:nvSpPr>
          <p:cNvPr id="24581" name="Rectangle 3"/>
          <p:cNvSpPr>
            <a:spLocks noChangeArrowheads="1"/>
          </p:cNvSpPr>
          <p:nvPr/>
        </p:nvSpPr>
        <p:spPr bwMode="auto">
          <a:xfrm>
            <a:off x="504825" y="6334125"/>
            <a:ext cx="4138613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altLang="cs-CZ" sz="800">
                <a:latin typeface="Calibri" pitchFamily="34" charset="0"/>
                <a:hlinkClick r:id="rId5"/>
              </a:rPr>
              <a:t>http://knihy.abz.cz/imgs/products/img_337389_main.jpg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63" y="3956050"/>
            <a:ext cx="8429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288" y="909638"/>
            <a:ext cx="431800" cy="2873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7338" y="1341438"/>
            <a:ext cx="8821737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Vrcholná sbírka šedesátých let, pokračuje snaha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 maximální zhuštěnost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1550" y="2349500"/>
            <a:ext cx="5903913" cy="3046413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Za žádnou pravdu na světě.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Ale jestli chceš,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za malý pětník ticha.</a:t>
            </a:r>
          </a:p>
          <a:p>
            <a:pPr marL="266700" indent="-266700">
              <a:defRPr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Je chvíle, která půlí krajinu.</a:t>
            </a:r>
          </a:p>
          <a:p>
            <a:pPr marL="266700" indent="-266700">
              <a:defRPr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Pokorný okamžik,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kdy někdo za nás dýchá.</a:t>
            </a: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57275" y="1949450"/>
            <a:ext cx="1138238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Chvíle 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092200" y="806450"/>
            <a:ext cx="3040063" cy="4619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 err="1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Smuténka</a:t>
            </a: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(1965)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850" y="5549900"/>
            <a:ext cx="8496300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Zvolte  slova,  kterými byste pojmenovali popsaný okamžik v básni.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3850" y="6156325"/>
            <a:ext cx="8351838" cy="3683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Může to být okamžik kamarádství, obětavosti, pomoci, pochopení, tolerance..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  <p:bldP spid="7" grpId="0"/>
      <p:bldP spid="10" grpId="0" animBg="1"/>
      <p:bldP spid="9" grpId="0" animBg="1"/>
      <p:bldP spid="9" grpId="1" animBg="1"/>
      <p:bldP spid="11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63" y="3956050"/>
            <a:ext cx="8429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288" y="549275"/>
            <a:ext cx="431800" cy="2873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7338" y="1166813"/>
            <a:ext cx="8821737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Přibývá motivů bolesti a zmaru, básně vyrůstají ze smutku a nostalgie.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750" y="2524125"/>
            <a:ext cx="5400675" cy="378460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Tak jsem se nad světem trápil,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až sem si začal vymýšlet přísloví.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Jsou dlouhé pravdy a jsou pravdy krátké.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nepřijde-li trest hned vzápětí,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musíš si vinu odžít životem.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nikdo neodčiní čin.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nikdo nedokáže složit písničku 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pro slepé děvčátko a ptáka bez křídel.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79450" y="1804988"/>
            <a:ext cx="1300163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Přísloví 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092200" y="476250"/>
            <a:ext cx="3040063" cy="4619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 err="1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Smuténka</a:t>
            </a: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(1965)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8680" name="Picture 3" descr="C:\Users\Věra\Desktop\1.Česká poezie-obrázky\zelená obálka.jpg"/>
          <p:cNvPicPr>
            <a:picLocks noChangeAspect="1" noChangeArrowheads="1"/>
          </p:cNvPicPr>
          <p:nvPr/>
        </p:nvPicPr>
        <p:blipFill>
          <a:blip r:embed="rId3" cstate="print"/>
          <a:srcRect l="25394" r="25951"/>
          <a:stretch>
            <a:fillRect/>
          </a:stretch>
        </p:blipFill>
        <p:spPr bwMode="auto">
          <a:xfrm>
            <a:off x="6588125" y="3606800"/>
            <a:ext cx="2160588" cy="277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3" name="Obdélník 13"/>
          <p:cNvSpPr>
            <a:spLocks noChangeArrowheads="1"/>
          </p:cNvSpPr>
          <p:nvPr/>
        </p:nvSpPr>
        <p:spPr bwMode="auto">
          <a:xfrm rot="-5400000">
            <a:off x="6555582" y="4223543"/>
            <a:ext cx="457200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000" u="sng">
                <a:hlinkClick r:id="rId4"/>
              </a:rPr>
              <a:t>http://</a:t>
            </a:r>
            <a:r>
              <a:rPr lang="cs-CZ" altLang="cs-CZ" sz="800" u="sng">
                <a:hlinkClick r:id="rId4"/>
              </a:rPr>
              <a:t>images.zbozi.cz/zbozi-images/515521ef62bf127cd8140000.jpg</a:t>
            </a:r>
            <a:endParaRPr lang="cs-CZ" altLang="cs-CZ" sz="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  <p:bldP spid="7" grpId="0"/>
      <p:bldP spid="10" grpId="0" animBg="1"/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63" y="3956050"/>
            <a:ext cx="8429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288" y="765175"/>
            <a:ext cx="431800" cy="2873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750" y="3119438"/>
            <a:ext cx="6192838" cy="347821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Tři velké smutky jsou na tomto světě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Tři smutky veliké a nikdo neví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Jak se těm velkým smutkům vyhnout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Ten první smutek Nevím kde zemru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Ten druhý smutek Nevím kdy to bude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poslední Nevím kde se na onom světě octnu</a:t>
            </a:r>
          </a:p>
          <a:p>
            <a:pPr marL="266700" indent="-26670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Tak jsem to slyšel v písni Nechme tak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Nechme jak zpívá píseň Dokažme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Vzít za úzkost jak za kliku a vejít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77850" y="2381250"/>
            <a:ext cx="1330325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Smutky 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092200" y="661988"/>
            <a:ext cx="2787650" cy="46355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Metličky (1968)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850" y="1189038"/>
            <a:ext cx="8496300" cy="1016000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Lyrická zastavení v atmosféře úzkosti, výpověď o sobě samém.Sílí vědomí křehkosti a bezbrannosti člověka.Stále výrazněji se připomíná téma stáří a smrti.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/>
      <p:bldP spid="10" grpId="0" animBg="1"/>
      <p:bldP spid="9" grpId="0" animBg="1"/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0" y="333375"/>
            <a:ext cx="9144000" cy="719138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Z díla:</a:t>
            </a:r>
            <a:endParaRPr lang="cs-CZ" sz="3200" dirty="0" smtClean="0">
              <a:solidFill>
                <a:schemeClr val="tx2">
                  <a:lumMod val="75000"/>
                </a:schemeClr>
              </a:solidFill>
              <a:latin typeface="Arial Black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938" y="1268413"/>
            <a:ext cx="5580062" cy="1368425"/>
          </a:xfrm>
          <a:solidFill>
            <a:schemeClr val="bg1"/>
          </a:solidFill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 Skácelově  poezii sedmdesátých      a osmdesátých let je patrná  tendence             k dalšímu oproštění výrazu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 pravidelnosti formy.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016375" y="3000375"/>
            <a:ext cx="4895850" cy="1016000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Legální edice předcházejících sbírek:</a:t>
            </a:r>
          </a:p>
          <a:p>
            <a:pPr indent="449263"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100 čtyřverší  Chyba broskví a druhá stovka Oříšky pro černého papouška. </a:t>
            </a:r>
            <a:endParaRPr lang="cs-CZ" sz="24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67175" y="4462463"/>
            <a:ext cx="4824413" cy="1630362"/>
          </a:xfrm>
          <a:prstGeom prst="rect">
            <a:avLst/>
          </a:prstGeom>
        </p:spPr>
        <p:txBody>
          <a:bodyPr>
            <a:spAutoFit/>
          </a:bodyPr>
          <a:lstStyle/>
          <a:p>
            <a:pPr indent="449263"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obou sbírkách bilancování, pocit smutku, skepse a zklamání z povrchnosti každodenního života, úvahy o smyslu básnické tvorby, návraty do minulosti a dětství.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388" y="1341438"/>
            <a:ext cx="431800" cy="50482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55650" y="1268413"/>
            <a:ext cx="2447925" cy="67786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Chyba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broskví </a:t>
            </a:r>
          </a:p>
          <a:p>
            <a:pPr>
              <a:defRPr/>
            </a:pPr>
            <a:r>
              <a:rPr lang="cs-CZ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(smz.1975)  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684213" y="2060575"/>
            <a:ext cx="2981325" cy="7080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Oříšky pro černého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papouška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(smz.1976)  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828675" y="2997200"/>
            <a:ext cx="2951163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Naděje 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s bukovými 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křídly 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(1983)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827088" y="4221163"/>
            <a:ext cx="2906712" cy="10144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Kdo pije potmě víno</a:t>
            </a:r>
          </a:p>
          <a:p>
            <a:pPr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(1988)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900113" y="5373688"/>
            <a:ext cx="2663825" cy="10144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Odlévání do               ztraceného 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 vosku (1984)</a:t>
            </a:r>
            <a:endParaRPr lang="cs-CZ" sz="2000" b="1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79388" y="2162175"/>
            <a:ext cx="431800" cy="50482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79388" y="2997200"/>
            <a:ext cx="431800" cy="50482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79388" y="4224338"/>
            <a:ext cx="431800" cy="50482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79388" y="5403850"/>
            <a:ext cx="431800" cy="50482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7" grpId="0" animBg="1"/>
      <p:bldP spid="12" grpId="0"/>
      <p:bldP spid="13" grpId="0"/>
      <p:bldP spid="14" grpId="0"/>
      <p:bldP spid="15" grpId="0"/>
      <p:bldP spid="16" grpId="0"/>
      <p:bldP spid="17" grpId="0" animBg="1"/>
      <p:bldP spid="19" grpId="0" animBg="1"/>
      <p:bldP spid="20" grpId="0" animBg="1"/>
      <p:bldP spid="2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63" y="3956050"/>
            <a:ext cx="8429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188" y="1704975"/>
            <a:ext cx="7777162" cy="48926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Všechno co mám je obráceno dovnitř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je to z druhé strany jako kravaty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  zadní stěně dveří šatníku</a:t>
            </a:r>
          </a:p>
          <a:p>
            <a:pPr marL="266700" indent="-266700">
              <a:defRPr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Pomalu přivykám na ticho a vůně</a:t>
            </a:r>
          </a:p>
          <a:p>
            <a:pPr marL="266700" indent="-266700">
              <a:defRPr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Dovedu  z bláta zvednout peříčko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zas je zahodit</a:t>
            </a:r>
          </a:p>
          <a:p>
            <a:pPr marL="266700" indent="-266700">
              <a:defRPr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Někdy sám sobě vypravuji příběh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jindy zazpívám si malou písničku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  tom že nohy máme jenom na bolení</a:t>
            </a:r>
          </a:p>
          <a:p>
            <a:pPr marL="266700" indent="-26670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duši k tomu aby vydržela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84225" y="1052513"/>
            <a:ext cx="2995613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Zakázaný člověk</a:t>
            </a:r>
            <a:endParaRPr lang="cs-CZ" sz="2400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773113" y="374650"/>
            <a:ext cx="6535737" cy="461963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Kdo pije potmě víno </a:t>
            </a: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(1988)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63" y="3956050"/>
            <a:ext cx="8429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650" y="1052513"/>
            <a:ext cx="7056438" cy="526256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jsem neslyšný jak neslyšné je světlo</a:t>
            </a:r>
          </a:p>
          <a:p>
            <a:pPr marL="266700" indent="-266700">
              <a:defRPr/>
            </a:pPr>
            <a:endParaRPr lang="cs-CZ" sz="28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Tak dopodrobna zabývám se tichem</a:t>
            </a:r>
          </a:p>
          <a:p>
            <a:pPr marL="266700" indent="-266700"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že podle hmatu podřezávám strach</a:t>
            </a:r>
          </a:p>
          <a:p>
            <a:pPr marL="266700" indent="-266700">
              <a:defRPr/>
            </a:pPr>
            <a:endParaRPr lang="cs-CZ" sz="28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Cizí i svůj</a:t>
            </a:r>
          </a:p>
          <a:p>
            <a:pPr marL="266700" indent="-266700">
              <a:defRPr/>
            </a:pPr>
            <a:endParaRPr lang="cs-CZ" sz="28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proto když se slepí ohlédnou</a:t>
            </a:r>
          </a:p>
          <a:p>
            <a:pPr marL="266700" indent="-266700"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Jako bych patřil k nim</a:t>
            </a:r>
          </a:p>
          <a:p>
            <a:pPr marL="266700" indent="-266700">
              <a:defRPr/>
            </a:pPr>
            <a:endParaRPr lang="cs-CZ" sz="28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66700" indent="-266700"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Spolu se provlékáme potmě uchem jehly</a:t>
            </a:r>
          </a:p>
          <a:p>
            <a:pPr marL="266700" indent="-266700">
              <a:defRPr/>
            </a:pPr>
            <a:endParaRPr lang="cs-CZ" sz="28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0" y="333375"/>
            <a:ext cx="9144000" cy="719138"/>
          </a:xfrm>
          <a:solidFill>
            <a:schemeClr val="tx2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/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Z díla pro děti:</a:t>
            </a:r>
            <a:endParaRPr lang="cs-CZ" sz="3200" dirty="0" smtClean="0">
              <a:solidFill>
                <a:schemeClr val="bg1"/>
              </a:solidFill>
              <a:latin typeface="Arial Black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63600" y="5661025"/>
            <a:ext cx="2592388" cy="863600"/>
          </a:xfrm>
          <a:solidFill>
            <a:schemeClr val="bg1"/>
          </a:solidFill>
        </p:spPr>
        <p:txBody>
          <a:bodyPr rtlCol="0">
            <a:noAutofit/>
          </a:bodyPr>
          <a:lstStyle/>
          <a:p>
            <a:pPr indent="449263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Verše pro děti, básně k pastelům Josefa Čapka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388" y="1125538"/>
            <a:ext cx="431800" cy="70802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9388" y="2133600"/>
            <a:ext cx="431800" cy="70643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9388" y="3141663"/>
            <a:ext cx="431800" cy="635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79388" y="4141788"/>
            <a:ext cx="433387" cy="1016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55650" y="3141663"/>
            <a:ext cx="2592388" cy="706437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Kam odešly laně </a:t>
            </a:r>
          </a:p>
          <a:p>
            <a:pPr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(1985)  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755650" y="4141788"/>
            <a:ext cx="2592388" cy="1016000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Proč ten ptáček 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z větve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nespadne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(1988)  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179388" y="5661025"/>
            <a:ext cx="504825" cy="8509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34827" name="Picture 2" descr="C:\Users\Věra\Desktop\1.Česká poezie-obrázky\big_proc-ten-ptacek-z-ve-175988.jpg"/>
          <p:cNvPicPr>
            <a:picLocks noChangeAspect="1" noChangeArrowheads="1"/>
          </p:cNvPicPr>
          <p:nvPr/>
        </p:nvPicPr>
        <p:blipFill>
          <a:blip r:embed="rId3" cstate="print"/>
          <a:srcRect l="6612" t="5907" b="7935"/>
          <a:stretch>
            <a:fillRect/>
          </a:stretch>
        </p:blipFill>
        <p:spPr bwMode="auto">
          <a:xfrm>
            <a:off x="3822700" y="1350963"/>
            <a:ext cx="5086350" cy="485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Obdélník 16"/>
          <p:cNvSpPr/>
          <p:nvPr/>
        </p:nvSpPr>
        <p:spPr>
          <a:xfrm>
            <a:off x="755650" y="1125538"/>
            <a:ext cx="2879725" cy="708025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Pohádka o velikém </a:t>
            </a:r>
          </a:p>
          <a:p>
            <a:pPr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samovaru (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1961)  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755650" y="2133600"/>
            <a:ext cx="2592388" cy="706438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Uspávanky </a:t>
            </a:r>
          </a:p>
          <a:p>
            <a:pPr>
              <a:defRPr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(1983)  </a:t>
            </a:r>
            <a:endParaRPr lang="cs-CZ" sz="2000" b="1" dirty="0"/>
          </a:p>
        </p:txBody>
      </p:sp>
      <p:sp>
        <p:nvSpPr>
          <p:cNvPr id="31758" name="Rectangle 14"/>
          <p:cNvSpPr>
            <a:spLocks noChangeArrowheads="1"/>
          </p:cNvSpPr>
          <p:nvPr/>
        </p:nvSpPr>
        <p:spPr bwMode="auto">
          <a:xfrm>
            <a:off x="3276600" y="6405563"/>
            <a:ext cx="5616575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 eaLnBrk="0" hangingPunct="0"/>
            <a:r>
              <a:rPr lang="cs-CZ" altLang="cs-CZ" sz="800">
                <a:latin typeface="Calibri" pitchFamily="34" charset="0"/>
                <a:hlinkClick r:id="rId4"/>
              </a:rPr>
              <a:t>http://www.databazeknih.cz/images/14_/142/big_proc-ten-ptacek-z-ve-175988.jpg</a:t>
            </a:r>
            <a:endParaRPr lang="cs-CZ" altLang="cs-CZ" sz="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48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48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 autoUpdateAnimBg="0"/>
      <p:bldP spid="3" grpId="0" build="p" animBg="1" autoUpdateAnimBg="0"/>
      <p:bldP spid="7" grpId="0" animBg="1" autoUpdateAnimBg="0"/>
      <p:bldP spid="8" grpId="0" animBg="1" autoUpdateAnimBg="0"/>
      <p:bldP spid="10" grpId="0" animBg="1" autoUpdateAnimBg="0"/>
      <p:bldP spid="9" grpId="0" animBg="1" autoUpdateAnimBg="0"/>
      <p:bldP spid="12" grpId="0" animBg="1" autoUpdateAnimBg="0"/>
      <p:bldP spid="13" grpId="0" animBg="1" autoUpdateAnimBg="0"/>
      <p:bldP spid="18" grpId="0" animBg="1" autoUpdateAnimBg="0"/>
      <p:bldP spid="17" grpId="0" animBg="1" autoUpdateAnimBg="0"/>
      <p:bldP spid="19" grpId="0" animBg="1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C:\Users\Věra\Desktop\1.Česká poezie-obrázky\jedenáctý bílý ků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620713"/>
            <a:ext cx="3863975" cy="554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4643438" y="1628775"/>
            <a:ext cx="4500562" cy="1323975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Prozaické texty určené pro rozhlas a časopis Host do domu shrnul v knize </a:t>
            </a:r>
          </a:p>
          <a:p>
            <a:pPr marL="266700" indent="-26670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Jedenáctý bílý kůň (1964)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59338" y="3357563"/>
            <a:ext cx="3889375" cy="1322387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Posmrtně vydané pokračování předchozího díla (prózy a eseje) vyšlo    s názvem  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Třináctý černý  kůň (1993)</a:t>
            </a:r>
            <a:endParaRPr lang="cs-CZ" sz="2000" dirty="0"/>
          </a:p>
        </p:txBody>
      </p:sp>
      <p:sp>
        <p:nvSpPr>
          <p:cNvPr id="32773" name="Obdélník 4"/>
          <p:cNvSpPr>
            <a:spLocks noChangeArrowheads="1"/>
          </p:cNvSpPr>
          <p:nvPr/>
        </p:nvSpPr>
        <p:spPr bwMode="auto">
          <a:xfrm>
            <a:off x="444500" y="6289675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3"/>
              </a:rPr>
              <a:t>http://www.dantikvariat.cz/nahled/obr/obr_197358.jpg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3717925"/>
            <a:ext cx="8137525" cy="431800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   </a:t>
            </a:r>
            <a:r>
              <a:rPr lang="cs-CZ" sz="2400" dirty="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b) metaforické vyjadřování</a:t>
            </a:r>
            <a:endParaRPr lang="cs-CZ" sz="2400" dirty="0" smtClean="0">
              <a:ea typeface="Calibri" pitchFamily="34" charset="0"/>
              <a:cs typeface="Arial" charset="0"/>
            </a:endParaRPr>
          </a:p>
        </p:txBody>
      </p:sp>
      <p:sp>
        <p:nvSpPr>
          <p:cNvPr id="15365" name="Obdélník 5"/>
          <p:cNvSpPr>
            <a:spLocks noChangeArrowheads="1"/>
          </p:cNvSpPr>
          <p:nvPr/>
        </p:nvSpPr>
        <p:spPr bwMode="auto">
          <a:xfrm>
            <a:off x="285750" y="1898650"/>
            <a:ext cx="8102600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10253F"/>
                </a:solidFill>
                <a:latin typeface="Arial" charset="0"/>
              </a:rPr>
              <a:t>Jan Skácel je spjat především s jižní Moravou a Brnem.</a:t>
            </a:r>
          </a:p>
        </p:txBody>
      </p:sp>
      <p:sp>
        <p:nvSpPr>
          <p:cNvPr id="13317" name="Obdélník 6"/>
          <p:cNvSpPr>
            <a:spLocks noChangeArrowheads="1"/>
          </p:cNvSpPr>
          <p:nvPr/>
        </p:nvSpPr>
        <p:spPr bwMode="auto">
          <a:xfrm>
            <a:off x="250825" y="1166813"/>
            <a:ext cx="8893175" cy="461962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1. S jakým krajem a městem je Jan Skácel spjat? </a:t>
            </a:r>
          </a:p>
        </p:txBody>
      </p:sp>
      <p:sp>
        <p:nvSpPr>
          <p:cNvPr id="13318" name="Obdélník 7"/>
          <p:cNvSpPr>
            <a:spLocks noChangeArrowheads="1"/>
          </p:cNvSpPr>
          <p:nvPr/>
        </p:nvSpPr>
        <p:spPr bwMode="auto">
          <a:xfrm>
            <a:off x="250825" y="2708275"/>
            <a:ext cx="8893175" cy="83185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2. Je pro něho typické a) přímé vyjadřování, nebo    </a:t>
            </a:r>
          </a:p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			           b) obrazné - metaforické</a:t>
            </a:r>
          </a:p>
        </p:txBody>
      </p:sp>
      <p:sp>
        <p:nvSpPr>
          <p:cNvPr id="33798" name="Rectangle 9"/>
          <p:cNvSpPr>
            <a:spLocks noChangeArrowheads="1"/>
          </p:cNvSpPr>
          <p:nvPr/>
        </p:nvSpPr>
        <p:spPr bwMode="auto">
          <a:xfrm>
            <a:off x="250825" y="384175"/>
            <a:ext cx="3244850" cy="58420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 b="1" u="sng">
                <a:solidFill>
                  <a:schemeClr val="bg1"/>
                </a:solidFill>
              </a:rPr>
              <a:t>Úkoly a řešení: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0825" y="4508500"/>
            <a:ext cx="8893175" cy="83026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3. Experimentuje s jazykem, nebo chce být spíše srozumitelný?</a:t>
            </a:r>
          </a:p>
        </p:txBody>
      </p:sp>
      <p:sp>
        <p:nvSpPr>
          <p:cNvPr id="34824" name="Obdélník 8"/>
          <p:cNvSpPr>
            <a:spLocks noChangeArrowheads="1"/>
          </p:cNvSpPr>
          <p:nvPr/>
        </p:nvSpPr>
        <p:spPr bwMode="auto">
          <a:xfrm>
            <a:off x="250825" y="5732463"/>
            <a:ext cx="8137525" cy="8318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dirty="0">
                <a:solidFill>
                  <a:srgbClr val="10253F"/>
                </a:solidFill>
                <a:latin typeface="Arial" charset="0"/>
              </a:rPr>
              <a:t> </a:t>
            </a:r>
            <a:r>
              <a:rPr lang="cs-CZ" sz="2400" dirty="0">
                <a:solidFill>
                  <a:srgbClr val="10253F"/>
                </a:solidFill>
                <a:latin typeface="Arial" charset="0"/>
              </a:rPr>
              <a:t>Skácelovým ideálem je prostota, chce, aby  čtenáři                 v jeho verších našli své pocity a zkušenosti.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15365" grpId="0" animBg="1"/>
      <p:bldP spid="13317" grpId="0" animBg="1"/>
      <p:bldP spid="13318" grpId="0" animBg="1"/>
      <p:bldP spid="8" grpId="0" animBg="1"/>
      <p:bldP spid="3482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05263"/>
            <a:ext cx="8748713" cy="503237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  práce s n…………....., tedy hutnost a zkratkovitost</a:t>
            </a:r>
            <a:endParaRPr lang="cs-CZ" sz="2400" dirty="0" smtClean="0">
              <a:ea typeface="Calibri" pitchFamily="34" charset="0"/>
              <a:cs typeface="Arial" charset="0"/>
            </a:endParaRPr>
          </a:p>
        </p:txBody>
      </p:sp>
      <p:sp>
        <p:nvSpPr>
          <p:cNvPr id="15365" name="Obdélník 5"/>
          <p:cNvSpPr>
            <a:spLocks noChangeArrowheads="1"/>
          </p:cNvSpPr>
          <p:nvPr/>
        </p:nvSpPr>
        <p:spPr bwMode="auto">
          <a:xfrm>
            <a:off x="250825" y="1557338"/>
            <a:ext cx="9001125" cy="708025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a) genialita  b) povýšenost  c) mravnost  d) sobectví  e) pokora  f) láska                            g) prospěchářství  h) cynismus  ch)dětsky čisté vidění  i) harmonie </a:t>
            </a:r>
          </a:p>
        </p:txBody>
      </p:sp>
      <p:sp>
        <p:nvSpPr>
          <p:cNvPr id="13317" name="Obdélník 6"/>
          <p:cNvSpPr>
            <a:spLocks noChangeArrowheads="1"/>
          </p:cNvSpPr>
          <p:nvPr/>
        </p:nvSpPr>
        <p:spPr bwMode="auto">
          <a:xfrm>
            <a:off x="0" y="549275"/>
            <a:ext cx="8316913" cy="830263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4. Vyberte z následujících slov ta, která se blíží</a:t>
            </a:r>
          </a:p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     Skácelově životní filozofii: </a:t>
            </a:r>
          </a:p>
        </p:txBody>
      </p:sp>
      <p:sp>
        <p:nvSpPr>
          <p:cNvPr id="13318" name="Obdélník 7"/>
          <p:cNvSpPr>
            <a:spLocks noChangeArrowheads="1"/>
          </p:cNvSpPr>
          <p:nvPr/>
        </p:nvSpPr>
        <p:spPr bwMode="auto">
          <a:xfrm>
            <a:off x="0" y="2924175"/>
            <a:ext cx="9144000" cy="83185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5. Pro formu Skácelovy poezie je typické: doplňte</a:t>
            </a:r>
          </a:p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začínající hlásku na slovo:</a:t>
            </a:r>
          </a:p>
        </p:txBody>
      </p:sp>
      <p:sp>
        <p:nvSpPr>
          <p:cNvPr id="8" name="Obdélník 7"/>
          <p:cNvSpPr/>
          <p:nvPr/>
        </p:nvSpPr>
        <p:spPr>
          <a:xfrm>
            <a:off x="34925" y="2420938"/>
            <a:ext cx="8893175" cy="4000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  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c) mravnost  e) pokora  f) láska   ch)dětsky čisté vidění  i) harmonie </a:t>
            </a:r>
            <a:endParaRPr lang="cs-CZ" sz="2000" dirty="0"/>
          </a:p>
        </p:txBody>
      </p:sp>
      <p:sp>
        <p:nvSpPr>
          <p:cNvPr id="38919" name="Obdélník 8"/>
          <p:cNvSpPr>
            <a:spLocks noChangeArrowheads="1"/>
          </p:cNvSpPr>
          <p:nvPr/>
        </p:nvSpPr>
        <p:spPr bwMode="auto">
          <a:xfrm>
            <a:off x="517525" y="4724400"/>
            <a:ext cx="290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10253F"/>
                </a:solidFill>
                <a:latin typeface="Arial" charset="0"/>
              </a:rPr>
              <a:t> </a:t>
            </a:r>
            <a:r>
              <a:rPr lang="cs-CZ" altLang="cs-CZ" sz="2400">
                <a:solidFill>
                  <a:srgbClr val="10253F"/>
                </a:solidFill>
                <a:latin typeface="Arial" charset="0"/>
              </a:rPr>
              <a:t>ú…………vyjádření</a:t>
            </a:r>
            <a:endParaRPr lang="cs-CZ" altLang="cs-CZ" sz="2400"/>
          </a:p>
        </p:txBody>
      </p:sp>
      <p:sp>
        <p:nvSpPr>
          <p:cNvPr id="38920" name="Obdélník 9"/>
          <p:cNvSpPr>
            <a:spLocks noChangeArrowheads="1"/>
          </p:cNvSpPr>
          <p:nvPr/>
        </p:nvSpPr>
        <p:spPr bwMode="auto">
          <a:xfrm>
            <a:off x="468313" y="5373688"/>
            <a:ext cx="3959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10253F"/>
                </a:solidFill>
                <a:latin typeface="Arial" charset="0"/>
              </a:rPr>
              <a:t> </a:t>
            </a:r>
            <a:r>
              <a:rPr lang="cs-CZ" altLang="cs-CZ" sz="2400">
                <a:solidFill>
                  <a:srgbClr val="10253F"/>
                </a:solidFill>
                <a:latin typeface="Arial" charset="0"/>
              </a:rPr>
              <a:t>m…………….  vyjadřování </a:t>
            </a:r>
            <a:endParaRPr lang="cs-CZ" altLang="cs-CZ" sz="2400"/>
          </a:p>
        </p:txBody>
      </p:sp>
      <p:sp>
        <p:nvSpPr>
          <p:cNvPr id="38921" name="Obdélník 10"/>
          <p:cNvSpPr>
            <a:spLocks noChangeArrowheads="1"/>
          </p:cNvSpPr>
          <p:nvPr/>
        </p:nvSpPr>
        <p:spPr bwMode="auto">
          <a:xfrm>
            <a:off x="468313" y="5445125"/>
            <a:ext cx="2082800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 metaforické </a:t>
            </a:r>
            <a:endParaRPr lang="cs-CZ" altLang="cs-CZ" sz="2400" b="1">
              <a:solidFill>
                <a:schemeClr val="bg1"/>
              </a:solidFill>
            </a:endParaRPr>
          </a:p>
        </p:txBody>
      </p:sp>
      <p:sp>
        <p:nvSpPr>
          <p:cNvPr id="38922" name="Obdélník 11"/>
          <p:cNvSpPr>
            <a:spLocks noChangeArrowheads="1"/>
          </p:cNvSpPr>
          <p:nvPr/>
        </p:nvSpPr>
        <p:spPr bwMode="auto">
          <a:xfrm>
            <a:off x="411163" y="4724400"/>
            <a:ext cx="1568450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10253F"/>
                </a:solidFill>
                <a:latin typeface="Arial" charset="0"/>
              </a:rPr>
              <a:t> </a:t>
            </a:r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úsporné </a:t>
            </a:r>
            <a:endParaRPr lang="cs-CZ" altLang="cs-CZ" sz="2400" b="1">
              <a:solidFill>
                <a:schemeClr val="bg1"/>
              </a:solidFill>
            </a:endParaRPr>
          </a:p>
        </p:txBody>
      </p:sp>
      <p:sp>
        <p:nvSpPr>
          <p:cNvPr id="38923" name="Obdélník 12"/>
          <p:cNvSpPr>
            <a:spLocks noChangeArrowheads="1"/>
          </p:cNvSpPr>
          <p:nvPr/>
        </p:nvSpPr>
        <p:spPr bwMode="auto">
          <a:xfrm>
            <a:off x="1452563" y="4005263"/>
            <a:ext cx="1824037" cy="461962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10253F"/>
                </a:solidFill>
                <a:latin typeface="Arial" charset="0"/>
              </a:rPr>
              <a:t> </a:t>
            </a:r>
            <a:r>
              <a:rPr lang="cs-CZ" altLang="cs-CZ" sz="2400" b="1">
                <a:solidFill>
                  <a:schemeClr val="bg1"/>
                </a:solidFill>
                <a:latin typeface="Arial" charset="0"/>
              </a:rPr>
              <a:t>náznakem </a:t>
            </a:r>
            <a:endParaRPr lang="cs-CZ" altLang="cs-CZ" sz="24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8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8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9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9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9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89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8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15365" grpId="0" animBg="1"/>
      <p:bldP spid="13317" grpId="0" animBg="1"/>
      <p:bldP spid="13318" grpId="0" animBg="1"/>
      <p:bldP spid="8" grpId="0" animBg="1"/>
      <p:bldP spid="38919" grpId="0"/>
      <p:bldP spid="38920" grpId="0"/>
      <p:bldP spid="38921" grpId="0" animBg="1"/>
      <p:bldP spid="38922" grpId="0" animBg="1"/>
      <p:bldP spid="3892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Nadpis 1"/>
          <p:cNvSpPr>
            <a:spLocks noGrp="1"/>
          </p:cNvSpPr>
          <p:nvPr>
            <p:ph type="title"/>
          </p:nvPr>
        </p:nvSpPr>
        <p:spPr>
          <a:xfrm>
            <a:off x="576263" y="1412875"/>
            <a:ext cx="8099425" cy="1008063"/>
          </a:xfrm>
        </p:spPr>
        <p:txBody>
          <a:bodyPr/>
          <a:lstStyle/>
          <a:p>
            <a:pPr eaLnBrk="1" hangingPunct="1"/>
            <a:r>
              <a:rPr lang="cs-CZ" altLang="cs-CZ" smtClean="0"/>
              <a:t> 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859338" y="2492375"/>
            <a:ext cx="3384550" cy="792163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Verše pro děti                     k pastelům J. Čapka.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285750" y="476250"/>
            <a:ext cx="8607425" cy="839788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r>
              <a:rPr lang="cs-CZ" sz="2400" dirty="0">
                <a:latin typeface="Arial Black" pitchFamily="34" charset="0"/>
                <a:cs typeface="Arial" pitchFamily="34" charset="0"/>
              </a:rPr>
              <a:t>Přiřaďte  dílu J. Skácela charakteristiku:</a:t>
            </a:r>
            <a:endParaRPr lang="cs-CZ" sz="2400" dirty="0">
              <a:solidFill>
                <a:schemeClr val="tx1"/>
              </a:solidFill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288" y="2492375"/>
            <a:ext cx="4032250" cy="954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  <a:cs typeface="Arial" pitchFamily="34" charset="0"/>
              </a:rPr>
              <a:t>1</a:t>
            </a:r>
            <a:r>
              <a:rPr lang="cs-CZ" sz="2800" dirty="0">
                <a:latin typeface="Arial Black" pitchFamily="34" charset="0"/>
                <a:cs typeface="Arial" pitchFamily="34" charset="0"/>
              </a:rPr>
              <a:t>) Proč ten ptáček    z větve nespadne</a:t>
            </a:r>
            <a:endParaRPr lang="cs-CZ" sz="2800" dirty="0"/>
          </a:p>
        </p:txBody>
      </p:sp>
      <p:sp>
        <p:nvSpPr>
          <p:cNvPr id="7174" name="Obdélník 5"/>
          <p:cNvSpPr>
            <a:spLocks noChangeArrowheads="1"/>
          </p:cNvSpPr>
          <p:nvPr/>
        </p:nvSpPr>
        <p:spPr bwMode="auto">
          <a:xfrm>
            <a:off x="4932363" y="3657600"/>
            <a:ext cx="3311525" cy="7080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Vrcholná sbírka šedesátých let. 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95288" y="3749675"/>
            <a:ext cx="3998912" cy="5238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latin typeface="Arial Black" pitchFamily="34" charset="0"/>
              </a:rPr>
              <a:t>2) </a:t>
            </a:r>
            <a:r>
              <a:rPr lang="cs-CZ" sz="2800" dirty="0" err="1">
                <a:latin typeface="Arial Black" pitchFamily="34" charset="0"/>
              </a:rPr>
              <a:t>Smuténka</a:t>
            </a:r>
            <a:r>
              <a:rPr lang="cs-CZ" sz="2800" dirty="0">
                <a:latin typeface="Arial Black" pitchFamily="34" charset="0"/>
              </a:rPr>
              <a:t> </a:t>
            </a:r>
            <a:endParaRPr lang="cs-CZ" sz="2800" dirty="0"/>
          </a:p>
        </p:txBody>
      </p:sp>
      <p:sp>
        <p:nvSpPr>
          <p:cNvPr id="7177" name="Obdélník 8"/>
          <p:cNvSpPr>
            <a:spLocks noChangeArrowheads="1"/>
          </p:cNvSpPr>
          <p:nvPr/>
        </p:nvSpPr>
        <p:spPr bwMode="auto">
          <a:xfrm>
            <a:off x="539750" y="1484313"/>
            <a:ext cx="8604250" cy="6461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defRPr/>
            </a:pPr>
            <a:r>
              <a:rPr lang="cs-CZ" dirty="0"/>
              <a:t>1) Název sbírky podle básně o jitru.     3) Verše pro děti k pastelům J. Čapka.</a:t>
            </a:r>
          </a:p>
          <a:p>
            <a:pPr marL="457200" indent="-457200">
              <a:defRPr/>
            </a:pPr>
            <a:r>
              <a:rPr lang="cs-CZ" dirty="0"/>
              <a:t>2) Kniha fejetonů psaná pro rozhlas.    4) Vrcholná sbírka šedesátých let.                        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395288" y="4849813"/>
            <a:ext cx="4083050" cy="5238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latin typeface="Arial Black" pitchFamily="34" charset="0"/>
              </a:rPr>
              <a:t>3) </a:t>
            </a:r>
            <a:r>
              <a:rPr lang="cs-CZ" sz="2800" b="1" dirty="0">
                <a:latin typeface="Arial Black" pitchFamily="34" charset="0"/>
                <a:cs typeface="Arial" pitchFamily="34" charset="0"/>
              </a:rPr>
              <a:t>Co zbylo z anděla </a:t>
            </a:r>
            <a:endParaRPr lang="cs-CZ" sz="2800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4932363" y="4757738"/>
            <a:ext cx="3311525" cy="7080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Název sbírky podle básně o jitru.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95288" y="5784850"/>
            <a:ext cx="4392612" cy="5238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latin typeface="Arial Black" pitchFamily="34" charset="0"/>
              </a:rPr>
              <a:t>4) Jedenáctý bílý kůň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4932363" y="5784850"/>
            <a:ext cx="3203575" cy="7080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000" dirty="0"/>
              <a:t> </a:t>
            </a:r>
            <a:r>
              <a:rPr lang="cs-CZ" sz="2000" b="1" dirty="0"/>
              <a:t>Kniha fejetonů psaná pro rozhlas</a:t>
            </a:r>
            <a:r>
              <a:rPr lang="cs-CZ" sz="2000" dirty="0"/>
              <a:t>. </a:t>
            </a:r>
            <a:endParaRPr lang="cs-CZ" sz="20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nimBg="1"/>
      <p:bldP spid="5" grpId="0" animBg="1"/>
      <p:bldP spid="7174" grpId="0" animBg="1"/>
      <p:bldP spid="7" grpId="0" animBg="1"/>
      <p:bldP spid="10" grpId="0" animBg="1"/>
      <p:bldP spid="12" grpId="0" animBg="1"/>
      <p:bldP spid="11" grpId="0" animBg="1"/>
      <p:bldP spid="1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750" y="2133600"/>
            <a:ext cx="8135938" cy="2951163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Soukal, Josef a kol.: Literatura pro 4. ročník SOŠ, SPN 2005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Sochrová, Marie: Čítanka IV. K literaruře v kostce, Fragment 2004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Machala, Lubomír a kol.:Panorama české literatury, Olomouc 1994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Hošek, Milan a kol.: Literatura pro 4. ročník SŠ, Didaktis 2010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Holý, Jiří  a Lukeš, Emil: Čítanka české literatury 4,Český spisovatel 1996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 Skácel, Jan: Vítr jménem Jaromír, Československý spisovatel, Praha 1966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Hoznauer, Miloslav: Čítanka literatury pro 4. ročník středních škol, Fortuna 1991</a:t>
            </a: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2000" smtClean="0">
              <a:latin typeface="Arial" charset="0"/>
              <a:cs typeface="Arial" charset="0"/>
            </a:endParaRPr>
          </a:p>
        </p:txBody>
      </p:sp>
      <p:sp>
        <p:nvSpPr>
          <p:cNvPr id="36867" name="Obdélník 4"/>
          <p:cNvSpPr>
            <a:spLocks noChangeArrowheads="1"/>
          </p:cNvSpPr>
          <p:nvPr/>
        </p:nvSpPr>
        <p:spPr bwMode="auto">
          <a:xfrm>
            <a:off x="539750" y="549275"/>
            <a:ext cx="26590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981075"/>
            <a:ext cx="9144000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869" name="Obdélník 6"/>
          <p:cNvSpPr>
            <a:spLocks noChangeArrowheads="1"/>
          </p:cNvSpPr>
          <p:nvPr/>
        </p:nvSpPr>
        <p:spPr bwMode="auto">
          <a:xfrm>
            <a:off x="492125" y="1341438"/>
            <a:ext cx="1863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Literatura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700213"/>
            <a:ext cx="9144000" cy="14446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Obdélník 4"/>
          <p:cNvSpPr>
            <a:spLocks noChangeArrowheads="1"/>
          </p:cNvSpPr>
          <p:nvPr/>
        </p:nvSpPr>
        <p:spPr bwMode="auto">
          <a:xfrm>
            <a:off x="539750" y="476250"/>
            <a:ext cx="2659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836613"/>
            <a:ext cx="91440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892" name="Obdélník 6"/>
          <p:cNvSpPr>
            <a:spLocks noChangeArrowheads="1"/>
          </p:cNvSpPr>
          <p:nvPr/>
        </p:nvSpPr>
        <p:spPr bwMode="auto">
          <a:xfrm>
            <a:off x="595313" y="1196975"/>
            <a:ext cx="16589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Obrázky 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628775"/>
            <a:ext cx="9144000" cy="1444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894" name="Obdélník 6"/>
          <p:cNvSpPr>
            <a:spLocks noChangeArrowheads="1"/>
          </p:cNvSpPr>
          <p:nvPr/>
        </p:nvSpPr>
        <p:spPr bwMode="auto">
          <a:xfrm>
            <a:off x="144463" y="1916113"/>
            <a:ext cx="8891587" cy="844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 u="sng">
                <a:latin typeface="Arial" charset="0"/>
                <a:hlinkClick r:id="rId2"/>
              </a:rPr>
              <a:t>http://www.rotrekl.cz/images/Poezie/Skacel2.jpg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>
                <a:latin typeface="Arial" charset="0"/>
                <a:hlinkClick r:id="rId3"/>
              </a:rPr>
              <a:t>http://www.antikvariaty.cz/tmp/books/_copyright_7_184067.jpg</a:t>
            </a:r>
            <a:endParaRPr lang="cs-CZ" altLang="cs-CZ" sz="1200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4"/>
              </a:rPr>
              <a:t>http://www.slovnikceskeliteratury.cz/getImage.jsp%3Fdocid%3D107%26thmb%26id%3D468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5"/>
              </a:rPr>
              <a:t>http://www.alena.ilcik.cz/1211-brno-ustredni-hrbitov/skacel-01.jpg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>
                <a:latin typeface="Arial" charset="0"/>
                <a:hlinkClick r:id="rId3"/>
              </a:rPr>
              <a:t>http://www.antikvariaty.cz/tmp/books/_copyright_7_184067.jpg</a:t>
            </a:r>
            <a:endParaRPr lang="cs-CZ" altLang="cs-CZ" sz="1200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6"/>
              </a:rPr>
              <a:t>http://upload.wikimedia.org/wikipedia/commons/3/3b/Jan_Skacel_hrob.jpg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>
                <a:latin typeface="Arial" charset="0"/>
                <a:hlinkClick r:id="rId7"/>
              </a:rPr>
              <a:t>http://www.dantikvariat.cz/nahled/obr/obr_193719.jpg</a:t>
            </a:r>
            <a:endParaRPr lang="cs-CZ" altLang="cs-CZ" sz="1200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8"/>
              </a:rPr>
              <a:t>http://is.muni.cz/th/265561/pedf_b/12744606/Babi_leto.JPG</a:t>
            </a:r>
            <a:endParaRPr lang="cs-CZ" altLang="cs-CZ" sz="1200" u="sng">
              <a:latin typeface="Arial" charset="0"/>
            </a:endParaRPr>
          </a:p>
          <a:p>
            <a:pPr>
              <a:buFont typeface="Georgia" pitchFamily="18" charset="0"/>
              <a:buNone/>
            </a:pPr>
            <a:r>
              <a:rPr lang="cs-CZ" altLang="cs-CZ" sz="1200" u="sng">
                <a:latin typeface="Arial" charset="0"/>
                <a:hlinkClick r:id="rId9"/>
              </a:rPr>
              <a:t>http://www.slovnikceskeliteratury.cz/getImage.jsp?docid=433&amp;thmb&amp;id=36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10"/>
              </a:rPr>
              <a:t>http://www.knihysmilkova.cz/image/cache/data/Hodina-mezi-psem-a-vlkem-0125367[1]-500x500.jpg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11"/>
              </a:rPr>
              <a:t>http://www.dantikvariat.cz/nahled/obr/obr_183935.jpg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>
                <a:latin typeface="Arial" charset="0"/>
                <a:hlinkClick r:id="rId12"/>
              </a:rPr>
              <a:t>http://jskacel-poezie.sweb.cz/img/left.jpg</a:t>
            </a:r>
            <a:endParaRPr lang="cs-CZ" altLang="cs-CZ" sz="1200">
              <a:latin typeface="Arial" charset="0"/>
            </a:endParaRPr>
          </a:p>
          <a:p>
            <a:r>
              <a:rPr lang="cs-CZ" altLang="cs-CZ" sz="1200">
                <a:latin typeface="Arial" charset="0"/>
                <a:hlinkClick r:id="rId13"/>
              </a:rPr>
              <a:t>http://knihy.abz.cz/imgs/products/img_337389_main.jpg</a:t>
            </a:r>
            <a:endParaRPr lang="cs-CZ" altLang="cs-CZ" sz="1200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14"/>
              </a:rPr>
              <a:t>http://www.databazeknih.cz/images/14_/142/big_smutenka-137764.jpg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15"/>
              </a:rPr>
              <a:t>http://images.zbozi.cz/zbozi-images/515521ef62bf127cd8140000.jpg</a:t>
            </a:r>
            <a:endParaRPr lang="cs-CZ" altLang="cs-CZ" sz="1200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16"/>
              </a:rPr>
              <a:t>http://book.interpark.com/blog/blogfiles/userblogfile/2/2012/11/05/15/comemare_2293999961.jpg</a:t>
            </a:r>
            <a:endParaRPr lang="cs-CZ" altLang="cs-CZ" sz="1200" u="sng">
              <a:latin typeface="Arial" charset="0"/>
            </a:endParaRPr>
          </a:p>
          <a:p>
            <a:r>
              <a:rPr lang="cs-CZ" altLang="cs-CZ" sz="1200">
                <a:latin typeface="Arial" charset="0"/>
                <a:hlinkClick r:id="rId17"/>
              </a:rPr>
              <a:t>http://www.databazeknih.cz/images/14_/142/big_proc-ten-ptacek-z-ve-175988.jpg</a:t>
            </a:r>
            <a:endParaRPr lang="cs-CZ" altLang="cs-CZ" sz="1200">
              <a:latin typeface="Arial" charset="0"/>
            </a:endParaRPr>
          </a:p>
          <a:p>
            <a:r>
              <a:rPr lang="cs-CZ" altLang="cs-CZ" sz="1200" u="sng">
                <a:latin typeface="Arial" charset="0"/>
                <a:hlinkClick r:id="rId18"/>
              </a:rPr>
              <a:t>http://www.dantikvariat.cz/nahled/obr/obr_197358.jpg</a:t>
            </a:r>
            <a:endParaRPr lang="cs-CZ" altLang="cs-CZ" sz="1200">
              <a:latin typeface="Arial" charset="0"/>
            </a:endParaRPr>
          </a:p>
          <a:p>
            <a:endParaRPr lang="cs-CZ" altLang="cs-CZ" sz="1400"/>
          </a:p>
          <a:p>
            <a:endParaRPr lang="cs-CZ" altLang="cs-CZ" sz="1400"/>
          </a:p>
          <a:p>
            <a:endParaRPr lang="cs-CZ" altLang="cs-CZ" sz="1400"/>
          </a:p>
          <a:p>
            <a:endParaRPr lang="cs-CZ" altLang="cs-CZ" sz="1400"/>
          </a:p>
          <a:p>
            <a:endParaRPr lang="cs-CZ" altLang="cs-CZ" sz="1400"/>
          </a:p>
          <a:p>
            <a:endParaRPr lang="cs-CZ" altLang="cs-CZ" sz="1400"/>
          </a:p>
          <a:p>
            <a:endParaRPr lang="cs-CZ" altLang="cs-CZ" sz="1600" u="sng"/>
          </a:p>
          <a:p>
            <a:endParaRPr lang="cs-CZ" altLang="cs-CZ" sz="1600"/>
          </a:p>
          <a:p>
            <a:endParaRPr lang="cs-CZ" altLang="cs-CZ" sz="1600"/>
          </a:p>
          <a:p>
            <a:endParaRPr lang="cs-CZ" altLang="cs-CZ" sz="1600"/>
          </a:p>
          <a:p>
            <a:endParaRPr lang="cs-CZ" altLang="cs-CZ" sz="1600"/>
          </a:p>
          <a:p>
            <a:endParaRPr lang="cs-CZ" altLang="cs-CZ" sz="1600"/>
          </a:p>
          <a:p>
            <a:endParaRPr lang="cs-CZ" altLang="cs-CZ" sz="1600"/>
          </a:p>
          <a:p>
            <a:endParaRPr lang="cs-CZ" altLang="cs-CZ" sz="1600"/>
          </a:p>
          <a:p>
            <a:endParaRPr lang="cs-CZ" altLang="cs-CZ" sz="1600"/>
          </a:p>
          <a:p>
            <a:endParaRPr lang="cs-CZ" altLang="cs-CZ" sz="1600" u="sng"/>
          </a:p>
          <a:p>
            <a:endParaRPr lang="cs-CZ" altLang="cs-CZ"/>
          </a:p>
          <a:p>
            <a:endParaRPr lang="cs-CZ" altLang="cs-CZ"/>
          </a:p>
          <a:p>
            <a:endParaRPr lang="cs-CZ" altLang="cs-CZ" u="sng"/>
          </a:p>
          <a:p>
            <a:endParaRPr lang="cs-CZ" alt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Vlastní 1">
      <a:dk1>
        <a:sysClr val="windowText" lastClr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4112</TotalTime>
  <Words>2102</Words>
  <Application>Microsoft Office PowerPoint</Application>
  <PresentationFormat>Předvádění na obrazovce (4:3)</PresentationFormat>
  <Paragraphs>390</Paragraphs>
  <Slides>33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43" baseType="lpstr">
      <vt:lpstr>Tahoma</vt:lpstr>
      <vt:lpstr>Arial</vt:lpstr>
      <vt:lpstr>Trebuchet MS</vt:lpstr>
      <vt:lpstr>Georgia</vt:lpstr>
      <vt:lpstr>Wingdings 2</vt:lpstr>
      <vt:lpstr>Calibri</vt:lpstr>
      <vt:lpstr>Wingdings</vt:lpstr>
      <vt:lpstr>Arial Black</vt:lpstr>
      <vt:lpstr>Times New Roman</vt:lpstr>
      <vt:lpstr>Urbanistický</vt:lpstr>
      <vt:lpstr>Snímek 1</vt:lpstr>
      <vt:lpstr>Snímek 2</vt:lpstr>
      <vt:lpstr>Snímek 3</vt:lpstr>
      <vt:lpstr> </vt:lpstr>
      <vt:lpstr>Ze života:</vt:lpstr>
      <vt:lpstr>Snímek 6</vt:lpstr>
      <vt:lpstr>Ze života:</vt:lpstr>
      <vt:lpstr>Snímek 8</vt:lpstr>
      <vt:lpstr>Snímek 9</vt:lpstr>
      <vt:lpstr>Snímek 10</vt:lpstr>
      <vt:lpstr>Z díla: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Z díla:</vt:lpstr>
      <vt:lpstr>Snímek 25</vt:lpstr>
      <vt:lpstr>Snímek 26</vt:lpstr>
      <vt:lpstr>Z díla pro děti:</vt:lpstr>
      <vt:lpstr>Snímek 28</vt:lpstr>
      <vt:lpstr>Snímek 29</vt:lpstr>
      <vt:lpstr>Snímek 30</vt:lpstr>
      <vt:lpstr> </vt:lpstr>
      <vt:lpstr>Snímek 32</vt:lpstr>
      <vt:lpstr>Snímek 33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NNNN</dc:title>
  <dc:creator>sose</dc:creator>
  <cp:lastModifiedBy>Dum</cp:lastModifiedBy>
  <cp:revision>442</cp:revision>
  <dcterms:created xsi:type="dcterms:W3CDTF">2012-11-01T17:39:54Z</dcterms:created>
  <dcterms:modified xsi:type="dcterms:W3CDTF">2014-03-18T09:35:35Z</dcterms:modified>
</cp:coreProperties>
</file>