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64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2C65BC3-3BDF-426E-81F4-58B972DDAA42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87B4407-4B5F-480F-913C-294DBC7E1F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8640"/>
            <a:ext cx="4536504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786372"/>
              </p:ext>
            </p:extLst>
          </p:nvPr>
        </p:nvGraphicFramePr>
        <p:xfrm>
          <a:off x="1331640" y="1556766"/>
          <a:ext cx="5931173" cy="5228424"/>
        </p:xfrm>
        <a:graphic>
          <a:graphicData uri="http://schemas.openxmlformats.org/drawingml/2006/table">
            <a:tbl>
              <a:tblPr/>
              <a:tblGrid>
                <a:gridCol w="2194009"/>
                <a:gridCol w="3737164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Houby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 oživení výkladu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nové učivo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Tělo houby, rozdělení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4.2.2014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1331640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548680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4000" b="1" u="sng" dirty="0" smtClean="0">
                <a:solidFill>
                  <a:srgbClr val="7030A0"/>
                </a:solidFill>
              </a:rPr>
              <a:t>Houby</a:t>
            </a:r>
            <a:r>
              <a:rPr lang="cs-CZ" sz="4000" dirty="0" smtClean="0">
                <a:solidFill>
                  <a:srgbClr val="7030A0"/>
                </a:solidFill>
              </a:rPr>
              <a:t/>
            </a:r>
            <a:br>
              <a:rPr lang="cs-CZ" sz="4000" dirty="0" smtClean="0">
                <a:solidFill>
                  <a:srgbClr val="7030A0"/>
                </a:solidFill>
              </a:rPr>
            </a:b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556792"/>
            <a:ext cx="72728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Houby tvoří zvláštní skupinu živých organismů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en-US" sz="2400" b="1" dirty="0" smtClean="0"/>
              <a:t>Nemají </a:t>
            </a:r>
            <a:r>
              <a:rPr lang="en-US" sz="2400" b="1" u="sng" dirty="0" smtClean="0">
                <a:solidFill>
                  <a:srgbClr val="7030A0"/>
                </a:solidFill>
              </a:rPr>
              <a:t>zeleň listovou</a:t>
            </a:r>
            <a:r>
              <a:rPr lang="en-US" sz="2400" b="1" dirty="0" smtClean="0">
                <a:solidFill>
                  <a:srgbClr val="7030A0"/>
                </a:solidFill>
              </a:rPr>
              <a:t> </a:t>
            </a:r>
            <a:r>
              <a:rPr lang="en-US" sz="2400" b="1" dirty="0" smtClean="0"/>
              <a:t>a proto se živí jinak než rostliny.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en-US" sz="2400" b="1" dirty="0" smtClean="0"/>
              <a:t>Získávají energii a živiny </a:t>
            </a:r>
            <a:r>
              <a:rPr lang="en-US" sz="2400" b="1" u="sng" dirty="0" smtClean="0">
                <a:solidFill>
                  <a:srgbClr val="7030A0"/>
                </a:solidFill>
              </a:rPr>
              <a:t>z odumřelých těl rostlin a</a:t>
            </a:r>
            <a:r>
              <a:rPr lang="en-US" sz="2400" b="1" dirty="0" smtClean="0">
                <a:solidFill>
                  <a:srgbClr val="7030A0"/>
                </a:solidFill>
              </a:rPr>
              <a:t> </a:t>
            </a:r>
            <a:r>
              <a:rPr lang="en-US" sz="2400" b="1" u="sng" dirty="0" smtClean="0">
                <a:solidFill>
                  <a:srgbClr val="7030A0"/>
                </a:solidFill>
              </a:rPr>
              <a:t>živočichů.</a:t>
            </a:r>
            <a:endParaRPr lang="cs-CZ" sz="2400" b="1" u="sng" dirty="0" smtClean="0">
              <a:solidFill>
                <a:srgbClr val="7030A0"/>
              </a:solidFill>
            </a:endParaRPr>
          </a:p>
          <a:p>
            <a:endParaRPr lang="cs-CZ" sz="2400" b="1" dirty="0" smtClean="0"/>
          </a:p>
          <a:p>
            <a:r>
              <a:rPr lang="en-US" sz="2400" b="1" dirty="0" smtClean="0"/>
              <a:t>Některé i z živých - parazitují na nich. 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en-US" sz="2400" b="1" dirty="0" smtClean="0"/>
              <a:t>Některé houby způsobují onemocnění u rostlin, živočichů i člověka</a:t>
            </a:r>
            <a:r>
              <a:rPr lang="cs-CZ" sz="2400" b="1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u="sng" dirty="0" smtClean="0"/>
              <a:t>I.  Stavba těla: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1. podhoubí</a:t>
            </a:r>
            <a:r>
              <a:rPr lang="en-US" dirty="0" smtClean="0"/>
              <a:t> – tenká šedobílá vlákna v půdě</a:t>
            </a:r>
            <a:endParaRPr lang="cs-CZ" dirty="0" smtClean="0"/>
          </a:p>
          <a:p>
            <a:endParaRPr lang="cs-CZ" b="1" dirty="0" smtClean="0"/>
          </a:p>
          <a:p>
            <a:r>
              <a:rPr lang="en-US" b="1" dirty="0" smtClean="0"/>
              <a:t> 2. plodnice</a:t>
            </a:r>
            <a:r>
              <a:rPr lang="en-US" dirty="0" smtClean="0"/>
              <a:t> – vyrůstá nad zemí z podhoubí 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en-US" dirty="0" smtClean="0"/>
              <a:t>Tvoří ji: </a:t>
            </a:r>
            <a:r>
              <a:rPr lang="en-US" b="1" dirty="0" smtClean="0"/>
              <a:t>a) třeň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         </a:t>
            </a:r>
            <a:r>
              <a:rPr lang="en-US" b="1" dirty="0" smtClean="0"/>
              <a:t>b) klobouk</a:t>
            </a:r>
            <a:endParaRPr lang="cs-CZ" dirty="0" smtClean="0"/>
          </a:p>
          <a:p>
            <a:endParaRPr lang="cs-CZ" b="1" dirty="0" smtClean="0"/>
          </a:p>
          <a:p>
            <a:r>
              <a:rPr lang="en-US" b="1" dirty="0" smtClean="0"/>
              <a:t> 3. </a:t>
            </a:r>
            <a:r>
              <a:rPr lang="en-US" dirty="0" smtClean="0"/>
              <a:t>rozmnožují se </a:t>
            </a:r>
            <a:r>
              <a:rPr lang="en-US" b="1" dirty="0" smtClean="0"/>
              <a:t>výtrusy</a:t>
            </a:r>
            <a:r>
              <a:rPr lang="en-US" dirty="0" smtClean="0"/>
              <a:t> ( v lupenech, </a:t>
            </a: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 smtClean="0"/>
              <a:t>        rourkách klobouku )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628800"/>
            <a:ext cx="3240360" cy="36724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60032" y="1412776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789040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212976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013176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4788024" y="1772816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4572000" y="386104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3"/>
          </p:cNvCxnSpPr>
          <p:nvPr/>
        </p:nvCxnSpPr>
        <p:spPr>
          <a:xfrm flipV="1">
            <a:off x="2108323" y="2708920"/>
            <a:ext cx="663477" cy="6887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7" idx="3"/>
          </p:cNvCxnSpPr>
          <p:nvPr/>
        </p:nvCxnSpPr>
        <p:spPr>
          <a:xfrm>
            <a:off x="2108323" y="3397642"/>
            <a:ext cx="951509" cy="823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8" idx="3"/>
          </p:cNvCxnSpPr>
          <p:nvPr/>
        </p:nvCxnSpPr>
        <p:spPr>
          <a:xfrm flipV="1">
            <a:off x="2754919" y="5157192"/>
            <a:ext cx="664953" cy="40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392823" y="2934065"/>
            <a:ext cx="524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....</a:t>
            </a:r>
          </a:p>
          <a:p>
            <a:r>
              <a:rPr lang="cs-CZ" dirty="0" smtClean="0"/>
              <a:t>.</a:t>
            </a:r>
            <a:r>
              <a:rPr lang="cs-CZ" dirty="0"/>
              <a:t>.</a:t>
            </a:r>
            <a:r>
              <a:rPr lang="cs-CZ" dirty="0" smtClean="0"/>
              <a:t>..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508104" y="290868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výtrusy</a:t>
            </a:r>
            <a:endParaRPr lang="cs-CZ" dirty="0"/>
          </a:p>
        </p:txBody>
      </p:sp>
      <p:cxnSp>
        <p:nvCxnSpPr>
          <p:cNvPr id="9" name="Přímá spojnice se šipkou 8"/>
          <p:cNvCxnSpPr>
            <a:endCxn id="2" idx="3"/>
          </p:cNvCxnSpPr>
          <p:nvPr/>
        </p:nvCxnSpPr>
        <p:spPr>
          <a:xfrm flipH="1">
            <a:off x="4917326" y="3093352"/>
            <a:ext cx="590778" cy="1638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u="sng" dirty="0" smtClean="0"/>
              <a:t>II. Rozdělení hub: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 </a:t>
            </a:r>
            <a:r>
              <a:rPr lang="en-US" sz="3100" dirty="0" smtClean="0"/>
              <a:t>1. Houby jedlé: 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</a:t>
            </a:r>
            <a:r>
              <a:rPr lang="cs-CZ" sz="2000" b="1" dirty="0" smtClean="0"/>
              <a:t>HŘIB HNĚDÝ                                KŘEMENÁČ OSIKOVÝ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(SUCHOHŘIB)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řib hněd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252028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Leccinum aurantiac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2851298" cy="398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muchomůrka růžovka                bedla vysoká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File:Muchomůrka růžová 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3103023" cy="439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Grandes coulemell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88840"/>
            <a:ext cx="3268216" cy="439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 smtClean="0"/>
              <a:t>2. Houby nejedlé: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   </a:t>
            </a:r>
            <a:r>
              <a:rPr lang="cs-CZ" sz="2200" dirty="0" smtClean="0">
                <a:solidFill>
                  <a:schemeClr val="tx1"/>
                </a:solidFill>
              </a:rPr>
              <a:t>HŘIB HOŘKÝ (HOŘČÁK)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File:Tylopilus felleus 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363497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 smtClean="0"/>
              <a:t>3. Houby jedovaté: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200" dirty="0" smtClean="0">
                <a:solidFill>
                  <a:schemeClr val="tx1"/>
                </a:solidFill>
              </a:rPr>
              <a:t>MUCHOMŮRKA ČERVENÁ                    HŘIB SATAN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Amanita muscaria 3 vliegenzwammen op rij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88840"/>
            <a:ext cx="325070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řib sat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273630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POZOR !!!!!!!!!!!!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6000" b="1" u="sng" dirty="0" smtClean="0">
                <a:solidFill>
                  <a:srgbClr val="FF0000"/>
                </a:solidFill>
              </a:rPr>
              <a:t>!!! </a:t>
            </a:r>
            <a:r>
              <a:rPr lang="en-US" sz="6000" b="1" u="sng" dirty="0" smtClean="0">
                <a:solidFill>
                  <a:srgbClr val="FF0000"/>
                </a:solidFill>
              </a:rPr>
              <a:t>Sbíráme jen </a:t>
            </a:r>
            <a:r>
              <a:rPr lang="cs-CZ" sz="6000" b="1" u="sng" dirty="0" smtClean="0">
                <a:solidFill>
                  <a:srgbClr val="FF0000"/>
                </a:solidFill>
              </a:rPr>
              <a:t>     </a:t>
            </a:r>
            <a:r>
              <a:rPr lang="en-US" sz="6000" b="1" u="sng" dirty="0" smtClean="0">
                <a:solidFill>
                  <a:srgbClr val="FF0000"/>
                </a:solidFill>
              </a:rPr>
              <a:t>plodnice jedlých hub, které dobře známe</a:t>
            </a:r>
            <a:r>
              <a:rPr lang="cs-CZ" sz="6000" b="1" u="sng" dirty="0" smtClean="0">
                <a:solidFill>
                  <a:srgbClr val="FF0000"/>
                </a:solidFill>
              </a:rPr>
              <a:t> !!!</a:t>
            </a:r>
            <a:endParaRPr lang="cs-CZ" sz="60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548680"/>
            <a:ext cx="293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99592" y="1700808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http://commons.wikimedia.org/wiki/File:Badius1.jpg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2298938"/>
            <a:ext cx="5598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http://commons.wikimedia.org/wiki/File:Leccinum_aurantiacum.JPG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3136293"/>
            <a:ext cx="5526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http://commons.wikimedia.org/wiki/File:Muchom%C5%AFrka_r%C5%AF%C5%BEov%C3%A1_1.jpg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881659" y="3868039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http://commons.wikimedia.org/wiki/File:Grandes_coulemelles.jpg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99592" y="4520728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http://commons.wikimedia.org/wiki/File:Tylopilus_felleus_1.jpg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99592" y="5148417"/>
            <a:ext cx="59315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http://commons.wikimedia.org/wiki/File:Amanita_muscaria_3_vliegenzwammen_op_rij.jpg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99592" y="6018367"/>
            <a:ext cx="52834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http://commons.wikimedia.org/wiki/File:Satans-R%C3%B6hrling_Boletus_satanas.jpg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141</TotalTime>
  <Words>191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Calibri</vt:lpstr>
      <vt:lpstr>Times New Roman</vt:lpstr>
      <vt:lpstr>Trebuchet MS</vt:lpstr>
      <vt:lpstr>Wingdings</vt:lpstr>
      <vt:lpstr>Wingdings 2</vt:lpstr>
      <vt:lpstr>Bohatý</vt:lpstr>
      <vt:lpstr>Prezentace aplikace PowerPoint</vt:lpstr>
      <vt:lpstr>Prezentace aplikace PowerPoint</vt:lpstr>
      <vt:lpstr>I.  Stavba těla: </vt:lpstr>
      <vt:lpstr>Prezentace aplikace PowerPoint</vt:lpstr>
      <vt:lpstr>II. Rozdělení hub:  1. Houby jedlé: </vt:lpstr>
      <vt:lpstr> muchomůrka růžovka                bedla vysoká</vt:lpstr>
      <vt:lpstr>2. Houby nejedlé:      HŘIB HOŘKÝ (HOŘČÁK)</vt:lpstr>
      <vt:lpstr>3. Houby jedovaté:  MUCHOMŮRKA ČERVENÁ                    HŘIB SATAN</vt:lpstr>
      <vt:lpstr>POZOR !!!!!!!!!!!!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Suzz</dc:creator>
  <cp:lastModifiedBy>MMU</cp:lastModifiedBy>
  <cp:revision>20</cp:revision>
  <dcterms:created xsi:type="dcterms:W3CDTF">2013-02-24T11:47:39Z</dcterms:created>
  <dcterms:modified xsi:type="dcterms:W3CDTF">2014-03-19T12:33:42Z</dcterms:modified>
</cp:coreProperties>
</file>