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6" r:id="rId4"/>
    <p:sldMasterId id="2147483720" r:id="rId5"/>
    <p:sldMasterId id="2147483732" r:id="rId6"/>
  </p:sldMasterIdLst>
  <p:sldIdLst>
    <p:sldId id="269" r:id="rId7"/>
    <p:sldId id="272" r:id="rId8"/>
    <p:sldId id="274" r:id="rId9"/>
    <p:sldId id="277" r:id="rId10"/>
    <p:sldId id="275" r:id="rId11"/>
    <p:sldId id="280" r:id="rId12"/>
    <p:sldId id="281" r:id="rId13"/>
    <p:sldId id="282" r:id="rId14"/>
    <p:sldId id="283" r:id="rId15"/>
    <p:sldId id="284" r:id="rId16"/>
    <p:sldId id="285" r:id="rId17"/>
    <p:sldId id="286" r:id="rId18"/>
    <p:sldId id="278" r:id="rId19"/>
    <p:sldId id="279" r:id="rId20"/>
    <p:sldId id="270" r:id="rId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5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viewProps" Target="viewProps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423715-1F32-41B3-B293-D8367ABB1BA2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28.11.2013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C56DF1-F176-4886-8118-7C1BBFD82952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01246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A97697-64B9-45FE-8CA2-DEEB8C7409E5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28.11.2013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ADD8A5-0359-46B1-BA2E-972AF673B895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63320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3E5EC5-2BB1-4F17-A859-2A03C628C623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28.11.2013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A7B62A-8BAB-48DC-A2DE-CB1822DF6CAF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94300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C97DFC-AAFF-46A7-9898-FFC11BBA9549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28.11.2013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7E30EC-175D-466C-9219-DF279DED3E2A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77966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C1D2AE-1956-44A3-A906-DCD17929F4F6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28.11.2013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44CA0C-442B-4590-B2DB-889E6A38E1AF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11441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3124D5-ADBB-4B91-BDBF-4904DC3F0F55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28.11.2013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7FB5C7-9A5D-45CE-8415-5135331339AB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29865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3D92D3-E4B9-4A79-9922-5B23B3467B3E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28.11.2013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EE3022-2817-41DA-BD1F-3092EC962365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02182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D1571D-2BE3-43A3-ADD3-E83FB4B5B29B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28.11.2013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39F9A0-CC98-4452-B952-70A159796DAF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69369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CBFCE1-A7BE-4EDD-A861-985CBAB24427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28.11.2013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D499EA-47F1-4F20-B3AE-C637B1DC67D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04968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4356B3-B7D9-4F2D-B29C-D5DCA5F5383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28.11.2013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14BF2C-9F5D-45A6-8697-E408D448E0A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76122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B64269-4D92-401F-A5E4-8D0A6CB49268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28.11.2013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E750C8-44A8-4E72-AB88-2C2BE3D5F1C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49669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423715-1F32-41B3-B293-D8367ABB1BA2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28.11.2013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C56DF1-F176-4886-8118-7C1BBFD82952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856402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A97697-64B9-45FE-8CA2-DEEB8C7409E5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28.11.2013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ADD8A5-0359-46B1-BA2E-972AF673B895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2982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3E5EC5-2BB1-4F17-A859-2A03C628C623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28.11.2013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A7B62A-8BAB-48DC-A2DE-CB1822DF6CAF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812165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C97DFC-AAFF-46A7-9898-FFC11BBA9549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28.11.2013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7E30EC-175D-466C-9219-DF279DED3E2A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581657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C1D2AE-1956-44A3-A906-DCD17929F4F6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28.11.2013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44CA0C-442B-4590-B2DB-889E6A38E1AF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94579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3124D5-ADBB-4B91-BDBF-4904DC3F0F55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28.11.2013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7FB5C7-9A5D-45CE-8415-5135331339AB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074040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3D92D3-E4B9-4A79-9922-5B23B3467B3E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28.11.2013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EE3022-2817-41DA-BD1F-3092EC962365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33483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D1571D-2BE3-43A3-ADD3-E83FB4B5B29B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28.11.2013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39F9A0-CC98-4452-B952-70A159796DAF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486155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CBFCE1-A7BE-4EDD-A861-985CBAB24427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28.11.2013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D499EA-47F1-4F20-B3AE-C637B1DC67D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610255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4356B3-B7D9-4F2D-B29C-D5DCA5F5383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28.11.2013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14BF2C-9F5D-45A6-8697-E408D448E0A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739143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B64269-4D92-401F-A5E4-8D0A6CB49268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28.11.2013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E750C8-44A8-4E72-AB88-2C2BE3D5F1C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063297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0" name="Podnadpis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0F9E7D-9651-464F-B5A4-909B71E3E379}" type="datetimeFigureOut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28.11.2013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C78EDC-54B1-4558-A88D-55FCFFDC5D80}" type="slidenum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267313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0F9E7D-9651-464F-B5A4-909B71E3E379}" type="datetimeFigureOut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28.11.2013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C78EDC-54B1-4558-A88D-55FCFFDC5D80}" type="slidenum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930329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aoblený obdélník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0F9E7D-9651-464F-B5A4-909B71E3E379}" type="datetimeFigureOut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28.11.2013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C78EDC-54B1-4558-A88D-55FCFFDC5D80}" type="slidenum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882496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0F9E7D-9651-464F-B5A4-909B71E3E379}" type="datetimeFigureOut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28.11.2013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C78EDC-54B1-4558-A88D-55FCFFDC5D80}" type="slidenum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223007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0F9E7D-9651-464F-B5A4-909B71E3E379}" type="datetimeFigureOut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28.11.2013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C78EDC-54B1-4558-A88D-55FCFFDC5D80}" type="slidenum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965799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0F9E7D-9651-464F-B5A4-909B71E3E379}" type="datetimeFigureOut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28.11.2013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C78EDC-54B1-4558-A88D-55FCFFDC5D80}" type="slidenum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645147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0F9E7D-9651-464F-B5A4-909B71E3E379}" type="datetimeFigureOut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28.11.2013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C78EDC-54B1-4558-A88D-55FCFFDC5D80}" type="slidenum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413408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0F9E7D-9651-464F-B5A4-909B71E3E379}" type="datetimeFigureOut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28.11.2013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C78EDC-54B1-4558-A88D-55FCFFDC5D80}" type="slidenum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681629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Obdélník s jedním zakulaceným rohem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0F9E7D-9651-464F-B5A4-909B71E3E379}" type="datetimeFigureOut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28.11.2013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C78EDC-54B1-4558-A88D-55FCFFDC5D80}" type="slidenum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57231222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0F9E7D-9651-464F-B5A4-909B71E3E379}" type="datetimeFigureOut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28.11.2013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C78EDC-54B1-4558-A88D-55FCFFDC5D80}" type="slidenum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036677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0F9E7D-9651-464F-B5A4-909B71E3E379}" type="datetimeFigureOut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28.11.2013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C78EDC-54B1-4558-A88D-55FCFFDC5D80}" type="slidenum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877030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0" name="Podnadpis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0F9E7D-9651-464F-B5A4-909B71E3E379}" type="datetimeFigureOut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28.11.2013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C78EDC-54B1-4558-A88D-55FCFFDC5D80}" type="slidenum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45205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0F9E7D-9651-464F-B5A4-909B71E3E379}" type="datetimeFigureOut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28.11.2013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C78EDC-54B1-4558-A88D-55FCFFDC5D80}" type="slidenum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125203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aoblený obdélník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0F9E7D-9651-464F-B5A4-909B71E3E379}" type="datetimeFigureOut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28.11.2013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C78EDC-54B1-4558-A88D-55FCFFDC5D80}" type="slidenum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295722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0F9E7D-9651-464F-B5A4-909B71E3E379}" type="datetimeFigureOut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28.11.2013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C78EDC-54B1-4558-A88D-55FCFFDC5D80}" type="slidenum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243495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0F9E7D-9651-464F-B5A4-909B71E3E379}" type="datetimeFigureOut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28.11.2013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C78EDC-54B1-4558-A88D-55FCFFDC5D80}" type="slidenum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2604015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0F9E7D-9651-464F-B5A4-909B71E3E379}" type="datetimeFigureOut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28.11.2013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C78EDC-54B1-4558-A88D-55FCFFDC5D80}" type="slidenum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175031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0F9E7D-9651-464F-B5A4-909B71E3E379}" type="datetimeFigureOut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28.11.2013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C78EDC-54B1-4558-A88D-55FCFFDC5D80}" type="slidenum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839079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0F9E7D-9651-464F-B5A4-909B71E3E379}" type="datetimeFigureOut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28.11.2013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C78EDC-54B1-4558-A88D-55FCFFDC5D80}" type="slidenum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2420761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Obdélník s jedním zakulaceným rohem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0F9E7D-9651-464F-B5A4-909B71E3E379}" type="datetimeFigureOut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28.11.2013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C78EDC-54B1-4558-A88D-55FCFFDC5D80}" type="slidenum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282083239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0F9E7D-9651-464F-B5A4-909B71E3E379}" type="datetimeFigureOut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28.11.2013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C78EDC-54B1-4558-A88D-55FCFFDC5D80}" type="slidenum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6089469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0F9E7D-9651-464F-B5A4-909B71E3E379}" type="datetimeFigureOut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28.11.2013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C78EDC-54B1-4558-A88D-55FCFFDC5D80}" type="slidenum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3407701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0" name="Podnadpis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0F9E7D-9651-464F-B5A4-909B71E3E379}" type="datetimeFigureOut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28.11.2013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C78EDC-54B1-4558-A88D-55FCFFDC5D80}" type="slidenum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6072923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0F9E7D-9651-464F-B5A4-909B71E3E379}" type="datetimeFigureOut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28.11.2013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C78EDC-54B1-4558-A88D-55FCFFDC5D80}" type="slidenum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069037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aoblený obdélník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0F9E7D-9651-464F-B5A4-909B71E3E379}" type="datetimeFigureOut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28.11.2013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C78EDC-54B1-4558-A88D-55FCFFDC5D80}" type="slidenum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9423018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0F9E7D-9651-464F-B5A4-909B71E3E379}" type="datetimeFigureOut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28.11.2013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C78EDC-54B1-4558-A88D-55FCFFDC5D80}" type="slidenum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4769214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0F9E7D-9651-464F-B5A4-909B71E3E379}" type="datetimeFigureOut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28.11.2013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C78EDC-54B1-4558-A88D-55FCFFDC5D80}" type="slidenum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0115643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0F9E7D-9651-464F-B5A4-909B71E3E379}" type="datetimeFigureOut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28.11.2013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C78EDC-54B1-4558-A88D-55FCFFDC5D80}" type="slidenum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2094637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0F9E7D-9651-464F-B5A4-909B71E3E379}" type="datetimeFigureOut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28.11.2013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C78EDC-54B1-4558-A88D-55FCFFDC5D80}" type="slidenum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3790581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0F9E7D-9651-464F-B5A4-909B71E3E379}" type="datetimeFigureOut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28.11.2013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C78EDC-54B1-4558-A88D-55FCFFDC5D80}" type="slidenum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9393889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Obdélník s jedním zakulaceným rohem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0F9E7D-9651-464F-B5A4-909B71E3E379}" type="datetimeFigureOut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28.11.2013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C78EDC-54B1-4558-A88D-55FCFFDC5D80}" type="slidenum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071393333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0F9E7D-9651-464F-B5A4-909B71E3E379}" type="datetimeFigureOut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28.11.2013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C78EDC-54B1-4558-A88D-55FCFFDC5D80}" type="slidenum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3938930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0F9E7D-9651-464F-B5A4-909B71E3E379}" type="datetimeFigureOut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28.11.2013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C78EDC-54B1-4558-A88D-55FCFFDC5D80}" type="slidenum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2266193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0" name="Podnadpis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0F9E7D-9651-464F-B5A4-909B71E3E379}" type="datetimeFigureOut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28.11.2013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C78EDC-54B1-4558-A88D-55FCFFDC5D80}" type="slidenum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8383424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0F9E7D-9651-464F-B5A4-909B71E3E379}" type="datetimeFigureOut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28.11.2013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C78EDC-54B1-4558-A88D-55FCFFDC5D80}" type="slidenum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4312749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aoblený obdélník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0F9E7D-9651-464F-B5A4-909B71E3E379}" type="datetimeFigureOut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28.11.2013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C78EDC-54B1-4558-A88D-55FCFFDC5D80}" type="slidenum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7908842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0F9E7D-9651-464F-B5A4-909B71E3E379}" type="datetimeFigureOut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28.11.2013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C78EDC-54B1-4558-A88D-55FCFFDC5D80}" type="slidenum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2498669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0F9E7D-9651-464F-B5A4-909B71E3E379}" type="datetimeFigureOut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28.11.2013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C78EDC-54B1-4558-A88D-55FCFFDC5D80}" type="slidenum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9818254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0F9E7D-9651-464F-B5A4-909B71E3E379}" type="datetimeFigureOut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28.11.2013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C78EDC-54B1-4558-A88D-55FCFFDC5D80}" type="slidenum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8370361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0F9E7D-9651-464F-B5A4-909B71E3E379}" type="datetimeFigureOut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28.11.2013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C78EDC-54B1-4558-A88D-55FCFFDC5D80}" type="slidenum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4797974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0F9E7D-9651-464F-B5A4-909B71E3E379}" type="datetimeFigureOut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28.11.2013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C78EDC-54B1-4558-A88D-55FCFFDC5D80}" type="slidenum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89131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Obdélník s jedním zakulaceným rohem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0F9E7D-9651-464F-B5A4-909B71E3E379}" type="datetimeFigureOut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28.11.2013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C78EDC-54B1-4558-A88D-55FCFFDC5D80}" type="slidenum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820763849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0F9E7D-9651-464F-B5A4-909B71E3E379}" type="datetimeFigureOut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28.11.2013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C78EDC-54B1-4558-A88D-55FCFFDC5D80}" type="slidenum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8607878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0F9E7D-9651-464F-B5A4-909B71E3E379}" type="datetimeFigureOut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28.11.2013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C78EDC-54B1-4558-A88D-55FCFFDC5D80}" type="slidenum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32812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2BE0796-CCE6-4E9D-BB0A-83AC35544DF2}" type="datetimeFigureOut">
              <a:rPr lang="cs-CZ">
                <a:solidFill>
                  <a:prstClr val="black">
                    <a:tint val="75000"/>
                  </a:prstClr>
                </a:solidFill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28.11.2013</a:t>
            </a:fld>
            <a:endParaRPr lang="cs-CZ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D653154-35F7-4548-BF31-9311A7CB5E40}" type="slidenum">
              <a:rPr lang="cs-CZ">
                <a:solidFill>
                  <a:prstClr val="black">
                    <a:tint val="75000"/>
                  </a:prstClr>
                </a:solidFill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93871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2BE0796-CCE6-4E9D-BB0A-83AC35544DF2}" type="datetimeFigureOut">
              <a:rPr lang="cs-CZ">
                <a:solidFill>
                  <a:prstClr val="black">
                    <a:tint val="75000"/>
                  </a:prstClr>
                </a:solidFill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28.11.2013</a:t>
            </a:fld>
            <a:endParaRPr lang="cs-CZ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D653154-35F7-4548-BF31-9311A7CB5E40}" type="slidenum">
              <a:rPr lang="cs-CZ">
                <a:solidFill>
                  <a:prstClr val="black">
                    <a:tint val="75000"/>
                  </a:prstClr>
                </a:solidFill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38588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Zástupný symbol pro nadpis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920F9E7D-9651-464F-B5A4-909B71E3E379}" type="datetimeFigureOut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28.11.2013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EDC78EDC-54B1-4558-A88D-55FCFFDC5D80}" type="slidenum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7890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Zástupný symbol pro nadpis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920F9E7D-9651-464F-B5A4-909B71E3E379}" type="datetimeFigureOut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28.11.2013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EDC78EDC-54B1-4558-A88D-55FCFFDC5D80}" type="slidenum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3214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Zástupný symbol pro nadpis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920F9E7D-9651-464F-B5A4-909B71E3E379}" type="datetimeFigureOut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28.11.2013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EDC78EDC-54B1-4558-A88D-55FCFFDC5D80}" type="slidenum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1557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Zástupný symbol pro nadpis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920F9E7D-9651-464F-B5A4-909B71E3E379}" type="datetimeFigureOut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28.11.2013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EDC78EDC-54B1-4558-A88D-55FCFFDC5D80}" type="slidenum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57781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11000" t="-1000" r="11000" b="8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01" name="Group 5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7933359"/>
              </p:ext>
            </p:extLst>
          </p:nvPr>
        </p:nvGraphicFramePr>
        <p:xfrm>
          <a:off x="323850" y="1268413"/>
          <a:ext cx="8424863" cy="5720982"/>
        </p:xfrm>
        <a:graphic>
          <a:graphicData uri="http://schemas.openxmlformats.org/drawingml/2006/table">
            <a:tbl>
              <a:tblPr/>
              <a:tblGrid>
                <a:gridCol w="2533650"/>
                <a:gridCol w="5891213"/>
              </a:tblGrid>
              <a:tr h="64011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Název školy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Střední zdravotnická škola a Vyšší odborná škola zdravotnická Nymburk, Soudní 20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8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IČO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00640824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8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Číslo projektu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CZ.1.07/1.5.00/34.0134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8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Název projektu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Moderní škola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8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Tematická oblast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Zhotovování stomatologických protéz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8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Název DUM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Zatmelování do silikonové manžety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5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Označení DUM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VY_32_INOVACE_ZSP4.04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8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Autor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Pavla Dočekalová Urbanová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011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Anotace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Prezentace ukazuje použití silikonové manžety.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2397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Metodický pokyn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Prezentace je určená pro 3. ročník oboru Asistent zubního technika. Jedná se o obrazovou prezentaci, která má rozšířit znalosti praktického využití nástrojů a materiálů.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2233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Datum vytvoření 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22.10.2013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08942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980728"/>
            <a:ext cx="7772400" cy="1728192"/>
          </a:xfrm>
        </p:spPr>
        <p:txBody>
          <a:bodyPr/>
          <a:lstStyle/>
          <a:p>
            <a:pPr algn="ctr"/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ZATMELOVÁNÍ DO SILIKONOVÉ MANŽETY</a:t>
            </a:r>
            <a:endParaRPr lang="cs-CZ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4149080"/>
            <a:ext cx="6400800" cy="1728192"/>
          </a:xfrm>
        </p:spPr>
        <p:txBody>
          <a:bodyPr>
            <a:normAutofit/>
          </a:bodyPr>
          <a:lstStyle/>
          <a:p>
            <a:pPr algn="ctr"/>
            <a:r>
              <a:rPr lang="cs-CZ" sz="3600" dirty="0">
                <a:solidFill>
                  <a:schemeClr val="accent5">
                    <a:lumMod val="75000"/>
                  </a:schemeClr>
                </a:solidFill>
              </a:rPr>
              <a:t>u</a:t>
            </a:r>
            <a:r>
              <a:rPr lang="cs-CZ" sz="3600" dirty="0" smtClean="0">
                <a:solidFill>
                  <a:schemeClr val="accent5">
                    <a:lumMod val="75000"/>
                  </a:schemeClr>
                </a:solidFill>
              </a:rPr>
              <a:t>kázka produktu, který může usnadnit a zkvalitnit práci v laboratoři</a:t>
            </a:r>
            <a:endParaRPr lang="cs-CZ" sz="3600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9569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1124744"/>
            <a:ext cx="8183880" cy="4392488"/>
          </a:xfrm>
        </p:spPr>
        <p:txBody>
          <a:bodyPr/>
          <a:lstStyle/>
          <a:p>
            <a:pPr marL="0" indent="0">
              <a:buNone/>
            </a:pPr>
            <a:r>
              <a:rPr lang="cs-CZ" b="1" u="sng" dirty="0" smtClean="0">
                <a:solidFill>
                  <a:schemeClr val="accent5">
                    <a:lumMod val="75000"/>
                  </a:schemeClr>
                </a:solidFill>
              </a:rPr>
              <a:t>POTŘEBUJEME:</a:t>
            </a:r>
          </a:p>
          <a:p>
            <a:endParaRPr lang="cs-CZ" dirty="0">
              <a:solidFill>
                <a:schemeClr val="accent5">
                  <a:lumMod val="75000"/>
                </a:schemeClr>
              </a:solidFill>
            </a:endParaRPr>
          </a:p>
          <a:p>
            <a:r>
              <a:rPr lang="cs-CZ" dirty="0">
                <a:solidFill>
                  <a:schemeClr val="accent5">
                    <a:lumMod val="75000"/>
                  </a:schemeClr>
                </a:solidFill>
              </a:rPr>
              <a:t>s</a:t>
            </a:r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ilikonovou manžetu</a:t>
            </a:r>
          </a:p>
          <a:p>
            <a:r>
              <a:rPr lang="cs-CZ" dirty="0">
                <a:solidFill>
                  <a:schemeClr val="accent5">
                    <a:lumMod val="75000"/>
                  </a:schemeClr>
                </a:solidFill>
              </a:rPr>
              <a:t>v</a:t>
            </a:r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azelínu (na vytření vnitřku manžety)</a:t>
            </a:r>
          </a:p>
          <a:p>
            <a:r>
              <a:rPr lang="cs-CZ" dirty="0" err="1">
                <a:solidFill>
                  <a:schemeClr val="accent5">
                    <a:lumMod val="75000"/>
                  </a:schemeClr>
                </a:solidFill>
              </a:rPr>
              <a:t>z</a:t>
            </a:r>
            <a:r>
              <a:rPr lang="cs-CZ" dirty="0" err="1" smtClean="0">
                <a:solidFill>
                  <a:schemeClr val="accent5">
                    <a:lumMod val="75000"/>
                  </a:schemeClr>
                </a:solidFill>
              </a:rPr>
              <a:t>atmelovací</a:t>
            </a:r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 hmotu, vhodnou pro lití bez manžety</a:t>
            </a:r>
          </a:p>
          <a:p>
            <a:r>
              <a:rPr lang="cs-CZ" dirty="0">
                <a:solidFill>
                  <a:schemeClr val="accent5">
                    <a:lumMod val="75000"/>
                  </a:schemeClr>
                </a:solidFill>
              </a:rPr>
              <a:t>o</a:t>
            </a:r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dmašťovací prostředek (na vosk)</a:t>
            </a:r>
          </a:p>
          <a:p>
            <a:r>
              <a:rPr lang="cs-CZ" dirty="0">
                <a:solidFill>
                  <a:schemeClr val="accent5">
                    <a:lumMod val="75000"/>
                  </a:schemeClr>
                </a:solidFill>
              </a:rPr>
              <a:t>v</a:t>
            </a:r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ýrobek k zatmelení (vymodelovanou a načepovanou korunku/můstek)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5610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11560" y="620688"/>
            <a:ext cx="799288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250"/>
              </a:spcBef>
              <a:buClr>
                <a:srgbClr val="F07F09"/>
              </a:buClr>
              <a:buSzPct val="80000"/>
            </a:pPr>
            <a:r>
              <a:rPr lang="cs-CZ" sz="2800" dirty="0" smtClean="0">
                <a:solidFill>
                  <a:srgbClr val="604878">
                    <a:lumMod val="75000"/>
                  </a:srgbClr>
                </a:solidFill>
              </a:rPr>
              <a:t>Licí kroužek se skládá </a:t>
            </a:r>
            <a:r>
              <a:rPr lang="cs-CZ" sz="2800" dirty="0">
                <a:solidFill>
                  <a:srgbClr val="604878">
                    <a:lumMod val="75000"/>
                  </a:srgbClr>
                </a:solidFill>
              </a:rPr>
              <a:t>ze samotné manžety a vlastního </a:t>
            </a:r>
            <a:r>
              <a:rPr lang="cs-CZ" sz="2800" dirty="0" err="1">
                <a:solidFill>
                  <a:srgbClr val="604878">
                    <a:lumMod val="75000"/>
                  </a:srgbClr>
                </a:solidFill>
              </a:rPr>
              <a:t>předtvaru</a:t>
            </a:r>
            <a:r>
              <a:rPr lang="cs-CZ" sz="2800" dirty="0">
                <a:solidFill>
                  <a:srgbClr val="604878">
                    <a:lumMod val="75000"/>
                  </a:srgbClr>
                </a:solidFill>
              </a:rPr>
              <a:t> licí prohlubně, která se s manžetou spojí pouhým těsným zasunutím</a:t>
            </a:r>
          </a:p>
        </p:txBody>
      </p:sp>
      <p:pic>
        <p:nvPicPr>
          <p:cNvPr id="3" name="Picture 2" descr="C:\Users\Pavla Ura\Desktop\škola\fotky\DSC0044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70" t="5340" r="6795" b="6899"/>
          <a:stretch/>
        </p:blipFill>
        <p:spPr bwMode="auto">
          <a:xfrm>
            <a:off x="1224090" y="2564904"/>
            <a:ext cx="6767828" cy="385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5030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Users\Pavla Ura\Desktop\škola\fotky\DSC00458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41" r="13195"/>
          <a:stretch/>
        </p:blipFill>
        <p:spPr bwMode="auto">
          <a:xfrm>
            <a:off x="832646" y="764704"/>
            <a:ext cx="7452000" cy="5349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3995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Pavla Ura\Desktop\škola\fotky\DSC00454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31" b="10194"/>
          <a:stretch/>
        </p:blipFill>
        <p:spPr bwMode="auto">
          <a:xfrm>
            <a:off x="1187624" y="846973"/>
            <a:ext cx="3017520" cy="4638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Pavla Ura\Desktop\škola\fotky\DSC00457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22" b="7715"/>
          <a:stretch/>
        </p:blipFill>
        <p:spPr bwMode="auto">
          <a:xfrm>
            <a:off x="5001069" y="836712"/>
            <a:ext cx="3017520" cy="464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1521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Pavla Ura\Desktop\škola\fotky\DSC00460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401" r="8621" b="2398"/>
          <a:stretch/>
        </p:blipFill>
        <p:spPr bwMode="auto">
          <a:xfrm>
            <a:off x="971600" y="620688"/>
            <a:ext cx="3384000" cy="554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Pavla Ura\Desktop\škola\fotky\DSC0046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9" t="17050" r="10637" b="1755"/>
          <a:stretch/>
        </p:blipFill>
        <p:spPr bwMode="auto">
          <a:xfrm>
            <a:off x="4839816" y="620688"/>
            <a:ext cx="3384000" cy="554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4578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Pavla Ura\Desktop\škola\fotky\DSC0047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953" y="1052736"/>
            <a:ext cx="8290560" cy="4663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1201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Pavla Ura\Desktop\škola\fotky\DSC0047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711" y="1052736"/>
            <a:ext cx="8290560" cy="4663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4597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Pavla Ura\Desktop\škola\fotky\DSC0047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529" y="1052736"/>
            <a:ext cx="8290560" cy="4663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6386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Pavla Ura\Desktop\škola\fotky\DSC0047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48" y="1052736"/>
            <a:ext cx="8290560" cy="4663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3592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Pavla Ura\Desktop\škola\fotky\DSC0048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86" t="13657" r="8176" b="8656"/>
          <a:stretch/>
        </p:blipFill>
        <p:spPr bwMode="auto">
          <a:xfrm>
            <a:off x="504000" y="504000"/>
            <a:ext cx="8136000" cy="532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7208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476672"/>
            <a:ext cx="8183880" cy="5616624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endParaRPr lang="cs-CZ" sz="3600" b="1" u="sng" dirty="0" smtClean="0">
              <a:solidFill>
                <a:schemeClr val="accent5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cs-CZ" sz="3600" b="1" u="sng" dirty="0" smtClean="0">
                <a:solidFill>
                  <a:schemeClr val="accent5">
                    <a:lumMod val="75000"/>
                  </a:schemeClr>
                </a:solidFill>
              </a:rPr>
              <a:t>VÝHODY:</a:t>
            </a:r>
            <a:r>
              <a:rPr lang="cs-CZ" sz="3600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</a:p>
          <a:p>
            <a:pPr marL="0" indent="0">
              <a:buNone/>
            </a:pPr>
            <a:endParaRPr lang="cs-CZ" sz="3600" dirty="0" smtClean="0">
              <a:solidFill>
                <a:schemeClr val="accent5">
                  <a:lumMod val="75000"/>
                </a:schemeClr>
              </a:solidFill>
            </a:endParaRPr>
          </a:p>
          <a:p>
            <a:r>
              <a:rPr lang="cs-CZ" sz="3600" dirty="0" smtClean="0">
                <a:solidFill>
                  <a:schemeClr val="accent5">
                    <a:lumMod val="75000"/>
                  </a:schemeClr>
                </a:solidFill>
              </a:rPr>
              <a:t>plně uplatněná a rovnoměrná expanze </a:t>
            </a:r>
            <a:r>
              <a:rPr lang="cs-CZ" sz="3600" dirty="0" err="1" smtClean="0">
                <a:solidFill>
                  <a:schemeClr val="accent5">
                    <a:lumMod val="75000"/>
                  </a:schemeClr>
                </a:solidFill>
              </a:rPr>
              <a:t>zatmelovací</a:t>
            </a:r>
            <a:r>
              <a:rPr lang="cs-CZ" sz="3600" dirty="0" smtClean="0">
                <a:solidFill>
                  <a:schemeClr val="accent5">
                    <a:lumMod val="75000"/>
                  </a:schemeClr>
                </a:solidFill>
              </a:rPr>
              <a:t> hmoty</a:t>
            </a:r>
          </a:p>
          <a:p>
            <a:r>
              <a:rPr lang="cs-CZ" sz="3600" dirty="0">
                <a:solidFill>
                  <a:schemeClr val="accent5">
                    <a:lumMod val="75000"/>
                  </a:schemeClr>
                </a:solidFill>
              </a:rPr>
              <a:t>s</a:t>
            </a:r>
            <a:r>
              <a:rPr lang="cs-CZ" sz="3600" dirty="0" smtClean="0">
                <a:solidFill>
                  <a:schemeClr val="accent5">
                    <a:lumMod val="75000"/>
                  </a:schemeClr>
                </a:solidFill>
              </a:rPr>
              <a:t>nadná </a:t>
            </a:r>
            <a:r>
              <a:rPr lang="cs-CZ" sz="3600" dirty="0" err="1" smtClean="0">
                <a:solidFill>
                  <a:schemeClr val="accent5">
                    <a:lumMod val="75000"/>
                  </a:schemeClr>
                </a:solidFill>
              </a:rPr>
              <a:t>dekyvetace</a:t>
            </a:r>
            <a:endParaRPr lang="cs-CZ" sz="3600" dirty="0" smtClean="0">
              <a:solidFill>
                <a:schemeClr val="accent5">
                  <a:lumMod val="75000"/>
                </a:schemeClr>
              </a:solidFill>
            </a:endParaRPr>
          </a:p>
          <a:p>
            <a:r>
              <a:rPr lang="cs-CZ" sz="3600" dirty="0">
                <a:solidFill>
                  <a:schemeClr val="accent5">
                    <a:lumMod val="75000"/>
                  </a:schemeClr>
                </a:solidFill>
              </a:rPr>
              <a:t>ú</a:t>
            </a:r>
            <a:r>
              <a:rPr lang="cs-CZ" sz="3600" dirty="0" smtClean="0">
                <a:solidFill>
                  <a:schemeClr val="accent5">
                    <a:lumMod val="75000"/>
                  </a:schemeClr>
                </a:solidFill>
              </a:rPr>
              <a:t>spora materiálu – dlouhá životnost licího kroužku + není potřeba keramická páska</a:t>
            </a:r>
          </a:p>
          <a:p>
            <a:r>
              <a:rPr lang="cs-CZ" sz="3600" dirty="0" smtClean="0">
                <a:solidFill>
                  <a:schemeClr val="accent5">
                    <a:lumMod val="75000"/>
                  </a:schemeClr>
                </a:solidFill>
              </a:rPr>
              <a:t>spolehlivé, snadné a rychlé spojení manžety s </a:t>
            </a:r>
            <a:r>
              <a:rPr lang="cs-CZ" sz="3600" dirty="0" err="1" smtClean="0">
                <a:solidFill>
                  <a:schemeClr val="accent5">
                    <a:lumMod val="75000"/>
                  </a:schemeClr>
                </a:solidFill>
              </a:rPr>
              <a:t>předtvarem</a:t>
            </a:r>
            <a:r>
              <a:rPr lang="cs-CZ" sz="3600" dirty="0" smtClean="0">
                <a:solidFill>
                  <a:schemeClr val="accent5">
                    <a:lumMod val="75000"/>
                  </a:schemeClr>
                </a:solidFill>
              </a:rPr>
              <a:t> licí prohlubně</a:t>
            </a:r>
          </a:p>
          <a:p>
            <a:r>
              <a:rPr lang="cs-CZ" sz="3600" dirty="0">
                <a:solidFill>
                  <a:schemeClr val="accent5">
                    <a:lumMod val="75000"/>
                  </a:schemeClr>
                </a:solidFill>
              </a:rPr>
              <a:t>silikonové manžety se vyrábějí v několika velikostech stejně jako kovové </a:t>
            </a:r>
            <a:r>
              <a:rPr lang="cs-CZ" sz="3600" dirty="0" smtClean="0">
                <a:solidFill>
                  <a:schemeClr val="accent5">
                    <a:lumMod val="75000"/>
                  </a:schemeClr>
                </a:solidFill>
              </a:rPr>
              <a:t>manžety (zde jsme využili </a:t>
            </a:r>
            <a:r>
              <a:rPr lang="cs-CZ" sz="3600" dirty="0">
                <a:solidFill>
                  <a:schemeClr val="accent5">
                    <a:lumMod val="75000"/>
                  </a:schemeClr>
                </a:solidFill>
              </a:rPr>
              <a:t>asi nejpoužívanější </a:t>
            </a:r>
            <a:r>
              <a:rPr lang="cs-CZ" sz="3600" dirty="0" smtClean="0">
                <a:solidFill>
                  <a:schemeClr val="accent5">
                    <a:lumMod val="75000"/>
                  </a:schemeClr>
                </a:solidFill>
              </a:rPr>
              <a:t>velikost – 3)</a:t>
            </a:r>
          </a:p>
          <a:p>
            <a:endParaRPr lang="cs-CZ" dirty="0" smtClean="0">
              <a:solidFill>
                <a:schemeClr val="accent5">
                  <a:lumMod val="75000"/>
                </a:schemeClr>
              </a:solidFill>
            </a:endParaRPr>
          </a:p>
          <a:p>
            <a:endParaRPr lang="cs-CZ" dirty="0" smtClean="0">
              <a:solidFill>
                <a:schemeClr val="accent5">
                  <a:lumMod val="75000"/>
                </a:schemeClr>
              </a:solidFill>
            </a:endParaRPr>
          </a:p>
          <a:p>
            <a:endParaRPr lang="cs-CZ" dirty="0"/>
          </a:p>
          <a:p>
            <a:pPr algn="ctr"/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48718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b="1" u="sng" dirty="0" smtClean="0">
              <a:solidFill>
                <a:schemeClr val="accent5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cs-CZ" b="1" u="sng" dirty="0" smtClean="0">
                <a:solidFill>
                  <a:schemeClr val="accent5">
                    <a:lumMod val="75000"/>
                  </a:schemeClr>
                </a:solidFill>
              </a:rPr>
              <a:t>NEVÝHODY:</a:t>
            </a:r>
          </a:p>
          <a:p>
            <a:pPr marL="0" indent="0">
              <a:buNone/>
            </a:pPr>
            <a:endParaRPr lang="cs-CZ" b="1" u="sng" dirty="0">
              <a:solidFill>
                <a:schemeClr val="accent5">
                  <a:lumMod val="75000"/>
                </a:schemeClr>
              </a:solidFill>
            </a:endParaRPr>
          </a:p>
          <a:p>
            <a:r>
              <a:rPr lang="cs-CZ" dirty="0">
                <a:solidFill>
                  <a:schemeClr val="accent5">
                    <a:lumMod val="75000"/>
                  </a:schemeClr>
                </a:solidFill>
              </a:rPr>
              <a:t>nelze použít </a:t>
            </a:r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každou </a:t>
            </a:r>
            <a:r>
              <a:rPr lang="cs-CZ" dirty="0" err="1">
                <a:solidFill>
                  <a:schemeClr val="accent5">
                    <a:lumMod val="75000"/>
                  </a:schemeClr>
                </a:solidFill>
              </a:rPr>
              <a:t>zatmelovací</a:t>
            </a:r>
            <a:r>
              <a:rPr lang="cs-CZ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hmotu (musí být vhodná pro lití bez manžety)</a:t>
            </a:r>
            <a:endParaRPr lang="cs-CZ" dirty="0">
              <a:solidFill>
                <a:schemeClr val="accent5">
                  <a:lumMod val="75000"/>
                </a:schemeClr>
              </a:solidFill>
            </a:endParaRPr>
          </a:p>
          <a:p>
            <a:r>
              <a:rPr lang="cs-CZ" dirty="0">
                <a:solidFill>
                  <a:schemeClr val="accent5">
                    <a:lumMod val="75000"/>
                  </a:schemeClr>
                </a:solidFill>
              </a:rPr>
              <a:t>při šokovém </a:t>
            </a:r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(rychlém) vypalování se může zvyšovat </a:t>
            </a:r>
            <a:r>
              <a:rPr lang="cs-CZ" dirty="0">
                <a:solidFill>
                  <a:schemeClr val="accent5">
                    <a:lumMod val="75000"/>
                  </a:schemeClr>
                </a:solidFill>
              </a:rPr>
              <a:t>riziko roztržení </a:t>
            </a:r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kyvety</a:t>
            </a:r>
            <a:endParaRPr lang="cs-CZ" dirty="0">
              <a:solidFill>
                <a:schemeClr val="accent5">
                  <a:lumMod val="75000"/>
                </a:schemeClr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56604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10000" t="12000" r="10000" b="6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Nadpis 1"/>
          <p:cNvSpPr>
            <a:spLocks noGrp="1"/>
          </p:cNvSpPr>
          <p:nvPr>
            <p:ph type="title"/>
          </p:nvPr>
        </p:nvSpPr>
        <p:spPr>
          <a:xfrm>
            <a:off x="468313" y="188913"/>
            <a:ext cx="8229600" cy="865187"/>
          </a:xfrm>
        </p:spPr>
        <p:txBody>
          <a:bodyPr/>
          <a:lstStyle/>
          <a:p>
            <a:r>
              <a:rPr lang="cs-CZ" altLang="cs-CZ" sz="1200" smtClean="0">
                <a:latin typeface="Times New Roman" pitchFamily="18" charset="0"/>
              </a:rPr>
              <a:t>Materiál je určen pro bezplatné používání a pro potřeby výuky, vzdělávání na všech typech škol a školských zařízení. Jakékoliv další použití podléhá autorskému zákonu.</a:t>
            </a:r>
          </a:p>
        </p:txBody>
      </p:sp>
      <p:sp>
        <p:nvSpPr>
          <p:cNvPr id="4099" name="Zástupný symbol pro obsah 2"/>
          <p:cNvSpPr>
            <a:spLocks noGrp="1"/>
          </p:cNvSpPr>
          <p:nvPr>
            <p:ph idx="1"/>
          </p:nvPr>
        </p:nvSpPr>
        <p:spPr>
          <a:xfrm>
            <a:off x="323528" y="2348880"/>
            <a:ext cx="8612476" cy="4104456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cs-CZ" altLang="cs-CZ" sz="3600" dirty="0" smtClean="0">
                <a:latin typeface="Arial" charset="0"/>
                <a:cs typeface="Arial" charset="0"/>
              </a:rPr>
              <a:t>Zdroje: vlastní tvorba</a:t>
            </a:r>
          </a:p>
          <a:p>
            <a:pPr>
              <a:buFont typeface="Arial" charset="0"/>
              <a:buNone/>
            </a:pPr>
            <a:endParaRPr lang="cs-CZ" altLang="cs-CZ" sz="3600" dirty="0" smtClean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8387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Aspekt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Aspekt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3_Aspekt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4_Aspekt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298</TotalTime>
  <Words>265</Words>
  <Application>Microsoft Office PowerPoint</Application>
  <PresentationFormat>Předvádění na obrazovce (4:3)</PresentationFormat>
  <Paragraphs>51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6</vt:i4>
      </vt:variant>
      <vt:variant>
        <vt:lpstr>Nadpisy snímků</vt:lpstr>
      </vt:variant>
      <vt:variant>
        <vt:i4>15</vt:i4>
      </vt:variant>
    </vt:vector>
  </HeadingPairs>
  <TitlesOfParts>
    <vt:vector size="21" baseType="lpstr">
      <vt:lpstr>Motiv sady Office</vt:lpstr>
      <vt:lpstr>1_Motiv sady Office</vt:lpstr>
      <vt:lpstr>Aspekt</vt:lpstr>
      <vt:lpstr>1_Aspekt</vt:lpstr>
      <vt:lpstr>3_Aspekt</vt:lpstr>
      <vt:lpstr>4_Aspekt</vt:lpstr>
      <vt:lpstr>Prezentace aplikace PowerPoint</vt:lpstr>
      <vt:lpstr>ZATMELOVÁNÍ DO SILIKONOVÉ MANŽETY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Materiál je určen pro bezplatné používání a pro potřeby výuky, vzdělávání na všech typech škol a školských zařízení. Jakékoliv další použití podléhá autorskému zákonu.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KAPNA Z MODELOVACÍ PRYSKYŘICE</dc:title>
  <dc:creator>Pavla</dc:creator>
  <cp:lastModifiedBy>Pavla</cp:lastModifiedBy>
  <cp:revision>32</cp:revision>
  <dcterms:created xsi:type="dcterms:W3CDTF">2013-10-17T20:24:26Z</dcterms:created>
  <dcterms:modified xsi:type="dcterms:W3CDTF">2013-11-27T23:56:39Z</dcterms:modified>
</cp:coreProperties>
</file>