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9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695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55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940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028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376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146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693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814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434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3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273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5A266-636E-4A5D-8619-36C0AD502FC2}" type="datetimeFigureOut">
              <a:rPr lang="cs-CZ" smtClean="0"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695FE-B38E-4B74-8DD7-89C3E5697D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3250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438589.jpg" TargetMode="External"/><Relationship Id="rId2" Type="http://schemas.openxmlformats.org/officeDocument/2006/relationships/hyperlink" Target="http://officeimg.vo.msecnd.net/en-us/images/MH900438955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img.vo.msecnd.net/en-us/images/MH900427752.jpg" TargetMode="External"/><Relationship Id="rId5" Type="http://schemas.openxmlformats.org/officeDocument/2006/relationships/hyperlink" Target="http://skolakov3a.sweb.cz/PRVOUKA/rostliny2/rostlina.gif" TargetMode="External"/><Relationship Id="rId4" Type="http://schemas.openxmlformats.org/officeDocument/2006/relationships/hyperlink" Target="http://officeimg.vo.msecnd.net/en-us/images/MH900423136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27698.jpg" TargetMode="External"/><Relationship Id="rId3" Type="http://schemas.openxmlformats.org/officeDocument/2006/relationships/hyperlink" Target="http://officeimg.vo.msecnd.net/en-us/images/MH900439317.jpg" TargetMode="External"/><Relationship Id="rId7" Type="http://schemas.openxmlformats.org/officeDocument/2006/relationships/hyperlink" Target="http://www.priroda.cz/nahledy/s/snezenka-foto-176x176.jpg" TargetMode="External"/><Relationship Id="rId2" Type="http://schemas.openxmlformats.org/officeDocument/2006/relationships/hyperlink" Target="http://officeimg.vo.msecnd.net/en-us/images/MH900428005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botany.cz/cs/leucojum-vernum" TargetMode="External"/><Relationship Id="rId5" Type="http://schemas.openxmlformats.org/officeDocument/2006/relationships/hyperlink" Target="http://www.biolib.cz/cz/image/id2885/?orderby=1&amp;uid=141" TargetMode="External"/><Relationship Id="rId4" Type="http://schemas.openxmlformats.org/officeDocument/2006/relationships/hyperlink" Target="http://www.slsbyliny.wz.cz/sasankahajni1.jpg" TargetMode="External"/><Relationship Id="rId9" Type="http://schemas.openxmlformats.org/officeDocument/2006/relationships/hyperlink" Target="http://www.scanzen.cz/kytky/pampeliska/img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pc\AppData\Local\Microsoft\Windows\Temporary Internet Files\Content.IE5\A3BZKTVY\MP900423136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7" y="818697"/>
            <a:ext cx="3423647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c\AppData\Local\Microsoft\Windows\Temporary Internet Files\Content.IE5\A3BZKTVY\MP900438589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5012"/>
            <a:ext cx="3347864" cy="281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27584" y="3501008"/>
            <a:ext cx="7056784" cy="1631216"/>
          </a:xfrm>
          <a:prstGeom prst="rect">
            <a:avLst/>
          </a:prstGeom>
          <a:solidFill>
            <a:srgbClr val="92D050"/>
          </a:solidFill>
          <a:effectLst>
            <a:softEdge rad="3175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002060"/>
                </a:solidFill>
              </a:rPr>
              <a:t>Název školy:  Základní škola Karla Klíče Hostinné</a:t>
            </a:r>
          </a:p>
          <a:p>
            <a:r>
              <a:rPr lang="cs-CZ" sz="2000" b="1" dirty="0">
                <a:solidFill>
                  <a:srgbClr val="002060"/>
                </a:solidFill>
              </a:rPr>
              <a:t>Autor:  Mgr. </a:t>
            </a:r>
            <a:r>
              <a:rPr lang="cs-CZ" sz="2000" b="1" dirty="0" smtClean="0">
                <a:solidFill>
                  <a:srgbClr val="002060"/>
                </a:solidFill>
              </a:rPr>
              <a:t>Soňa Dvořáková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>
                <a:solidFill>
                  <a:srgbClr val="002060"/>
                </a:solidFill>
              </a:rPr>
              <a:t>Název:  </a:t>
            </a:r>
            <a:r>
              <a:rPr lang="cs-CZ" sz="2000" b="1" dirty="0" smtClean="0">
                <a:solidFill>
                  <a:srgbClr val="002060"/>
                </a:solidFill>
              </a:rPr>
              <a:t>VY_32_INOVACE_13_B_11_Příroda na jaře-opakování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>
                <a:solidFill>
                  <a:srgbClr val="002060"/>
                </a:solidFill>
              </a:rPr>
              <a:t>Téma:   </a:t>
            </a:r>
            <a:r>
              <a:rPr lang="cs-CZ" sz="2000" b="1" dirty="0" smtClean="0">
                <a:solidFill>
                  <a:srgbClr val="002060"/>
                </a:solidFill>
              </a:rPr>
              <a:t>Člověk a příroda</a:t>
            </a:r>
            <a:endParaRPr lang="cs-CZ" sz="2000" b="1" dirty="0">
              <a:solidFill>
                <a:srgbClr val="002060"/>
              </a:solidFill>
            </a:endParaRPr>
          </a:p>
          <a:p>
            <a:r>
              <a:rPr lang="cs-CZ" sz="2000" b="1" dirty="0">
                <a:solidFill>
                  <a:srgbClr val="002060"/>
                </a:solidFill>
              </a:rPr>
              <a:t>Číslo projektu</a:t>
            </a:r>
            <a:r>
              <a:rPr lang="cs-CZ" sz="2000" b="1" dirty="0" smtClean="0">
                <a:solidFill>
                  <a:srgbClr val="002060"/>
                </a:solidFill>
              </a:rPr>
              <a:t>: CZ.1.07/1.4.00/21.2131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544" y="5301208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476044" y="77795"/>
            <a:ext cx="8229600" cy="1143000"/>
          </a:xfrm>
          <a:prstGeom prst="rect">
            <a:avLst/>
          </a:prstGeom>
          <a:solidFill>
            <a:srgbClr val="00B050"/>
          </a:solidFill>
          <a:effectLst>
            <a:softEdge rad="3175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 na jaře - opakování</a:t>
            </a:r>
            <a:endParaRPr lang="cs-CZ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640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878026"/>
              </p:ext>
            </p:extLst>
          </p:nvPr>
        </p:nvGraphicFramePr>
        <p:xfrm>
          <a:off x="1259632" y="1556792"/>
          <a:ext cx="6834212" cy="413076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Soňa Dvořáková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r>
                        <a:rPr lang="cs-CZ" dirty="0" smtClean="0"/>
                        <a:t>. 3.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29</a:t>
                      </a:r>
                      <a:r>
                        <a:rPr lang="cs-CZ" baseline="0" dirty="0" smtClean="0"/>
                        <a:t>. 3.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II.</a:t>
                      </a:r>
                      <a:r>
                        <a:rPr lang="cs-CZ" baseline="0" dirty="0" smtClean="0"/>
                        <a:t>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Člověk a</a:t>
                      </a:r>
                      <a:r>
                        <a:rPr lang="cs-CZ" baseline="0" dirty="0" smtClean="0"/>
                        <a:t> příroda</a:t>
                      </a:r>
                      <a:endParaRPr lang="cs-CZ" dirty="0" smtClean="0"/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Příroda na jaře - opakování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2805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jaro</a:t>
                      </a:r>
                      <a:r>
                        <a:rPr lang="cs-CZ" dirty="0" smtClean="0"/>
                        <a:t>, stálí a stěhovaví ptáci, jarní květiny, </a:t>
                      </a:r>
                      <a:r>
                        <a:rPr lang="cs-CZ" dirty="0" smtClean="0"/>
                        <a:t>části </a:t>
                      </a:r>
                      <a:r>
                        <a:rPr lang="cs-CZ" dirty="0" smtClean="0"/>
                        <a:t>rostliny 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395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211960"/>
          </a:xfr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Nakreslete rostlinu a popište její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jednotlivé části.</a:t>
            </a:r>
          </a:p>
          <a:p>
            <a:pPr marL="0" indent="0">
              <a:buNone/>
            </a:pP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2)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je jaro pro živočichy tak významné? </a:t>
            </a:r>
          </a:p>
          <a:p>
            <a:pPr marL="0" indent="0">
              <a:buNone/>
            </a:pP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jaké 2 skupiny dělíme ptáky?</a:t>
            </a:r>
          </a:p>
          <a:p>
            <a:pPr marL="0" indent="0">
              <a:buNone/>
            </a:pPr>
            <a:endParaRPr lang="cs-CZ" sz="1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4)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Napište 3 příklady z obou skupin ptáků.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77249" y="523853"/>
            <a:ext cx="613584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Zadání opakovacího testu: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041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6336704"/>
          </a:xfr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část stromu se v období jara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  	      	 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objevuje na větvi?</a:t>
            </a:r>
          </a:p>
          <a:p>
            <a:pPr marL="0" indent="0">
              <a:buNone/>
            </a:pP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6)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nazývá první a poslední jarní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 a kolik dní má ten prostřední?</a:t>
            </a: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7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začíná jaro a jaký je v tento den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vztah délek mezi nocí a dnem?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8)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Vypište 5 jarních rostlin. </a:t>
            </a:r>
          </a:p>
        </p:txBody>
      </p:sp>
    </p:spTree>
    <p:extLst>
      <p:ext uri="{BB962C8B-B14F-4D97-AF65-F5344CB8AC3E}">
        <p14:creationId xmlns:p14="http://schemas.microsoft.com/office/powerpoint/2010/main" val="225714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96396" y="188639"/>
            <a:ext cx="30243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</a:p>
          <a:p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251520" y="208112"/>
            <a:ext cx="8712968" cy="2160240"/>
          </a:xfr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Nakreslete rostlinu a popište její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jednotlivé části.</a:t>
            </a:r>
          </a:p>
          <a:p>
            <a:pPr marL="0" indent="0">
              <a:buNone/>
            </a:pP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79512" y="2120427"/>
            <a:ext cx="4501168" cy="462956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68860"/>
            <a:ext cx="4064496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189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107504" y="-171400"/>
            <a:ext cx="8712968" cy="1944216"/>
          </a:xfr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2)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je jaro pro živočichy tak významné? </a:t>
            </a:r>
          </a:p>
          <a:p>
            <a:pPr marL="0" indent="0">
              <a:buNone/>
            </a:pP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6946" y="908720"/>
            <a:ext cx="9144000" cy="1512168"/>
          </a:xfrm>
          <a:prstGeom prst="rect">
            <a:avLst/>
          </a:prstGeo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 je obdobím rozmnožování a příchodu mláďat.</a:t>
            </a:r>
          </a:p>
          <a:p>
            <a:pPr marL="0" indent="0">
              <a:buNone/>
            </a:pPr>
            <a:r>
              <a:rPr lang="cs-CZ" sz="3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597790" y="1882279"/>
            <a:ext cx="6192688" cy="538609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9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Proč je jaro tak vhodné pro mláďata?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2329586" y="2175635"/>
            <a:ext cx="5688632" cy="1386879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29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itchFamily="2" charset="2"/>
            </a:endParaRPr>
          </a:p>
          <a:p>
            <a:pPr marL="0" indent="0">
              <a:buNone/>
            </a:pPr>
            <a:r>
              <a:rPr lang="cs-CZ" sz="2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 </a:t>
            </a:r>
            <a:r>
              <a:rPr lang="cs-CZ" sz="2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Začátek </a:t>
            </a:r>
            <a:r>
              <a:rPr lang="cs-CZ" sz="2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hojných přírodních podmínek</a:t>
            </a:r>
          </a:p>
          <a:p>
            <a:pPr marL="0" indent="0">
              <a:buNone/>
            </a:pPr>
            <a:r>
              <a:rPr lang="cs-CZ" sz="2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      </a:t>
            </a:r>
            <a:r>
              <a:rPr lang="cs-CZ" sz="2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(poskytuje </a:t>
            </a:r>
            <a:r>
              <a:rPr lang="cs-CZ" sz="2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teplo i dostatek </a:t>
            </a:r>
            <a:r>
              <a:rPr lang="cs-CZ" sz="29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potravy). </a:t>
            </a:r>
            <a:endParaRPr lang="cs-CZ" sz="29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1157" y="3429000"/>
            <a:ext cx="9144000" cy="1512168"/>
          </a:xfrm>
          <a:prstGeom prst="rect">
            <a:avLst/>
          </a:prstGeo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Část ptáků se vrací z teplých krajin.</a:t>
            </a:r>
            <a:r>
              <a:rPr lang="cs-CZ" sz="3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31157" y="2960948"/>
            <a:ext cx="9144000" cy="1512168"/>
          </a:xfrm>
          <a:prstGeom prst="rect">
            <a:avLst/>
          </a:prstGeo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r>
              <a:rPr lang="cs-CZ" sz="3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Někteří živočichové se probouzejí ze zimního spánku.</a:t>
            </a:r>
          </a:p>
          <a:p>
            <a:pPr marL="0" indent="0">
              <a:buNone/>
            </a:pPr>
            <a:r>
              <a:rPr lang="cs-CZ" sz="3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</a:p>
        </p:txBody>
      </p:sp>
      <p:pic>
        <p:nvPicPr>
          <p:cNvPr id="4098" name="Picture 2" descr="C:\Users\pc\AppData\Local\Microsoft\Windows\Temporary Internet Files\Content.IE5\PJ90FPQN\MP9004393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90265"/>
            <a:ext cx="2338086" cy="278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c\AppData\Local\Microsoft\Windows\Temporary Internet Files\Content.IE5\UIFOX6ZY\MP9004277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78110"/>
            <a:ext cx="1440160" cy="212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pc\AppData\Local\Microsoft\Windows\Temporary Internet Files\Content.IE5\PJ90FPQN\MP9004280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8" y="4641571"/>
            <a:ext cx="3275856" cy="218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64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67812" y="-315416"/>
            <a:ext cx="8136904" cy="1916831"/>
          </a:xfrm>
          <a:prstGeom prst="rect">
            <a:avLst/>
          </a:prstGeo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Arial" pitchFamily="34" charset="0"/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3)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jaké 2 skupiny dělíme ptáky?</a:t>
            </a: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-270016" y="3107196"/>
            <a:ext cx="9612560" cy="1944216"/>
          </a:xfrm>
          <a:noFill/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sz="1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4)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Napište 3 příklady z obou skupin ptáků.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uhodnete které ptáky schovávají popletená písmenka? 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0" y="4725144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kečšpa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1815302" y="4726632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sok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3660781" y="4725888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katras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5485242" y="4725888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varceb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0" y="5422482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páč</a:t>
            </a:r>
            <a:endParaRPr lang="cs-CZ" sz="2800" dirty="0"/>
          </a:p>
        </p:txBody>
      </p:sp>
      <p:sp>
        <p:nvSpPr>
          <p:cNvPr id="11" name="Ovál 10"/>
          <p:cNvSpPr/>
          <p:nvPr/>
        </p:nvSpPr>
        <p:spPr>
          <a:xfrm>
            <a:off x="7344308" y="4725144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err="1" smtClean="0"/>
              <a:t>kavlašvot</a:t>
            </a:r>
            <a:endParaRPr lang="cs-CZ" sz="2200" dirty="0"/>
          </a:p>
        </p:txBody>
      </p:sp>
      <p:sp>
        <p:nvSpPr>
          <p:cNvPr id="12" name="Ovál 11"/>
          <p:cNvSpPr/>
          <p:nvPr/>
        </p:nvSpPr>
        <p:spPr>
          <a:xfrm>
            <a:off x="1870390" y="5422482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sýrako</a:t>
            </a:r>
            <a:endParaRPr lang="cs-CZ" sz="2800" dirty="0"/>
          </a:p>
        </p:txBody>
      </p:sp>
      <p:sp>
        <p:nvSpPr>
          <p:cNvPr id="13" name="Ovál 12"/>
          <p:cNvSpPr/>
          <p:nvPr/>
        </p:nvSpPr>
        <p:spPr>
          <a:xfrm>
            <a:off x="3731301" y="5422482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řičkaji</a:t>
            </a:r>
            <a:endParaRPr lang="cs-CZ" sz="2800" dirty="0"/>
          </a:p>
        </p:txBody>
      </p:sp>
      <p:sp>
        <p:nvSpPr>
          <p:cNvPr id="14" name="Ovál 13"/>
          <p:cNvSpPr/>
          <p:nvPr/>
        </p:nvSpPr>
        <p:spPr>
          <a:xfrm>
            <a:off x="5531501" y="5422482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drzod</a:t>
            </a:r>
            <a:endParaRPr lang="cs-CZ" sz="2800" dirty="0"/>
          </a:p>
        </p:txBody>
      </p:sp>
      <p:sp>
        <p:nvSpPr>
          <p:cNvPr id="15" name="Ovál 14"/>
          <p:cNvSpPr/>
          <p:nvPr/>
        </p:nvSpPr>
        <p:spPr>
          <a:xfrm>
            <a:off x="7344308" y="5422482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adlet</a:t>
            </a:r>
            <a:endParaRPr lang="cs-CZ" sz="2800" dirty="0"/>
          </a:p>
        </p:txBody>
      </p:sp>
      <p:sp>
        <p:nvSpPr>
          <p:cNvPr id="17" name="Ovál 16"/>
          <p:cNvSpPr/>
          <p:nvPr/>
        </p:nvSpPr>
        <p:spPr>
          <a:xfrm>
            <a:off x="0" y="4725888"/>
            <a:ext cx="1800200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špaček</a:t>
            </a:r>
            <a:endParaRPr lang="cs-CZ" sz="2800" dirty="0"/>
          </a:p>
        </p:txBody>
      </p:sp>
      <p:sp>
        <p:nvSpPr>
          <p:cNvPr id="18" name="Ovál 17"/>
          <p:cNvSpPr/>
          <p:nvPr/>
        </p:nvSpPr>
        <p:spPr>
          <a:xfrm>
            <a:off x="1815302" y="4727376"/>
            <a:ext cx="1800200" cy="648072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kos</a:t>
            </a:r>
            <a:endParaRPr lang="cs-CZ" sz="2800" dirty="0"/>
          </a:p>
        </p:txBody>
      </p:sp>
      <p:sp>
        <p:nvSpPr>
          <p:cNvPr id="19" name="Ovál 18"/>
          <p:cNvSpPr/>
          <p:nvPr/>
        </p:nvSpPr>
        <p:spPr>
          <a:xfrm>
            <a:off x="3660781" y="4726632"/>
            <a:ext cx="1800200" cy="648072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straka</a:t>
            </a:r>
            <a:endParaRPr lang="cs-CZ" sz="2800" dirty="0"/>
          </a:p>
        </p:txBody>
      </p:sp>
      <p:sp>
        <p:nvSpPr>
          <p:cNvPr id="20" name="Ovál 19"/>
          <p:cNvSpPr/>
          <p:nvPr/>
        </p:nvSpPr>
        <p:spPr>
          <a:xfrm>
            <a:off x="5485242" y="4726632"/>
            <a:ext cx="1800200" cy="648072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vrabec</a:t>
            </a:r>
            <a:endParaRPr lang="cs-CZ" sz="2800" dirty="0"/>
          </a:p>
        </p:txBody>
      </p:sp>
      <p:sp>
        <p:nvSpPr>
          <p:cNvPr id="21" name="Ovál 20"/>
          <p:cNvSpPr/>
          <p:nvPr/>
        </p:nvSpPr>
        <p:spPr>
          <a:xfrm>
            <a:off x="0" y="5423226"/>
            <a:ext cx="1800200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čáp</a:t>
            </a:r>
            <a:endParaRPr lang="cs-CZ" sz="2800" dirty="0"/>
          </a:p>
        </p:txBody>
      </p:sp>
      <p:sp>
        <p:nvSpPr>
          <p:cNvPr id="22" name="Ovál 21"/>
          <p:cNvSpPr/>
          <p:nvPr/>
        </p:nvSpPr>
        <p:spPr>
          <a:xfrm>
            <a:off x="7344308" y="4725888"/>
            <a:ext cx="1800200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/>
              <a:t>vlaštovka</a:t>
            </a:r>
            <a:endParaRPr lang="cs-CZ" sz="2200" dirty="0"/>
          </a:p>
        </p:txBody>
      </p:sp>
      <p:sp>
        <p:nvSpPr>
          <p:cNvPr id="23" name="Ovál 22"/>
          <p:cNvSpPr/>
          <p:nvPr/>
        </p:nvSpPr>
        <p:spPr>
          <a:xfrm>
            <a:off x="1870390" y="5423226"/>
            <a:ext cx="1800200" cy="648072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sýkora</a:t>
            </a:r>
            <a:endParaRPr lang="cs-CZ" sz="2800" dirty="0"/>
          </a:p>
        </p:txBody>
      </p:sp>
      <p:sp>
        <p:nvSpPr>
          <p:cNvPr id="24" name="Ovál 23"/>
          <p:cNvSpPr/>
          <p:nvPr/>
        </p:nvSpPr>
        <p:spPr>
          <a:xfrm>
            <a:off x="3731301" y="5423226"/>
            <a:ext cx="1800200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jiřička</a:t>
            </a:r>
            <a:endParaRPr lang="cs-CZ" sz="2800" dirty="0"/>
          </a:p>
        </p:txBody>
      </p:sp>
      <p:sp>
        <p:nvSpPr>
          <p:cNvPr id="25" name="Ovál 24"/>
          <p:cNvSpPr/>
          <p:nvPr/>
        </p:nvSpPr>
        <p:spPr>
          <a:xfrm>
            <a:off x="5531501" y="5423226"/>
            <a:ext cx="1800200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drozd</a:t>
            </a:r>
            <a:endParaRPr lang="cs-CZ" sz="2800" dirty="0"/>
          </a:p>
        </p:txBody>
      </p:sp>
      <p:sp>
        <p:nvSpPr>
          <p:cNvPr id="26" name="Ovál 25"/>
          <p:cNvSpPr/>
          <p:nvPr/>
        </p:nvSpPr>
        <p:spPr>
          <a:xfrm>
            <a:off x="7344308" y="5423226"/>
            <a:ext cx="1800200" cy="648072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datel</a:t>
            </a:r>
            <a:endParaRPr lang="cs-CZ" sz="2800" dirty="0"/>
          </a:p>
        </p:txBody>
      </p:sp>
      <p:sp>
        <p:nvSpPr>
          <p:cNvPr id="29" name="Zástupný symbol pro obsah 2"/>
          <p:cNvSpPr txBox="1">
            <a:spLocks/>
          </p:cNvSpPr>
          <p:nvPr/>
        </p:nvSpPr>
        <p:spPr>
          <a:xfrm>
            <a:off x="524592" y="1601415"/>
            <a:ext cx="8524298" cy="2088232"/>
          </a:xfrm>
          <a:prstGeom prst="rect">
            <a:avLst/>
          </a:prstGeom>
          <a:noFill/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cs-CZ" sz="28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stálé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(zůstávají tu i v zimě)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28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stěhovavé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(nemají tu dostatek potravin, tak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odlétají na jih)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2709" y="6284387"/>
            <a:ext cx="890711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Oranžově zvýraznění ptáci jsou přelétaví</a:t>
            </a:r>
            <a:r>
              <a:rPr lang="cs-CZ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modře zvýraznění jsou stálí.</a:t>
            </a:r>
          </a:p>
        </p:txBody>
      </p:sp>
    </p:spTree>
    <p:extLst>
      <p:ext uri="{BB962C8B-B14F-4D97-AF65-F5344CB8AC3E}">
        <p14:creationId xmlns:p14="http://schemas.microsoft.com/office/powerpoint/2010/main" val="267436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750"/>
                            </p:stCondLst>
                            <p:childTnLst>
                              <p:par>
                                <p:cTn id="10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uiExpand="1" build="p"/>
      <p:bldP spid="5" grpId="1" uiExpand="1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6336704"/>
          </a:xfr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část stromu se v období jara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  	      	 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objevuje na větvi?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4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6)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nazývá první a poslední jarní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 a kolik dní má ten prostřední?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</a:p>
          <a:p>
            <a:pPr marL="0" indent="0">
              <a:buNone/>
            </a:pPr>
            <a:r>
              <a:rPr lang="cs-CZ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7)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začíná jaro a jaký je v tento den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vztah délek mezi nocí a dnem?</a:t>
            </a:r>
            <a:endParaRPr lang="cs-CZ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292080" y="1556792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pupen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23098" y="3429000"/>
            <a:ext cx="4595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březen,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květen … 30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dní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79912" y="5216133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- 21. března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79912" y="5661248"/>
            <a:ext cx="5065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rovnodennost  (den = noc) 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282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-324544" y="-171400"/>
            <a:ext cx="6912768" cy="1728192"/>
          </a:xfrm>
          <a:solidFill>
            <a:srgbClr val="92D050"/>
          </a:solidFill>
          <a:effectLst>
            <a:softEdge rad="635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8)  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Vypište 5 jarních rostlin. </a:t>
            </a:r>
          </a:p>
        </p:txBody>
      </p:sp>
      <p:pic>
        <p:nvPicPr>
          <p:cNvPr id="5" name="Picture 6" descr="C:\Users\pc\AppData\Local\Microsoft\Windows\Temporary Internet Files\Content.IE5\A3BZKTVY\MP9004276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74" y="783285"/>
            <a:ext cx="2924944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643" y="192342"/>
            <a:ext cx="2547257" cy="3429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4"/>
          <a:stretch/>
        </p:blipFill>
        <p:spPr>
          <a:xfrm>
            <a:off x="0" y="4017738"/>
            <a:ext cx="3134101" cy="268123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225" y="4017738"/>
            <a:ext cx="3547492" cy="286288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-1187797" y="786063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narcis</a:t>
            </a:r>
            <a:endParaRPr lang="cs-CZ" sz="24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24338" y="3153175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prvosenka</a:t>
            </a:r>
            <a:endParaRPr lang="cs-CZ" sz="24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39868" y="6237312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bledule</a:t>
            </a:r>
            <a:endParaRPr lang="cs-CZ" sz="24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6266125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sněženka</a:t>
            </a:r>
            <a:endParaRPr lang="cs-CZ" sz="24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101" y="783285"/>
            <a:ext cx="3194298" cy="2896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391" y="3805564"/>
            <a:ext cx="2283185" cy="3044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2511975" y="314705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sasanka</a:t>
            </a:r>
            <a:endParaRPr lang="cs-CZ" sz="24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23728" y="5807504"/>
            <a:ext cx="38164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Pampeliška</a:t>
            </a:r>
          </a:p>
          <a:p>
            <a:pPr marL="342900" indent="-342900" algn="ctr">
              <a:buFontTx/>
              <a:buChar char="-"/>
            </a:pPr>
            <a:r>
              <a:rPr lang="cs-CZ" sz="20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Smetánka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    lékařská</a:t>
            </a:r>
            <a:endParaRPr lang="cs-CZ" sz="2000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14167" y="181484"/>
            <a:ext cx="4439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sedmikráska, krokus,…</a:t>
            </a:r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420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50"/>
                            </p:stCondLst>
                            <p:childTnLst>
                              <p:par>
                                <p:cTn id="74" presetID="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9" grpId="0"/>
      <p:bldP spid="10" grpId="0"/>
      <p:bldP spid="11" grpId="0"/>
      <p:bldP spid="12" grpId="0"/>
      <p:bldP spid="16" grpId="0"/>
      <p:bldP spid="17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532619"/>
              </p:ext>
            </p:extLst>
          </p:nvPr>
        </p:nvGraphicFramePr>
        <p:xfrm>
          <a:off x="755576" y="4005064"/>
          <a:ext cx="7574087" cy="2103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74087"/>
              </a:tblGrid>
              <a:tr h="3303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/>
                </a:tc>
              </a:tr>
              <a:tr h="4617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Obrázky z internetu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2"/>
                        </a:rPr>
                        <a:t>http://officeimg.vo.msecnd.net/en-us/images/MH900438955.jpg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3"/>
                        </a:rPr>
                        <a:t>http://officeimg.vo.msecnd.net/en-us/images/MH900438589.jpg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4"/>
                        </a:rPr>
                        <a:t>http://officeimg.vo.msecnd.net/en-us/images/MH900423136.jpg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5"/>
                        </a:rPr>
                        <a:t>http://skolakov3a.sweb.cz/PRVOUKA/rostliny2/rostlina.gif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6"/>
                        </a:rPr>
                        <a:t>http://officeimg.vo.msecnd.net/en-us/images/MH900427752.jpg</a:t>
                      </a:r>
                      <a:r>
                        <a:rPr lang="cs-CZ" sz="1800" baseline="0" dirty="0" smtClean="0"/>
                        <a:t>   </a:t>
                      </a:r>
                    </a:p>
                  </a:txBody>
                  <a:tcPr marL="91439" marR="91439"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273047"/>
              </p:ext>
            </p:extLst>
          </p:nvPr>
        </p:nvGraphicFramePr>
        <p:xfrm>
          <a:off x="755576" y="836712"/>
          <a:ext cx="7560840" cy="26516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60840"/>
              </a:tblGrid>
              <a:tr h="14970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703" marB="45703"/>
                </a:tc>
              </a:tr>
              <a:tr h="1188487"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r>
                        <a:rPr lang="cs-CZ" sz="1800" dirty="0" smtClean="0"/>
                        <a:t> </a:t>
                      </a:r>
                      <a:r>
                        <a:rPr lang="cs-CZ" sz="1800" baseline="0" dirty="0" smtClean="0"/>
                        <a:t>Prezentace je určena pro žáky 2. ročníku jako opakování tématu „Příroda na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jaře“. Otázky lze zodpovědět společně ústně nebo psát odpovědi na papír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samostatně (jako test na známky). Poté následuje společná kontrola ve formě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výkladu i praktických činností. Prezentace obsahuje animace.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sz="1800" u="sng" baseline="0" dirty="0" smtClean="0"/>
                        <a:t>Praktické činnosti</a:t>
                      </a:r>
                      <a:r>
                        <a:rPr lang="cs-CZ" sz="1800" baseline="0" dirty="0" smtClean="0"/>
                        <a:t>   -  kresba rostliny a popis jejich částí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sz="1800" baseline="0" dirty="0" smtClean="0"/>
                        <a:t>                                  -  přesmyčky názvů ptáků</a:t>
                      </a:r>
                      <a:endParaRPr lang="cs-CZ" sz="1800" dirty="0" smtClean="0"/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sz="1800" dirty="0" smtClean="0"/>
                        <a:t>  </a:t>
                      </a:r>
                    </a:p>
                  </a:txBody>
                  <a:tcPr marL="91439" marR="91439" marT="45703" marB="4570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6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927716"/>
              </p:ext>
            </p:extLst>
          </p:nvPr>
        </p:nvGraphicFramePr>
        <p:xfrm>
          <a:off x="827584" y="908720"/>
          <a:ext cx="7574087" cy="2651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74087"/>
              </a:tblGrid>
              <a:tr h="3303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/>
                </a:tc>
              </a:tr>
              <a:tr h="4617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2"/>
                        </a:rPr>
                        <a:t>http://officeimg.vo.msecnd.net/en-us/images/MH900428005.jpg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3"/>
                        </a:rPr>
                        <a:t>http://officeimg.vo.msecnd.net/en-us/images/MH900439317.jpg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4"/>
                        </a:rPr>
                        <a:t>http://www.slsbyliny.wz.cz/sasankahajni1.jpg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5"/>
                        </a:rPr>
                        <a:t>http://www.biolib.cz/cz/image/id2885/?orderby=1&amp;uid=141</a:t>
                      </a:r>
                      <a:endParaRPr lang="cs-CZ" sz="1800" baseline="0" dirty="0" smtClean="0"/>
                    </a:p>
                    <a:p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6"/>
                        </a:rPr>
                        <a:t>http://botany.cz/cs/leucojum-vernum</a:t>
                      </a:r>
                      <a:endParaRPr lang="cs-CZ" sz="1800" baseline="0" dirty="0" smtClean="0"/>
                    </a:p>
                    <a:p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7"/>
                        </a:rPr>
                        <a:t>http://www.priroda.cz/nahledy/s/snezenka-foto-176x176.jpg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8"/>
                        </a:rPr>
                        <a:t>http://officeimg.vo.msecnd.net/en-us/images/MH900427698.jpg</a:t>
                      </a:r>
                      <a:r>
                        <a:rPr lang="cs-CZ" sz="1800" baseline="0" dirty="0" smtClean="0"/>
                        <a:t> </a:t>
                      </a:r>
                    </a:p>
                    <a:p>
                      <a:r>
                        <a:rPr lang="cs-CZ" sz="1800" baseline="0" dirty="0" smtClean="0"/>
                        <a:t>   - </a:t>
                      </a:r>
                      <a:r>
                        <a:rPr lang="cs-CZ" sz="1800" baseline="0" dirty="0" smtClean="0">
                          <a:hlinkClick r:id="rId9"/>
                        </a:rPr>
                        <a:t>http://www.scanzen.cz/kytky/pampeliska/img2.jpg</a:t>
                      </a:r>
                      <a:r>
                        <a:rPr lang="cs-CZ" sz="1800" baseline="0" dirty="0" smtClean="0"/>
                        <a:t> </a:t>
                      </a:r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761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379</Words>
  <Application>Microsoft Office PowerPoint</Application>
  <PresentationFormat>Předvádění na obrazovce (4:3)</PresentationFormat>
  <Paragraphs>142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37</cp:revision>
  <dcterms:created xsi:type="dcterms:W3CDTF">2012-03-28T09:03:50Z</dcterms:created>
  <dcterms:modified xsi:type="dcterms:W3CDTF">2012-03-28T20:26:34Z</dcterms:modified>
</cp:coreProperties>
</file>