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3" r:id="rId2"/>
    <p:sldId id="264" r:id="rId3"/>
    <p:sldId id="256" r:id="rId4"/>
    <p:sldId id="257" r:id="rId5"/>
    <p:sldId id="258" r:id="rId6"/>
    <p:sldId id="260" r:id="rId7"/>
    <p:sldId id="262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B651E-F180-4704-863F-7B7C906FA611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A9F6270-9C06-4FD7-AB32-E14D4491DA5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push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64B651E-F180-4704-863F-7B7C906FA611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7A9F6270-9C06-4FD7-AB32-E14D4491DA5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push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B651E-F180-4704-863F-7B7C906FA611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F6270-9C06-4FD7-AB32-E14D4491DA5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push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B651E-F180-4704-863F-7B7C906FA611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F6270-9C06-4FD7-AB32-E14D4491DA5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push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F6270-9C06-4FD7-AB32-E14D4491DA5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B651E-F180-4704-863F-7B7C906FA611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push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B651E-F180-4704-863F-7B7C906FA611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F6270-9C06-4FD7-AB32-E14D4491DA5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push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B651E-F180-4704-863F-7B7C906FA611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F6270-9C06-4FD7-AB32-E14D4491DA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sh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64B651E-F180-4704-863F-7B7C906FA611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A9F6270-9C06-4FD7-AB32-E14D4491DA5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push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B651E-F180-4704-863F-7B7C906FA611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A9F6270-9C06-4FD7-AB32-E14D4491DA5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push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B651E-F180-4704-863F-7B7C906FA611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F6270-9C06-4FD7-AB32-E14D4491DA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sh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B651E-F180-4704-863F-7B7C906FA611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F6270-9C06-4FD7-AB32-E14D4491DA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sh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64B651E-F180-4704-863F-7B7C906FA611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7A9F6270-9C06-4FD7-AB32-E14D4491DA5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push dir="d"/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86569" y="476672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Tento materiál byl vytvořen v rámci projektu Operačního programu Vzdělávání pro konkurenceschopnost.</a:t>
            </a:r>
            <a:endParaRPr lang="de-DE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1336385"/>
              </p:ext>
            </p:extLst>
          </p:nvPr>
        </p:nvGraphicFramePr>
        <p:xfrm>
          <a:off x="971600" y="1412776"/>
          <a:ext cx="7344816" cy="841248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{073A0DAA-6AF3-43AB-8588-CEC1D06C72B9}</a:tableStyleId>
              </a:tblPr>
              <a:tblGrid>
                <a:gridCol w="2965465"/>
                <a:gridCol w="4379351"/>
              </a:tblGrid>
              <a:tr h="419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</a:rPr>
                        <a:t>Projekt MŠMT ČR</a:t>
                      </a:r>
                      <a:endParaRPr lang="de-DE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bg1"/>
                          </a:solidFill>
                          <a:effectLst/>
                        </a:rPr>
                        <a:t>EU PENÍZE ŠKOLÁM</a:t>
                      </a:r>
                      <a:endParaRPr lang="de-DE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419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</a:rPr>
                        <a:t>Číslo projektu</a:t>
                      </a:r>
                      <a:endParaRPr lang="de-DE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bg1"/>
                          </a:solidFill>
                          <a:effectLst/>
                        </a:rPr>
                        <a:t>CZ.1.07/1.4.00/21.2079</a:t>
                      </a:r>
                      <a:endParaRPr lang="de-DE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85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</a:rPr>
                        <a:t>Název projektu školy</a:t>
                      </a:r>
                      <a:endParaRPr lang="de-DE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</a:rPr>
                        <a:t>Inovace ZŠ Bílé Podolí</a:t>
                      </a:r>
                      <a:endParaRPr lang="de-DE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9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</a:rPr>
                        <a:t>Šablona  III/2</a:t>
                      </a:r>
                      <a:endParaRPr lang="de-DE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</a:rPr>
                        <a:t>Inovace a zkvalitnění výuky prostřednictvím ICT</a:t>
                      </a:r>
                      <a:endParaRPr lang="de-DE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sp>
        <p:nvSpPr>
          <p:cNvPr id="9" name="Obdélník 8"/>
          <p:cNvSpPr/>
          <p:nvPr/>
        </p:nvSpPr>
        <p:spPr>
          <a:xfrm>
            <a:off x="652898" y="2420888"/>
            <a:ext cx="805592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b="1" dirty="0"/>
              <a:t>SADA č. </a:t>
            </a:r>
            <a:r>
              <a:rPr lang="cs-CZ" sz="1200" b="1" dirty="0" smtClean="0"/>
              <a:t>VI</a:t>
            </a:r>
            <a:endParaRPr lang="de-DE" sz="1200" dirty="0"/>
          </a:p>
          <a:p>
            <a:pPr algn="ctr"/>
            <a:r>
              <a:rPr lang="cs-CZ" sz="1200" b="1" dirty="0"/>
              <a:t>Identifikátor: VY_32_INOVACE_SADA </a:t>
            </a:r>
            <a:r>
              <a:rPr lang="cs-CZ" sz="1200" b="1" dirty="0" err="1" smtClean="0"/>
              <a:t>VI_Aj</a:t>
            </a:r>
            <a:r>
              <a:rPr lang="cs-CZ" sz="1200" b="1" dirty="0" smtClean="0"/>
              <a:t>, </a:t>
            </a:r>
            <a:r>
              <a:rPr lang="cs-CZ" sz="1200" b="1" dirty="0"/>
              <a:t>DUM </a:t>
            </a:r>
            <a:r>
              <a:rPr lang="cs-CZ" sz="1200" b="1" dirty="0" smtClean="0"/>
              <a:t>10</a:t>
            </a:r>
            <a:endParaRPr lang="de-DE" sz="1200" dirty="0"/>
          </a:p>
          <a:p>
            <a:pPr algn="ctr"/>
            <a:r>
              <a:rPr lang="cs-CZ" sz="1200" b="1" dirty="0"/>
              <a:t>Vzdělávací oblast: Jazyk a jazyková komunikace </a:t>
            </a:r>
            <a:endParaRPr lang="de-DE" sz="1200" dirty="0"/>
          </a:p>
          <a:p>
            <a:pPr algn="ctr"/>
            <a:r>
              <a:rPr lang="cs-CZ" sz="1200" b="1" dirty="0"/>
              <a:t>Vzdělávací obor: Anglický jazyk</a:t>
            </a:r>
            <a:endParaRPr lang="de-DE" sz="1200" dirty="0"/>
          </a:p>
          <a:p>
            <a:pPr algn="ctr"/>
            <a:r>
              <a:rPr lang="cs-CZ" sz="1200" b="1" dirty="0"/>
              <a:t> </a:t>
            </a:r>
            <a:endParaRPr lang="de-DE" sz="1200" dirty="0"/>
          </a:p>
          <a:p>
            <a:pPr algn="ctr"/>
            <a:r>
              <a:rPr lang="cs-CZ" sz="1200" b="1" dirty="0"/>
              <a:t>Autor: Stanislava Šindelářová</a:t>
            </a:r>
            <a:endParaRPr lang="de-DE" sz="1200" dirty="0"/>
          </a:p>
          <a:p>
            <a:pPr algn="ctr"/>
            <a:r>
              <a:rPr lang="cs-CZ" sz="1200" b="1" dirty="0"/>
              <a:t>Základní škola a Mateřská škola Bílé Podolí, okres Kutná Hora</a:t>
            </a:r>
            <a:endParaRPr lang="de-DE" sz="1200" dirty="0"/>
          </a:p>
          <a:p>
            <a:pPr algn="ctr"/>
            <a:r>
              <a:rPr lang="cs-CZ" sz="1200" b="1" dirty="0"/>
              <a:t>Hodina byla pilotně odučena </a:t>
            </a:r>
            <a:r>
              <a:rPr lang="cs-CZ" sz="1200" b="1" dirty="0" smtClean="0"/>
              <a:t>14</a:t>
            </a:r>
            <a:r>
              <a:rPr lang="cs-CZ" sz="1200" b="1" dirty="0" smtClean="0"/>
              <a:t>. 12. </a:t>
            </a:r>
            <a:r>
              <a:rPr lang="cs-CZ" sz="1200" b="1" dirty="0"/>
              <a:t>2012 v třídě </a:t>
            </a:r>
            <a:r>
              <a:rPr lang="cs-CZ" sz="1200" b="1" dirty="0" smtClean="0"/>
              <a:t>II</a:t>
            </a:r>
            <a:r>
              <a:rPr lang="cs-CZ" sz="1200" b="1" dirty="0"/>
              <a:t>., </a:t>
            </a:r>
            <a:r>
              <a:rPr lang="cs-CZ" sz="1200" b="1" dirty="0" smtClean="0"/>
              <a:t>4. </a:t>
            </a:r>
            <a:r>
              <a:rPr lang="cs-CZ" sz="1200" b="1" dirty="0"/>
              <a:t>ročníku.</a:t>
            </a:r>
            <a:endParaRPr lang="de-DE" sz="1200" dirty="0"/>
          </a:p>
        </p:txBody>
      </p:sp>
      <p:pic>
        <p:nvPicPr>
          <p:cNvPr id="11" name="Obrázek 1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958" y="4365104"/>
            <a:ext cx="5772150" cy="16573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52738308"/>
      </p:ext>
    </p:extLst>
  </p:cSld>
  <p:clrMapOvr>
    <a:masterClrMapping/>
  </p:clrMapOvr>
  <p:transition>
    <p:push dir="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980728"/>
            <a:ext cx="7992888" cy="39087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METODICKÝ LIST</a:t>
            </a:r>
            <a:endParaRPr lang="de-DE" dirty="0"/>
          </a:p>
          <a:p>
            <a:r>
              <a:rPr lang="cs-CZ" dirty="0"/>
              <a:t> </a:t>
            </a:r>
            <a:endParaRPr lang="de-DE" dirty="0"/>
          </a:p>
          <a:p>
            <a:r>
              <a:rPr lang="cs-CZ" b="1" dirty="0"/>
              <a:t>Název</a:t>
            </a:r>
            <a:r>
              <a:rPr lang="cs-CZ" b="1"/>
              <a:t>: </a:t>
            </a:r>
            <a:r>
              <a:rPr lang="cs-CZ" b="1" smtClean="0"/>
              <a:t>BODY, 4. </a:t>
            </a:r>
            <a:r>
              <a:rPr lang="cs-CZ" b="1" dirty="0" smtClean="0"/>
              <a:t>ročník</a:t>
            </a:r>
          </a:p>
          <a:p>
            <a:endParaRPr lang="de-DE" dirty="0"/>
          </a:p>
          <a:p>
            <a:r>
              <a:rPr lang="cs-CZ" sz="1600" b="1" dirty="0"/>
              <a:t>Stručná anotace: Procvičování </a:t>
            </a:r>
            <a:r>
              <a:rPr lang="cs-CZ" sz="1600" b="1" dirty="0" smtClean="0"/>
              <a:t>slovní zásoby – části lidského těla</a:t>
            </a:r>
          </a:p>
          <a:p>
            <a:endParaRPr lang="de-DE" sz="1600" dirty="0"/>
          </a:p>
          <a:p>
            <a:r>
              <a:rPr lang="cs-CZ" sz="1600" b="1" dirty="0"/>
              <a:t>Postup práce:</a:t>
            </a:r>
            <a:endParaRPr lang="de-DE" sz="16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600" b="1" dirty="0" smtClean="0"/>
              <a:t>Prezentace slouží k opakování slovní zásoby – části lidského těla, kdy žáci vysloví anglický název dané části těla a po kliknutí myší se objeví pojmenování v grafické podobě i se správnou výslovností a žáci mají okamžitou kontrolu.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600" b="1" dirty="0" smtClean="0"/>
              <a:t>Prezentace je doplněna o pracovní listy (lidské tělo, hlava). Jednotlivé části mřížky si žáci rozstříhají a následně dávají dohromady správné trojice – český název, anglický název a anglickou výslovnost.</a:t>
            </a:r>
            <a:endParaRPr lang="de-DE" sz="1600" dirty="0"/>
          </a:p>
        </p:txBody>
      </p:sp>
    </p:spTree>
    <p:extLst>
      <p:ext uri="{BB962C8B-B14F-4D97-AF65-F5344CB8AC3E}">
        <p14:creationId xmlns:p14="http://schemas.microsoft.com/office/powerpoint/2010/main" val="2349173510"/>
      </p:ext>
    </p:extLst>
  </p:cSld>
  <p:clrMapOvr>
    <a:masterClrMapping/>
  </p:clrMapOvr>
  <p:transition>
    <p:push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mezomorf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724128" y="3140968"/>
            <a:ext cx="2478584" cy="3187427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298856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9600" b="1" spc="50" dirty="0" smtClean="0">
                <a:ln w="11430"/>
                <a:solidFill>
                  <a:srgbClr val="92D05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/>
            </a:r>
            <a:br>
              <a:rPr lang="cs-CZ" sz="9600" b="1" spc="50" dirty="0" smtClean="0">
                <a:ln w="11430"/>
                <a:solidFill>
                  <a:srgbClr val="92D05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15300" b="1" spc="50" dirty="0" smtClean="0">
                <a:ln w="11430"/>
                <a:solidFill>
                  <a:srgbClr val="92D05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BODY</a:t>
            </a:r>
            <a:endParaRPr lang="cs-CZ" sz="7300" dirty="0"/>
          </a:p>
        </p:txBody>
      </p:sp>
    </p:spTree>
  </p:cSld>
  <p:clrMapOvr>
    <a:masterClrMapping/>
  </p:clrMapOvr>
  <p:transition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postava_0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481387" y="1743075"/>
            <a:ext cx="2181225" cy="4133850"/>
          </a:xfrm>
        </p:spPr>
      </p:pic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Body</a:t>
            </a:r>
            <a:endParaRPr lang="cs-CZ" dirty="0">
              <a:solidFill>
                <a:srgbClr val="92D050"/>
              </a:solidFill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2699792" y="1988840"/>
            <a:ext cx="1512168" cy="0"/>
          </a:xfrm>
          <a:prstGeom prst="line">
            <a:avLst/>
          </a:prstGeom>
          <a:ln/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830403" y="1756969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1. </a:t>
            </a:r>
            <a:r>
              <a:rPr lang="cs-CZ" dirty="0" err="1">
                <a:solidFill>
                  <a:srgbClr val="92D050"/>
                </a:solidFill>
              </a:rPr>
              <a:t>h</a:t>
            </a:r>
            <a:r>
              <a:rPr lang="cs-CZ" dirty="0" err="1" smtClean="0">
                <a:solidFill>
                  <a:srgbClr val="92D050"/>
                </a:solidFill>
              </a:rPr>
              <a:t>ead</a:t>
            </a:r>
            <a:r>
              <a:rPr lang="cs-CZ" dirty="0" smtClean="0">
                <a:solidFill>
                  <a:srgbClr val="92D050"/>
                </a:solidFill>
              </a:rPr>
              <a:t>  </a:t>
            </a:r>
            <a:endParaRPr lang="cs-CZ" dirty="0">
              <a:solidFill>
                <a:srgbClr val="92D050"/>
              </a:solidFill>
            </a:endParaRP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4860032" y="2276872"/>
            <a:ext cx="1368152" cy="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300192" y="2060848"/>
            <a:ext cx="1037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2. </a:t>
            </a:r>
            <a:r>
              <a:rPr lang="cs-CZ" dirty="0" err="1" smtClean="0">
                <a:solidFill>
                  <a:srgbClr val="92D050"/>
                </a:solidFill>
              </a:rPr>
              <a:t>neck</a:t>
            </a:r>
            <a:endParaRPr lang="cs-CZ" dirty="0">
              <a:solidFill>
                <a:srgbClr val="92D050"/>
              </a:solidFill>
            </a:endParaRPr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5292080" y="2924944"/>
            <a:ext cx="1296144" cy="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6588224" y="2708920"/>
            <a:ext cx="957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3. </a:t>
            </a:r>
            <a:r>
              <a:rPr lang="cs-CZ" dirty="0" err="1" smtClean="0">
                <a:solidFill>
                  <a:srgbClr val="92D050"/>
                </a:solidFill>
              </a:rPr>
              <a:t>arm</a:t>
            </a:r>
            <a:endParaRPr lang="cs-CZ" dirty="0">
              <a:solidFill>
                <a:srgbClr val="92D050"/>
              </a:solidFill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5580112" y="3717032"/>
            <a:ext cx="1080120" cy="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6660232" y="3501008"/>
            <a:ext cx="1071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4. </a:t>
            </a:r>
            <a:r>
              <a:rPr lang="cs-CZ" dirty="0" err="1" smtClean="0">
                <a:solidFill>
                  <a:srgbClr val="92D050"/>
                </a:solidFill>
              </a:rPr>
              <a:t>hand</a:t>
            </a:r>
            <a:endParaRPr lang="cs-CZ" dirty="0">
              <a:solidFill>
                <a:srgbClr val="92D050"/>
              </a:solidFill>
            </a:endParaRPr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4716016" y="3284984"/>
            <a:ext cx="1368152" cy="108012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6084168" y="4221088"/>
            <a:ext cx="10615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5. body</a:t>
            </a:r>
            <a:endParaRPr lang="cs-CZ" dirty="0">
              <a:solidFill>
                <a:srgbClr val="92D050"/>
              </a:solidFill>
            </a:endParaRPr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4932040" y="4149080"/>
            <a:ext cx="1296144" cy="936104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6228184" y="4869160"/>
            <a:ext cx="843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6. leg</a:t>
            </a:r>
            <a:endParaRPr lang="cs-CZ" dirty="0">
              <a:solidFill>
                <a:srgbClr val="92D050"/>
              </a:solidFill>
            </a:endParaRPr>
          </a:p>
        </p:txBody>
      </p:sp>
      <p:cxnSp>
        <p:nvCxnSpPr>
          <p:cNvPr id="30" name="Přímá spojovací čára 29"/>
          <p:cNvCxnSpPr/>
          <p:nvPr/>
        </p:nvCxnSpPr>
        <p:spPr>
          <a:xfrm>
            <a:off x="4932040" y="5805264"/>
            <a:ext cx="576064" cy="36004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5508104" y="5949280"/>
            <a:ext cx="865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7. </a:t>
            </a:r>
            <a:r>
              <a:rPr lang="cs-CZ" dirty="0" err="1" smtClean="0">
                <a:solidFill>
                  <a:srgbClr val="92D050"/>
                </a:solidFill>
              </a:rPr>
              <a:t>toe</a:t>
            </a:r>
            <a:endParaRPr lang="cs-CZ" dirty="0">
              <a:solidFill>
                <a:srgbClr val="92D050"/>
              </a:solidFill>
            </a:endParaRPr>
          </a:p>
        </p:txBody>
      </p:sp>
      <p:cxnSp>
        <p:nvCxnSpPr>
          <p:cNvPr id="34" name="Přímá spojovací čára 33"/>
          <p:cNvCxnSpPr/>
          <p:nvPr/>
        </p:nvCxnSpPr>
        <p:spPr>
          <a:xfrm flipH="1">
            <a:off x="2771800" y="4581128"/>
            <a:ext cx="1512168" cy="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1003447" y="4365104"/>
            <a:ext cx="10550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8. </a:t>
            </a:r>
            <a:r>
              <a:rPr lang="cs-CZ" dirty="0" err="1" smtClean="0">
                <a:solidFill>
                  <a:srgbClr val="92D050"/>
                </a:solidFill>
              </a:rPr>
              <a:t>knee</a:t>
            </a:r>
            <a:endParaRPr lang="cs-CZ" dirty="0">
              <a:solidFill>
                <a:srgbClr val="92D050"/>
              </a:solidFill>
            </a:endParaRPr>
          </a:p>
        </p:txBody>
      </p:sp>
      <p:cxnSp>
        <p:nvCxnSpPr>
          <p:cNvPr id="37" name="Přímá spojovací čára 36"/>
          <p:cNvCxnSpPr>
            <a:endCxn id="25" idx="3"/>
          </p:cNvCxnSpPr>
          <p:nvPr/>
        </p:nvCxnSpPr>
        <p:spPr>
          <a:xfrm flipH="1">
            <a:off x="2566248" y="3870340"/>
            <a:ext cx="997426" cy="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395536" y="3676382"/>
            <a:ext cx="1168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9. </a:t>
            </a:r>
            <a:r>
              <a:rPr lang="cs-CZ" dirty="0" err="1" smtClean="0">
                <a:solidFill>
                  <a:srgbClr val="92D050"/>
                </a:solidFill>
              </a:rPr>
              <a:t>finger</a:t>
            </a:r>
            <a:endParaRPr lang="cs-CZ" dirty="0">
              <a:solidFill>
                <a:srgbClr val="92D050"/>
              </a:solidFill>
            </a:endParaRPr>
          </a:p>
        </p:txBody>
      </p:sp>
      <p:cxnSp>
        <p:nvCxnSpPr>
          <p:cNvPr id="42" name="Přímá spojovací čára 41"/>
          <p:cNvCxnSpPr/>
          <p:nvPr/>
        </p:nvCxnSpPr>
        <p:spPr>
          <a:xfrm flipH="1">
            <a:off x="3360334" y="2492896"/>
            <a:ext cx="707612" cy="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313973" y="2261835"/>
            <a:ext cx="1640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10. </a:t>
            </a:r>
            <a:r>
              <a:rPr lang="cs-CZ" dirty="0" err="1" smtClean="0">
                <a:solidFill>
                  <a:srgbClr val="92D050"/>
                </a:solidFill>
              </a:rPr>
              <a:t>shoulder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879576" y="1756969"/>
            <a:ext cx="766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>
                <a:sym typeface="Symbol"/>
              </a:rPr>
              <a:t></a:t>
            </a:r>
            <a:r>
              <a:rPr lang="cs-CZ" dirty="0" err="1" smtClean="0">
                <a:sym typeface="Symbol"/>
              </a:rPr>
              <a:t>hed</a:t>
            </a:r>
            <a:r>
              <a:rPr lang="de-DE" dirty="0" smtClean="0">
                <a:sym typeface="Symbol"/>
              </a:rPr>
              <a:t></a:t>
            </a:r>
            <a:endParaRPr lang="de-DE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52086" y="2060848"/>
            <a:ext cx="7585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>
                <a:sym typeface="Symbol"/>
              </a:rPr>
              <a:t></a:t>
            </a:r>
            <a:r>
              <a:rPr lang="cs-CZ" dirty="0" err="1" smtClean="0">
                <a:sym typeface="Symbol"/>
              </a:rPr>
              <a:t>nek</a:t>
            </a:r>
            <a:r>
              <a:rPr lang="de-DE" dirty="0" smtClean="0">
                <a:sym typeface="Symbol"/>
              </a:rPr>
              <a:t></a:t>
            </a:r>
            <a:endParaRPr lang="de-DE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21057" y="2708920"/>
            <a:ext cx="805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>
                <a:sym typeface="Symbol"/>
              </a:rPr>
              <a:t></a:t>
            </a:r>
            <a:r>
              <a:rPr lang="cs-CZ" dirty="0" smtClean="0">
                <a:sym typeface="Symbol"/>
              </a:rPr>
              <a:t>a:m</a:t>
            </a:r>
            <a:r>
              <a:rPr lang="de-DE" dirty="0" smtClean="0">
                <a:sym typeface="Symbol"/>
              </a:rPr>
              <a:t></a:t>
            </a:r>
            <a:endParaRPr lang="de-DE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08767" y="3501008"/>
            <a:ext cx="995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>
                <a:sym typeface="Symbol"/>
              </a:rPr>
              <a:t></a:t>
            </a:r>
            <a:r>
              <a:rPr lang="cs-CZ" dirty="0" smtClean="0">
                <a:sym typeface="Symbol"/>
              </a:rPr>
              <a:t>h</a:t>
            </a:r>
            <a:r>
              <a:rPr lang="de-DE" dirty="0" smtClean="0"/>
              <a:t>æ</a:t>
            </a:r>
            <a:r>
              <a:rPr lang="cs-CZ" dirty="0" err="1" smtClean="0"/>
              <a:t>nd</a:t>
            </a:r>
            <a:r>
              <a:rPr lang="de-DE" dirty="0" smtClean="0">
                <a:sym typeface="Symbol"/>
              </a:rPr>
              <a:t></a:t>
            </a:r>
            <a:endParaRPr lang="de-DE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09384" y="4174943"/>
            <a:ext cx="978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>
                <a:sym typeface="Symbol"/>
              </a:rPr>
              <a:t></a:t>
            </a:r>
            <a:r>
              <a:rPr lang="cs-CZ" dirty="0" smtClean="0">
                <a:sym typeface="Symbol"/>
              </a:rPr>
              <a:t>´</a:t>
            </a:r>
            <a:r>
              <a:rPr lang="cs-CZ" dirty="0" err="1" smtClean="0">
                <a:sym typeface="Symbol"/>
              </a:rPr>
              <a:t>bodi</a:t>
            </a:r>
            <a:r>
              <a:rPr lang="de-DE" dirty="0" smtClean="0">
                <a:sym typeface="Symbol"/>
              </a:rPr>
              <a:t></a:t>
            </a:r>
            <a:endParaRPr lang="de-DE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46553" y="4869160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>
                <a:sym typeface="Symbol"/>
              </a:rPr>
              <a:t></a:t>
            </a:r>
            <a:r>
              <a:rPr lang="cs-CZ" dirty="0" smtClean="0">
                <a:sym typeface="Symbol"/>
              </a:rPr>
              <a:t>leg</a:t>
            </a:r>
            <a:r>
              <a:rPr lang="de-DE" dirty="0" smtClean="0">
                <a:sym typeface="Symbol"/>
              </a:rPr>
              <a:t></a:t>
            </a:r>
            <a:endParaRPr lang="de-DE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71179" y="5949280"/>
            <a:ext cx="713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>
                <a:sym typeface="Symbol"/>
              </a:rPr>
              <a:t></a:t>
            </a:r>
            <a:r>
              <a:rPr lang="cs-CZ" dirty="0" smtClean="0">
                <a:sym typeface="Symbol"/>
              </a:rPr>
              <a:t>t</a:t>
            </a:r>
            <a:r>
              <a:rPr lang="az-Cyrl-AZ" dirty="0" smtClean="0"/>
              <a:t>ә</a:t>
            </a:r>
            <a:r>
              <a:rPr lang="cs-CZ" dirty="0" smtClean="0"/>
              <a:t>u</a:t>
            </a:r>
            <a:r>
              <a:rPr lang="de-DE" dirty="0" smtClean="0">
                <a:sym typeface="Symbol"/>
              </a:rPr>
              <a:t></a:t>
            </a:r>
            <a:endParaRPr lang="de-DE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047049" y="4365104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>
                <a:sym typeface="Symbol"/>
              </a:rPr>
              <a:t></a:t>
            </a:r>
            <a:r>
              <a:rPr lang="cs-CZ" dirty="0" smtClean="0">
                <a:sym typeface="Symbol"/>
              </a:rPr>
              <a:t>ni:</a:t>
            </a:r>
            <a:r>
              <a:rPr lang="de-DE" dirty="0" smtClean="0">
                <a:sym typeface="Symbol"/>
              </a:rPr>
              <a:t></a:t>
            </a:r>
            <a:endParaRPr lang="de-DE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506342" y="3685674"/>
            <a:ext cx="1059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>
                <a:sym typeface="Symbol"/>
              </a:rPr>
              <a:t></a:t>
            </a:r>
            <a:r>
              <a:rPr lang="cs-CZ" dirty="0" smtClean="0">
                <a:sym typeface="Symbol"/>
              </a:rPr>
              <a:t>´</a:t>
            </a:r>
            <a:r>
              <a:rPr lang="cs-CZ" dirty="0" err="1" smtClean="0">
                <a:sym typeface="Symbol"/>
              </a:rPr>
              <a:t>fi</a:t>
            </a:r>
            <a:r>
              <a:rPr lang="de-DE" dirty="0" smtClean="0"/>
              <a:t>ŋ</a:t>
            </a:r>
            <a:r>
              <a:rPr lang="cs-CZ" dirty="0" smtClean="0"/>
              <a:t>g</a:t>
            </a:r>
            <a:r>
              <a:rPr lang="az-Cyrl-AZ" dirty="0" smtClean="0"/>
              <a:t>ә</a:t>
            </a:r>
            <a:r>
              <a:rPr lang="de-DE" dirty="0" smtClean="0">
                <a:sym typeface="Symbol"/>
              </a:rPr>
              <a:t>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1948249" y="2245514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ym typeface="Symbol"/>
              </a:rPr>
              <a:t></a:t>
            </a:r>
            <a:r>
              <a:rPr lang="cs-CZ" dirty="0" smtClean="0">
                <a:sym typeface="Symbol"/>
              </a:rPr>
              <a:t>´š</a:t>
            </a:r>
            <a:r>
              <a:rPr lang="az-Cyrl-AZ" dirty="0" smtClean="0"/>
              <a:t>ә</a:t>
            </a:r>
            <a:r>
              <a:rPr lang="cs-CZ" dirty="0" err="1" smtClean="0"/>
              <a:t>uld</a:t>
            </a:r>
            <a:r>
              <a:rPr lang="az-Cyrl-AZ" dirty="0" smtClean="0"/>
              <a:t>ә</a:t>
            </a:r>
            <a:r>
              <a:rPr lang="de-DE" dirty="0" smtClean="0">
                <a:sym typeface="Symbol"/>
              </a:rPr>
              <a:t></a:t>
            </a:r>
            <a:endParaRPr lang="de-DE" dirty="0">
              <a:sym typeface="Symbol"/>
            </a:endParaRPr>
          </a:p>
        </p:txBody>
      </p:sp>
    </p:spTree>
  </p:cSld>
  <p:clrMapOvr>
    <a:masterClrMapping/>
  </p:clrMapOvr>
  <p:transition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000"/>
                            </p:stCondLst>
                            <p:childTnLst>
                              <p:par>
                                <p:cTn id="7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1000"/>
                            </p:stCondLst>
                            <p:childTnLst>
                              <p:par>
                                <p:cTn id="10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000"/>
                            </p:stCondLst>
                            <p:childTnLst>
                              <p:par>
                                <p:cTn id="12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1000"/>
                            </p:stCondLst>
                            <p:childTnLst>
                              <p:par>
                                <p:cTn id="148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0" fill="hold">
                            <p:stCondLst>
                              <p:cond delay="1000"/>
                            </p:stCondLst>
                            <p:childTnLst>
                              <p:par>
                                <p:cTn id="17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3" fill="hold">
                            <p:stCondLst>
                              <p:cond delay="1000"/>
                            </p:stCondLst>
                            <p:childTnLst>
                              <p:par>
                                <p:cTn id="194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500"/>
                            </p:stCondLst>
                            <p:childTnLst>
                              <p:par>
                                <p:cTn id="21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/>
      <p:bldP spid="18" grpId="0"/>
      <p:bldP spid="21" grpId="0"/>
      <p:bldP spid="24" grpId="0"/>
      <p:bldP spid="27" grpId="0"/>
      <p:bldP spid="31" grpId="0"/>
      <p:bldP spid="35" grpId="0"/>
      <p:bldP spid="40" grpId="0"/>
      <p:bldP spid="43" grpId="0"/>
      <p:bldP spid="2" grpId="0"/>
      <p:bldP spid="4" grpId="0"/>
      <p:bldP spid="6" grpId="0"/>
      <p:bldP spid="8" grpId="0"/>
      <p:bldP spid="11" grpId="0"/>
      <p:bldP spid="13" grpId="0"/>
      <p:bldP spid="16" grpId="0"/>
      <p:bldP spid="22" grpId="0"/>
      <p:bldP spid="25" grpId="0"/>
      <p:bldP spid="3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data:image/jpeg;base64,/9j/4AAQSkZJRgABAQAAAQABAAD/2wCEAAkGBg8QDxAQDxIPDQ8PDw0PDRAPEA8QDw4NFBAVFBMQEhIXHCYeFxklGRISHy8gJCcpLS0tFR4xNTAtNSYrLCoBCQoKBQUFDQUFDSkYEhgpKSkpKSkpKSkpKSkpKSkpKSkpKSkpKSkpKSkpKSkpKSkpKSkpKSkpKSkpKSkpKSkpKf/AABEIAOEA4QMBIgACEQEDEQH/xAAcAAEAAQUBAQAAAAAAAAAAAAAABAIDBQYHAQj/xABDEAACAQMBBAYFCQUHBQAAAAAAAQIDBBESBRMhMQZBUWFxgQciMpGhFUJSYnKSscHRFCNDY7IWJKPC0uHwU4KDk6L/xAAUAQEAAAAAAAAAAAAAAAAAAAAA/8QAFBEBAAAAAAAAAAAAAAAAAAAAAP/aAAwDAQACEQMRAD8A7iAAAAAAAAAAAPJTSWW8Jc2zHXG1OqHD6z5+SAyE6ijxbS8SLU2lBck5fBGMlUb4ttvvPMgTpbTl1JLxyyh7Rqd3uImRkCX8oVO73FUdpy61F+9ELUMgZOG049aa+KJVOtGXstMwWQpY5cANgBiqG02uE/WXb1r9TJU6qksxeUBWAAAAAAAAAAAAAAAAAAAAAFNSoopyk8JcWyowO17/AFS0RfqxfHvn/sB5d37qPsiuS/N95ZUiwpFSkBe1DUWtQ1gXdQ1FnUNQF7UNRZ1DUBe1DUWtY1AXGyu3u5U3lcutdTRHcilyA2i3rxnFSjyfvT7GXDW9nX+7nx9iXCXd2SNkAAAAAAAAAAAAAAAAAAACJtO73VKUvnezD7T/AOZ8jVYyMh0lu81I01ygtT+1Ll8F8TEqYElTPVMjqZ6pgSNY1ljWNYF/WNZY1jWBf1jWWNY1gX9Y1ljWNYF9zKXMtOZS5gXJSNk2Hea6WH7VP1X9n5r/AC8jVXMn7Bu9FdJ8qicH484/Hh5gbYAAAAAAAAAAAAAAAAAWbytopVJ/RhOXui2BpN/c661SfbOWPsrgvgkWdZGjM93gElTKlMjKY3gErWNZG3h7vAJGsayPvBrAkaxrI+8G8AkbwayPvDzeASNZ45ljeHm8Av6zyNZxakucWpLxTyWNZ45gdIpVFKKkuUkmvBrJUY/YFbVbUn2R0/dbj+RkAAAAAAAAAAAAAAAY7pDU02tZ/Ux72l+ZkTEdK5Ys6vfu1/iRA0N1D3eEaUzzeASt6N6QpVy27kDI7493pjP2orjcgZLeDeEKNYuKoBJ3g3hGdQtyrAS3VPN8QJXJR+1gZLfDemOVyXI1wJu8PFUI28PVMDf+h9TNtj6NSovwf5mcNd6ESzbz7q0v6ImxAAAAAAAAAAAAAAAw3S5f3Op3Ok/8SJmG8cXwNb6QbctqtvcUadSMqsYwk4cU9O9gnJZXFZa5dqA0ObLNSqXqiINfIFutdYIVW/Lk7eUuRarbIaWZyjDsy0sgWflMu09p95Ar7NS5VF5ppe8iVKE48ea7U8oDabe+yT4VjT7O6eUbFa1MoCfKqQbm8wVXE2ka9fXTywJ9XaZZ+UzEwpzny5drJVDZyfOa8k3+AGSp7QJtG7yQLfZGfYnGTXUnx9xejayjzAytOrkvwkY+hkn0kBv3QRf3eo+2s/6ImyGodFts0Le3SrVFCVSvUVOOG5SxCGWklnCyuPejbadRSSlFpxaymuTQFQAAAAAAAAAAAADGdJqsoWN3KHtRtq8o+KptnHbK5lc7i5XqtbyNZJ8npcXHwbcX7jtm0rfeUKtP/qUqsPvQa/M4L0ZuFDVQ46mnUfZ7WnHw+IGzxhkpnZZPaFQlxqoDEYkqjhh04pJubxmWeqPZ4l6NKmuKSz1yfGT8W+JkKuiSxJZ/FeDMdWs38ya8JZT96Aj3WGa7tGKjlx4P8fEz1Szqv6P3v9iNU2E5e3LPdHgveBrdu8tSSaTfxNw2TRzFESlsVLGFhLqM/s62wsAQdo0MRZpl4mpNtPC5nRb6hlGvV9kZb7HzQGC2f62G/JdSNktEkiJT2Bp9h6e58USadlVXXB+ePyAnOnCXtJPHJ9a8H1FmpqUoxSdWMnjtnDhzz1r4ldGzl86cV9nLZkaEIR9nzb4tgRoWJW6eCVKqiLWqAYu8e7qSuZtunSo+qvrKTbS723E6X6O72dbZlvVqcJTdZ47Fvp4RyjpHdrdqi8/vdTXc4pS4nXug9putm2cP5EJec/X/AMwGdAAAAAAAAAAAAADgNWz3O0K0cexOvS8MVJNfCJ345H022UqW0Z1OSqaKq71NaJP7yf3gIdKqX1VMdGZehVAmaypIjxmXYzAvKBVoRQqh46oFU8EywiQox1GU2bS4AUX8eBjomZv6WYmGnDAFzQihwKVVPXUApcTzXg8lMtSmBcdUs1KpblULM5gYvbFPXVp/VU/fJcP6Tv1hb7ujSp/Qp04fdil+RxzY2yVcX1CPP95TUl9WH7yb9yx5nagAAAAAAAAAAAAAAaX6RrLMaNdLOh1KcvCWJR9zgzdDG9I7Df2tamlmTg3BdeuPGKXjjHmBxnXz7mVxqGFt75/tlSlxcZU5TXD2ZRkk89ntY8cGScwJsapejVMaqpdjWAyKqlMq2CLGqJcQMpZ3cFBttZzxLkduxXBNGlbX2dVb1QnKPak8JmKlGvDlKTfe0B0p7ei+DaKa15CVNvKyuKObRdefNyT7mZHZeza2rVOc3Hqi3kDbIV8lW8IUItHsqoEidUsyqliVYtuqBelUKJT6y1rMbta9calCnyjNznJ9TUMLGfGWfd2gdN9HVlqrzrNcKdJwT+vOSy/dDB0I17oJY7uypyaxKtmq8rD0v2P/AJSfmbCAAAAAAAAAAAAAAAABg9rdF7adO6lToUYXFxSnGVWFOEak5e1HVNLL9aMX5HGZs+gjinTXZn7Ne1YYxCb31Ls0TbeF4S1LyAwykVxmWFIrTAl0pk+hBMxMZNFVDbEOqUXjnxQGYqWqaMbcbLz1Fitt1dUkQ3t559r4gZGhsvjyMlStEjW/l5/SJlDb3bJAZitTSMfWkWq22YY4yivFoodTKz1PigEplDkeMobAuxkdY6LdF7adjbO5oUa88yuIOrThN05VMNOOVw9VQ9yOYbE2fK5uKVCP8Sai39GHOcvKKb8jvFOCilGKwkkklySSwkBUkAAAAAAAAAAAAAAAAAABqPpG6OO5t1VpLVXt9UklzqUn7cF2vgmvBrrNuAHzjCoSKbNs9I/Qv9nlK8t1+4nLNxBfwZyftxX0G35N9j4aZQrZAyFN4LVxsyzrPNajHU+c4LTJ+OCuDKpUsgQ/7GWEuTqL/wAk/wBSuPQOy/mPxqS/UprW81yyRZ16y5NgTJ9A7L+YvCpL9Sj+xVhHm6n/ALZ/qRoXNZ9bJFKjN88gXqOxrGk806MZyXKVT18e8kVJ5KYUWhPgBZqEecyqvVM/0D6Hu/q72qmrSlLE+p1prjuo93LL78Li+AbX6LejjhB3tVYlVjot0+qln1qn/c0ku5d50AphBRSSSSSSSSwklySRUAAAAAAAAAAAAAAAAAAAAAAWby1hVpzpVFqhUhKE4vrjJYa9zPnPatjOzuKtGWXuqk4N9yfCXg1h+Z9JHIPSjs5K+cl/FpUpvxWYf5EBqtpdJmTpSRrEoSpvMeXWjIWm00+vD611gbAqaZROziyDHaCRWtprtAlQsooubpIg/Ka7SiW0EBKqyRjru4SLd3tJJczFtyqvjwj2dviBXFzrTUYJvLSWOtt4SXmfRPR7ZEbS1o28MYpwSk/pVHxnLzk2zj3QPZqnf20XyVTX9yLmvjFHcgAAAAAAAAAAAAAAAAAAAAAAAABzH0mtSu4L6NCCfnOb/Q6ccj6ZXO8vK7+jPdrwglH8U35gadc0jD3NFp5XB9xsFyjF3EAMVK/qR7yn5Yl3l+tRIk7cC58sPvKo7RqPlwLEbclUaIFyhTcnmTbZmLWiQ6FMydsgNq6A4jf0HyzvI+bpSSOvHFdi3G6rUqi+ZUhLxSksr3ZO0oD0AAAAAAAAAAAAAAAAAAAAAAAAwm3+idC7WZZp1cYVWGM9ykuUl8e8zYA43t/oPeW+ZaN/TXz6KcsL60PaXxXeahVifSZiNr9FLK6y69GEpP8AiR9Sp9+OG/MD54qUyPKkdb2r6HE8u1uHHshXjqX34/6Wa1deivacW1GnSqrtp1oLPlPSBpEaRIp0zbLf0W7Uk+NGFPvnWpYX3W2bHsv0Ny4O5uIpdcKEW3j7c/8ASBzqlE2jYHRC8ucOFNwpv+LVzCGO1Z4y8kzqGx+hNja4dOjGU1/Eq/vJ57U5cI+SRnQNc6PdCaFric3v6y4qUliMH9SP5vL8DYyxWlU1Yik48OL6uLT/ABT8mW9db6MeHevW9bHbw4ZfuAlghz3risrEs8dLSTWGsZzldvmNdbj6q+e17PV7K5+YEwERTrdai+zlq7m+OPItxp1sZbaaWcZ5ybk2lh8uMfdwwBPBDbrcMLgtfD1e7Tx1ceGRKdfHBRXsrHB81xfPqAmAiVZ1eOmOOSjnS+rnz7eHgVU5VtXrKOnL5c8etjr7ovzAkg8PQAAAAAAAAAAAAAAAAAAAAAAAAPGAAAAAAAAD0AeAAD0AAf/Z"/>
          <p:cNvSpPr>
            <a:spLocks noChangeAspect="1" noChangeArrowheads="1"/>
          </p:cNvSpPr>
          <p:nvPr/>
        </p:nvSpPr>
        <p:spPr bwMode="auto">
          <a:xfrm>
            <a:off x="155575" y="-1028700"/>
            <a:ext cx="2143125" cy="21431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>
                <a:solidFill>
                  <a:srgbClr val="92D050"/>
                </a:solidFill>
              </a:rPr>
              <a:t>Head</a:t>
            </a:r>
            <a:endParaRPr lang="cs-CZ" dirty="0">
              <a:solidFill>
                <a:srgbClr val="92D050"/>
              </a:solidFill>
            </a:endParaRPr>
          </a:p>
        </p:txBody>
      </p:sp>
      <p:pic>
        <p:nvPicPr>
          <p:cNvPr id="5" name="Zástupný symbol pro obsah 4" descr="front_head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286000" y="1524000"/>
            <a:ext cx="4572000" cy="4572000"/>
          </a:xfrm>
          <a:noFill/>
        </p:spPr>
      </p:pic>
      <p:cxnSp>
        <p:nvCxnSpPr>
          <p:cNvPr id="7" name="Přímá spojovací čára 6"/>
          <p:cNvCxnSpPr/>
          <p:nvPr/>
        </p:nvCxnSpPr>
        <p:spPr>
          <a:xfrm flipV="1">
            <a:off x="5364088" y="2708920"/>
            <a:ext cx="1656184" cy="86409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7092280" y="2492896"/>
            <a:ext cx="5945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92D050"/>
                </a:solidFill>
              </a:rPr>
              <a:t>eye</a:t>
            </a:r>
            <a:endParaRPr lang="cs-CZ" dirty="0">
              <a:solidFill>
                <a:srgbClr val="92D050"/>
              </a:solidFill>
            </a:endParaRP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6012160" y="3861048"/>
            <a:ext cx="1512168" cy="14401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H="1">
            <a:off x="2218988" y="4869160"/>
            <a:ext cx="2136988" cy="40069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H="1" flipV="1">
            <a:off x="2123728" y="4117722"/>
            <a:ext cx="2448272" cy="31358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7524328" y="3789040"/>
            <a:ext cx="558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92D050"/>
                </a:solidFill>
              </a:rPr>
              <a:t>ear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9478" y="5069505"/>
            <a:ext cx="9316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92D050"/>
                </a:solidFill>
              </a:rPr>
              <a:t>mouth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699792" y="4221088"/>
            <a:ext cx="5902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noc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99053" y="3964414"/>
            <a:ext cx="7280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92D050"/>
                </a:solidFill>
              </a:rPr>
              <a:t>nose</a:t>
            </a:r>
          </a:p>
        </p:txBody>
      </p:sp>
      <p:cxnSp>
        <p:nvCxnSpPr>
          <p:cNvPr id="15" name="Přímá spojovací čára 6"/>
          <p:cNvCxnSpPr/>
          <p:nvPr/>
        </p:nvCxnSpPr>
        <p:spPr>
          <a:xfrm>
            <a:off x="5364088" y="4405754"/>
            <a:ext cx="1621475" cy="67943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055748" y="4900518"/>
            <a:ext cx="6623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face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686866" y="2481267"/>
            <a:ext cx="540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>
                <a:sym typeface="Symbol"/>
              </a:rPr>
              <a:t></a:t>
            </a:r>
            <a:r>
              <a:rPr lang="cs-CZ" dirty="0" err="1" smtClean="0">
                <a:sym typeface="Symbol"/>
              </a:rPr>
              <a:t>ai</a:t>
            </a:r>
            <a:r>
              <a:rPr lang="de-DE" dirty="0" smtClean="0">
                <a:sym typeface="Symbol"/>
              </a:rPr>
              <a:t></a:t>
            </a:r>
            <a:endParaRPr lang="de-DE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082493" y="3789040"/>
            <a:ext cx="540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>
                <a:sym typeface="Symbol"/>
              </a:rPr>
              <a:t></a:t>
            </a:r>
            <a:r>
              <a:rPr lang="cs-CZ" dirty="0" smtClean="0">
                <a:sym typeface="Symbol"/>
              </a:rPr>
              <a:t>i</a:t>
            </a:r>
            <a:r>
              <a:rPr lang="az-Cyrl-AZ" dirty="0" smtClean="0"/>
              <a:t>ә</a:t>
            </a:r>
            <a:r>
              <a:rPr lang="de-DE" dirty="0" smtClean="0">
                <a:sym typeface="Symbol"/>
              </a:rPr>
              <a:t></a:t>
            </a:r>
            <a:endParaRPr lang="de-DE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718438" y="4884839"/>
            <a:ext cx="742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>
                <a:sym typeface="Symbol"/>
              </a:rPr>
              <a:t></a:t>
            </a:r>
            <a:r>
              <a:rPr lang="cs-CZ" dirty="0" err="1" smtClean="0">
                <a:sym typeface="Symbol"/>
              </a:rPr>
              <a:t>feis</a:t>
            </a:r>
            <a:r>
              <a:rPr lang="de-DE" dirty="0" smtClean="0">
                <a:sym typeface="Symbol"/>
              </a:rPr>
              <a:t></a:t>
            </a:r>
            <a:endParaRPr lang="de-DE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191143" y="5064074"/>
            <a:ext cx="1027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>
                <a:sym typeface="Symbol"/>
              </a:rPr>
              <a:t></a:t>
            </a:r>
            <a:r>
              <a:rPr lang="cs-CZ" dirty="0" err="1" smtClean="0">
                <a:sym typeface="Symbol"/>
              </a:rPr>
              <a:t>mau</a:t>
            </a:r>
            <a:r>
              <a:rPr lang="az-Cyrl-AZ" dirty="0"/>
              <a:t>Ө</a:t>
            </a:r>
            <a:r>
              <a:rPr lang="de-DE" dirty="0" smtClean="0">
                <a:sym typeface="Symbol"/>
              </a:rPr>
              <a:t></a:t>
            </a:r>
            <a:endParaRPr lang="de-DE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260071" y="3964414"/>
            <a:ext cx="88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>
                <a:sym typeface="Symbol"/>
              </a:rPr>
              <a:t></a:t>
            </a:r>
            <a:r>
              <a:rPr lang="cs-CZ" dirty="0" smtClean="0">
                <a:sym typeface="Symbol"/>
              </a:rPr>
              <a:t>n</a:t>
            </a:r>
            <a:r>
              <a:rPr lang="az-Cyrl-AZ" dirty="0" smtClean="0"/>
              <a:t>ә</a:t>
            </a:r>
            <a:r>
              <a:rPr lang="cs-CZ" dirty="0" err="1" smtClean="0"/>
              <a:t>uz</a:t>
            </a:r>
            <a:r>
              <a:rPr lang="de-DE" dirty="0" smtClean="0">
                <a:sym typeface="Symbol"/>
              </a:rPr>
              <a:t></a:t>
            </a:r>
            <a:endParaRPr lang="de-DE" dirty="0"/>
          </a:p>
        </p:txBody>
      </p:sp>
    </p:spTree>
  </p:cSld>
  <p:clrMapOvr>
    <a:masterClrMapping/>
  </p:clrMapOvr>
  <p:transition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00"/>
                            </p:stCondLst>
                            <p:childTnLst>
                              <p:par>
                                <p:cTn id="7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1000"/>
                            </p:stCondLst>
                            <p:childTnLst>
                              <p:par>
                                <p:cTn id="10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  <p:bldP spid="18" grpId="0"/>
      <p:bldP spid="20" grpId="0"/>
      <p:bldP spid="6" grpId="0"/>
      <p:bldP spid="13" grpId="0"/>
      <p:bldP spid="16" grpId="0"/>
      <p:bldP spid="21" grpId="0"/>
      <p:bldP spid="22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5020575"/>
              </p:ext>
            </p:extLst>
          </p:nvPr>
        </p:nvGraphicFramePr>
        <p:xfrm>
          <a:off x="0" y="1676400"/>
          <a:ext cx="9144000" cy="518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bg1"/>
                          </a:solidFill>
                        </a:rPr>
                        <a:t>hlava</a:t>
                      </a:r>
                      <a:endParaRPr lang="de-DE" sz="28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err="1" smtClean="0">
                          <a:solidFill>
                            <a:schemeClr val="bg1"/>
                          </a:solidFill>
                        </a:rPr>
                        <a:t>finger</a:t>
                      </a:r>
                      <a:endParaRPr lang="de-DE" sz="28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2800" b="0" dirty="0" smtClean="0">
                          <a:solidFill>
                            <a:schemeClr val="bg1"/>
                          </a:solidFill>
                          <a:sym typeface="Symbol"/>
                        </a:rPr>
                        <a:t></a:t>
                      </a:r>
                      <a:r>
                        <a:rPr lang="cs-CZ" sz="2800" b="0" dirty="0" smtClean="0">
                          <a:solidFill>
                            <a:schemeClr val="bg1"/>
                          </a:solidFill>
                          <a:sym typeface="Symbol"/>
                        </a:rPr>
                        <a:t>ni:</a:t>
                      </a:r>
                      <a:r>
                        <a:rPr lang="de-DE" sz="2800" b="0" dirty="0" smtClean="0">
                          <a:solidFill>
                            <a:schemeClr val="bg1"/>
                          </a:solidFill>
                          <a:sym typeface="Symbol"/>
                        </a:rPr>
                        <a:t></a:t>
                      </a:r>
                      <a:endParaRPr lang="de-DE" sz="28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krk</a:t>
                      </a:r>
                      <a:endParaRPr lang="de-DE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>
                          <a:solidFill>
                            <a:schemeClr val="bg1"/>
                          </a:solidFill>
                        </a:rPr>
                        <a:t>knee</a:t>
                      </a:r>
                      <a:endParaRPr lang="de-DE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2800" dirty="0" smtClean="0">
                          <a:sym typeface="Symbol"/>
                        </a:rPr>
                        <a:t></a:t>
                      </a:r>
                      <a:r>
                        <a:rPr lang="cs-CZ" sz="2800" dirty="0" smtClean="0">
                          <a:sym typeface="Symbol"/>
                        </a:rPr>
                        <a:t>´</a:t>
                      </a:r>
                      <a:r>
                        <a:rPr lang="cs-CZ" sz="2800" dirty="0" err="1" smtClean="0">
                          <a:sym typeface="Symbol"/>
                        </a:rPr>
                        <a:t>bodi</a:t>
                      </a:r>
                      <a:r>
                        <a:rPr lang="de-DE" sz="2800" dirty="0" smtClean="0">
                          <a:sym typeface="Symbol"/>
                        </a:rPr>
                        <a:t></a:t>
                      </a:r>
                      <a:endParaRPr lang="de-DE" sz="2800" dirty="0" smtClean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rameno</a:t>
                      </a:r>
                      <a:endParaRPr lang="de-DE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body</a:t>
                      </a:r>
                      <a:endParaRPr lang="de-DE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2800" dirty="0" smtClean="0">
                          <a:sym typeface="Symbol"/>
                        </a:rPr>
                        <a:t></a:t>
                      </a:r>
                      <a:r>
                        <a:rPr lang="cs-CZ" sz="2800" dirty="0" smtClean="0">
                          <a:sym typeface="Symbol"/>
                        </a:rPr>
                        <a:t>a:m</a:t>
                      </a:r>
                      <a:r>
                        <a:rPr lang="de-DE" sz="2800" dirty="0" smtClean="0">
                          <a:sym typeface="Symbol"/>
                        </a:rPr>
                        <a:t></a:t>
                      </a:r>
                      <a:endParaRPr lang="de-DE" sz="2800" dirty="0" smtClean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paže</a:t>
                      </a:r>
                      <a:endParaRPr lang="de-DE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>
                          <a:solidFill>
                            <a:schemeClr val="bg1"/>
                          </a:solidFill>
                        </a:rPr>
                        <a:t>head</a:t>
                      </a:r>
                      <a:endParaRPr lang="de-DE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2800" dirty="0" smtClean="0">
                          <a:sym typeface="Symbol"/>
                        </a:rPr>
                        <a:t></a:t>
                      </a:r>
                      <a:r>
                        <a:rPr lang="cs-CZ" sz="2800" dirty="0" smtClean="0">
                          <a:sym typeface="Symbol"/>
                        </a:rPr>
                        <a:t>t</a:t>
                      </a:r>
                      <a:r>
                        <a:rPr lang="az-Cyrl-AZ" sz="2800" dirty="0" smtClean="0"/>
                        <a:t>ә</a:t>
                      </a:r>
                      <a:r>
                        <a:rPr lang="cs-CZ" sz="2800" dirty="0" smtClean="0"/>
                        <a:t>u</a:t>
                      </a:r>
                      <a:r>
                        <a:rPr lang="de-DE" sz="2800" dirty="0" smtClean="0">
                          <a:sym typeface="Symbol"/>
                        </a:rPr>
                        <a:t></a:t>
                      </a:r>
                      <a:endParaRPr lang="de-DE" sz="2800" dirty="0" smtClean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ruka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>
                          <a:solidFill>
                            <a:schemeClr val="bg1"/>
                          </a:solidFill>
                        </a:rPr>
                        <a:t>toe</a:t>
                      </a:r>
                      <a:endParaRPr lang="de-DE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2800" dirty="0" smtClean="0">
                          <a:sym typeface="Symbol"/>
                        </a:rPr>
                        <a:t></a:t>
                      </a:r>
                      <a:r>
                        <a:rPr lang="cs-CZ" sz="2800" dirty="0" smtClean="0">
                          <a:sym typeface="Symbol"/>
                        </a:rPr>
                        <a:t>´</a:t>
                      </a:r>
                      <a:r>
                        <a:rPr lang="cs-CZ" sz="2800" dirty="0" err="1" smtClean="0">
                          <a:sym typeface="Symbol"/>
                        </a:rPr>
                        <a:t>fi</a:t>
                      </a:r>
                      <a:r>
                        <a:rPr lang="de-DE" sz="2800" dirty="0" smtClean="0"/>
                        <a:t>ŋ</a:t>
                      </a:r>
                      <a:r>
                        <a:rPr lang="cs-CZ" sz="2800" dirty="0" smtClean="0"/>
                        <a:t>g</a:t>
                      </a:r>
                      <a:r>
                        <a:rPr lang="az-Cyrl-AZ" sz="2800" dirty="0" smtClean="0"/>
                        <a:t>ә</a:t>
                      </a:r>
                      <a:r>
                        <a:rPr lang="de-DE" sz="2800" dirty="0" smtClean="0">
                          <a:sym typeface="Symbol"/>
                        </a:rPr>
                        <a:t>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prst u ruky</a:t>
                      </a:r>
                      <a:endParaRPr lang="de-DE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>
                          <a:solidFill>
                            <a:schemeClr val="bg1"/>
                          </a:solidFill>
                        </a:rPr>
                        <a:t>arm</a:t>
                      </a:r>
                      <a:endParaRPr lang="de-DE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2800" dirty="0" smtClean="0">
                          <a:sym typeface="Symbol"/>
                        </a:rPr>
                        <a:t></a:t>
                      </a:r>
                      <a:r>
                        <a:rPr lang="cs-CZ" sz="2800" dirty="0" err="1" smtClean="0">
                          <a:sym typeface="Symbol"/>
                        </a:rPr>
                        <a:t>hed</a:t>
                      </a:r>
                      <a:r>
                        <a:rPr lang="de-DE" sz="2800" dirty="0" smtClean="0">
                          <a:sym typeface="Symbol"/>
                        </a:rPr>
                        <a:t></a:t>
                      </a:r>
                      <a:endParaRPr lang="de-DE" sz="2800" dirty="0" smtClean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tělo</a:t>
                      </a:r>
                      <a:endParaRPr lang="de-DE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leg</a:t>
                      </a:r>
                      <a:endParaRPr lang="de-DE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2800" dirty="0" smtClean="0">
                          <a:sym typeface="Symbol"/>
                        </a:rPr>
                        <a:t></a:t>
                      </a:r>
                      <a:r>
                        <a:rPr lang="cs-CZ" sz="2800" dirty="0" smtClean="0">
                          <a:sym typeface="Symbol"/>
                        </a:rPr>
                        <a:t>h</a:t>
                      </a:r>
                      <a:r>
                        <a:rPr lang="de-DE" sz="2800" dirty="0" smtClean="0"/>
                        <a:t>æ</a:t>
                      </a:r>
                      <a:r>
                        <a:rPr lang="cs-CZ" sz="2800" dirty="0" err="1" smtClean="0"/>
                        <a:t>nd</a:t>
                      </a:r>
                      <a:r>
                        <a:rPr lang="de-DE" sz="2800" dirty="0" smtClean="0">
                          <a:sym typeface="Symbol"/>
                        </a:rPr>
                        <a:t></a:t>
                      </a:r>
                      <a:endParaRPr lang="de-DE" sz="2800" dirty="0" smtClean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noha</a:t>
                      </a:r>
                      <a:endParaRPr lang="de-DE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>
                          <a:solidFill>
                            <a:schemeClr val="bg1"/>
                          </a:solidFill>
                        </a:rPr>
                        <a:t>toe</a:t>
                      </a:r>
                      <a:endParaRPr lang="de-DE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2800" dirty="0" smtClean="0">
                          <a:sym typeface="Symbol"/>
                        </a:rPr>
                        <a:t></a:t>
                      </a:r>
                      <a:r>
                        <a:rPr lang="cs-CZ" sz="2800" dirty="0" smtClean="0">
                          <a:sym typeface="Symbol"/>
                        </a:rPr>
                        <a:t>´š</a:t>
                      </a:r>
                      <a:r>
                        <a:rPr lang="az-Cyrl-AZ" sz="2800" dirty="0" smtClean="0"/>
                        <a:t>ә</a:t>
                      </a:r>
                      <a:r>
                        <a:rPr lang="cs-CZ" sz="2800" dirty="0" err="1" smtClean="0"/>
                        <a:t>uld</a:t>
                      </a:r>
                      <a:r>
                        <a:rPr lang="az-Cyrl-AZ" sz="2800" dirty="0" smtClean="0"/>
                        <a:t>ә</a:t>
                      </a:r>
                      <a:r>
                        <a:rPr lang="de-DE" sz="2800" dirty="0" smtClean="0">
                          <a:sym typeface="Symbol"/>
                        </a:rPr>
                        <a:t>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koleno</a:t>
                      </a:r>
                      <a:endParaRPr lang="de-DE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>
                          <a:solidFill>
                            <a:schemeClr val="bg1"/>
                          </a:solidFill>
                        </a:rPr>
                        <a:t>shoulder</a:t>
                      </a:r>
                      <a:endParaRPr lang="de-DE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2800" dirty="0" smtClean="0">
                          <a:sym typeface="Symbol"/>
                        </a:rPr>
                        <a:t></a:t>
                      </a:r>
                      <a:r>
                        <a:rPr lang="cs-CZ" sz="2800" dirty="0" err="1" smtClean="0">
                          <a:sym typeface="Symbol"/>
                        </a:rPr>
                        <a:t>nek</a:t>
                      </a:r>
                      <a:r>
                        <a:rPr lang="de-DE" sz="2800" dirty="0" smtClean="0">
                          <a:sym typeface="Symbol"/>
                        </a:rPr>
                        <a:t></a:t>
                      </a:r>
                      <a:endParaRPr lang="de-DE" sz="2800" dirty="0" smtClean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prst u nohy</a:t>
                      </a:r>
                      <a:endParaRPr lang="de-DE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hand</a:t>
                      </a:r>
                      <a:endParaRPr lang="de-DE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2800" dirty="0" smtClean="0">
                          <a:sym typeface="Symbol"/>
                        </a:rPr>
                        <a:t></a:t>
                      </a:r>
                      <a:r>
                        <a:rPr lang="cs-CZ" sz="2800" dirty="0" smtClean="0">
                          <a:sym typeface="Symbol"/>
                        </a:rPr>
                        <a:t>leg</a:t>
                      </a:r>
                      <a:r>
                        <a:rPr lang="de-DE" sz="2800" dirty="0" smtClean="0">
                          <a:sym typeface="Symbol"/>
                        </a:rPr>
                        <a:t></a:t>
                      </a:r>
                      <a:endParaRPr lang="de-DE" sz="2800" dirty="0" smtClean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556792"/>
          </a:xfrm>
          <a:solidFill>
            <a:schemeClr val="tx1"/>
          </a:solidFill>
        </p:spPr>
        <p:txBody>
          <a:bodyPr>
            <a:normAutofit/>
          </a:bodyPr>
          <a:lstStyle/>
          <a:p>
            <a:pPr algn="ctr"/>
            <a:r>
              <a:rPr lang="cs-CZ" sz="1200" dirty="0" smtClean="0">
                <a:solidFill>
                  <a:schemeClr val="bg1"/>
                </a:solidFill>
              </a:rPr>
              <a:t>Pracovní list 1</a:t>
            </a:r>
            <a:br>
              <a:rPr lang="cs-CZ" sz="1200" dirty="0" smtClean="0">
                <a:solidFill>
                  <a:schemeClr val="bg1"/>
                </a:solidFill>
              </a:rPr>
            </a:br>
            <a:r>
              <a:rPr lang="cs-CZ" sz="1200" dirty="0">
                <a:solidFill>
                  <a:schemeClr val="bg1"/>
                </a:solidFill>
              </a:rPr>
              <a:t/>
            </a:r>
            <a:br>
              <a:rPr lang="cs-CZ" sz="1200" dirty="0">
                <a:solidFill>
                  <a:schemeClr val="bg1"/>
                </a:solidFill>
              </a:rPr>
            </a:br>
            <a:r>
              <a:rPr lang="cs-CZ" sz="1200" dirty="0" smtClean="0">
                <a:solidFill>
                  <a:schemeClr val="bg1"/>
                </a:solidFill>
              </a:rPr>
              <a:t/>
            </a:r>
            <a:br>
              <a:rPr lang="cs-CZ" sz="1200" dirty="0" smtClean="0">
                <a:solidFill>
                  <a:schemeClr val="bg1"/>
                </a:solidFill>
              </a:rPr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4400" dirty="0" smtClean="0">
                <a:solidFill>
                  <a:schemeClr val="bg1"/>
                </a:solidFill>
              </a:rPr>
              <a:t>Body</a:t>
            </a:r>
            <a:endParaRPr lang="de-DE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9535952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3628669"/>
              </p:ext>
            </p:extLst>
          </p:nvPr>
        </p:nvGraphicFramePr>
        <p:xfrm>
          <a:off x="-6109" y="2420888"/>
          <a:ext cx="9214166" cy="45365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64160"/>
                <a:gridCol w="2964160"/>
                <a:gridCol w="3285846"/>
              </a:tblGrid>
              <a:tr h="907301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bg1"/>
                          </a:solidFill>
                        </a:rPr>
                        <a:t>obličej</a:t>
                      </a:r>
                      <a:endParaRPr lang="de-DE" sz="28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err="1" smtClean="0">
                          <a:solidFill>
                            <a:schemeClr val="bg1"/>
                          </a:solidFill>
                        </a:rPr>
                        <a:t>mouth</a:t>
                      </a:r>
                      <a:endParaRPr lang="de-DE" sz="28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2800" b="0" dirty="0" smtClean="0">
                          <a:solidFill>
                            <a:schemeClr val="bg1"/>
                          </a:solidFill>
                          <a:sym typeface="Symbol"/>
                        </a:rPr>
                        <a:t></a:t>
                      </a:r>
                      <a:r>
                        <a:rPr lang="cs-CZ" sz="2800" b="0" dirty="0" err="1" smtClean="0">
                          <a:solidFill>
                            <a:schemeClr val="bg1"/>
                          </a:solidFill>
                          <a:sym typeface="Symbol"/>
                        </a:rPr>
                        <a:t>mau</a:t>
                      </a:r>
                      <a:r>
                        <a:rPr lang="az-Cyrl-AZ" sz="2800" b="0" dirty="0" smtClean="0">
                          <a:solidFill>
                            <a:schemeClr val="bg1"/>
                          </a:solidFill>
                        </a:rPr>
                        <a:t>Ө</a:t>
                      </a:r>
                      <a:r>
                        <a:rPr lang="de-DE" sz="2800" b="0" dirty="0" smtClean="0">
                          <a:solidFill>
                            <a:schemeClr val="bg1"/>
                          </a:solidFill>
                          <a:sym typeface="Symbol"/>
                        </a:rPr>
                        <a:t></a:t>
                      </a:r>
                      <a:endParaRPr lang="de-DE" sz="28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90730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oko</a:t>
                      </a:r>
                      <a:endParaRPr lang="de-DE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>
                          <a:solidFill>
                            <a:schemeClr val="bg1"/>
                          </a:solidFill>
                        </a:rPr>
                        <a:t>ear</a:t>
                      </a:r>
                      <a:endParaRPr lang="de-DE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2800" dirty="0" smtClean="0">
                          <a:sym typeface="Symbol"/>
                        </a:rPr>
                        <a:t></a:t>
                      </a:r>
                      <a:r>
                        <a:rPr lang="cs-CZ" sz="2800" dirty="0" err="1" smtClean="0">
                          <a:sym typeface="Symbol"/>
                        </a:rPr>
                        <a:t>feis</a:t>
                      </a:r>
                      <a:r>
                        <a:rPr lang="de-DE" sz="2800" dirty="0" smtClean="0">
                          <a:sym typeface="Symbol"/>
                        </a:rPr>
                        <a:t></a:t>
                      </a:r>
                      <a:endParaRPr lang="de-DE" sz="2800" dirty="0" smtClean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0730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ucho</a:t>
                      </a:r>
                      <a:endParaRPr lang="de-DE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nose</a:t>
                      </a:r>
                      <a:endParaRPr lang="de-DE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2800" dirty="0" smtClean="0">
                          <a:sym typeface="Symbol"/>
                        </a:rPr>
                        <a:t></a:t>
                      </a:r>
                      <a:r>
                        <a:rPr lang="cs-CZ" sz="2800" dirty="0" err="1" smtClean="0">
                          <a:sym typeface="Symbol"/>
                        </a:rPr>
                        <a:t>ai</a:t>
                      </a:r>
                      <a:r>
                        <a:rPr lang="de-DE" sz="2800" dirty="0" smtClean="0">
                          <a:sym typeface="Symbol"/>
                        </a:rPr>
                        <a:t></a:t>
                      </a:r>
                      <a:endParaRPr lang="de-DE" sz="2800" dirty="0" smtClean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0730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nos</a:t>
                      </a:r>
                      <a:endParaRPr lang="de-DE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face</a:t>
                      </a:r>
                      <a:endParaRPr lang="de-DE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2800" dirty="0" smtClean="0">
                          <a:sym typeface="Symbol"/>
                        </a:rPr>
                        <a:t></a:t>
                      </a:r>
                      <a:r>
                        <a:rPr lang="cs-CZ" sz="2800" dirty="0" smtClean="0">
                          <a:sym typeface="Symbol"/>
                        </a:rPr>
                        <a:t>n</a:t>
                      </a:r>
                      <a:r>
                        <a:rPr lang="az-Cyrl-AZ" sz="2800" dirty="0" smtClean="0"/>
                        <a:t>ә</a:t>
                      </a:r>
                      <a:r>
                        <a:rPr lang="cs-CZ" sz="2800" dirty="0" err="1" smtClean="0"/>
                        <a:t>uz</a:t>
                      </a:r>
                      <a:r>
                        <a:rPr lang="de-DE" sz="2800" dirty="0" smtClean="0">
                          <a:sym typeface="Symbol"/>
                        </a:rPr>
                        <a:t></a:t>
                      </a:r>
                      <a:endParaRPr lang="de-DE" sz="2800" dirty="0" smtClean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0730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pusa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>
                          <a:solidFill>
                            <a:schemeClr val="bg1"/>
                          </a:solidFill>
                        </a:rPr>
                        <a:t>eye</a:t>
                      </a:r>
                      <a:endParaRPr lang="de-DE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2800" dirty="0" smtClean="0">
                          <a:sym typeface="Symbol"/>
                        </a:rPr>
                        <a:t></a:t>
                      </a:r>
                      <a:r>
                        <a:rPr lang="cs-CZ" sz="2800" dirty="0" smtClean="0">
                          <a:sym typeface="Symbol"/>
                        </a:rPr>
                        <a:t>i</a:t>
                      </a:r>
                      <a:r>
                        <a:rPr lang="az-Cyrl-AZ" sz="2800" dirty="0" smtClean="0"/>
                        <a:t>ә</a:t>
                      </a:r>
                      <a:r>
                        <a:rPr lang="de-DE" sz="2800" dirty="0" smtClean="0">
                          <a:sym typeface="Symbol"/>
                        </a:rPr>
                        <a:t></a:t>
                      </a:r>
                      <a:endParaRPr lang="de-DE" sz="2800" dirty="0" smtClean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2276872"/>
          </a:xfrm>
          <a:solidFill>
            <a:schemeClr val="tx1"/>
          </a:solidFill>
        </p:spPr>
        <p:txBody>
          <a:bodyPr>
            <a:normAutofit/>
          </a:bodyPr>
          <a:lstStyle/>
          <a:p>
            <a:pPr algn="ctr"/>
            <a:r>
              <a:rPr lang="cs-CZ" sz="1200" dirty="0" smtClean="0">
                <a:solidFill>
                  <a:schemeClr val="bg1"/>
                </a:solidFill>
              </a:rPr>
              <a:t>Pracovní list 2</a:t>
            </a:r>
            <a:br>
              <a:rPr lang="cs-CZ" sz="1200" dirty="0" smtClean="0">
                <a:solidFill>
                  <a:schemeClr val="bg1"/>
                </a:solidFill>
              </a:rPr>
            </a:br>
            <a:r>
              <a:rPr lang="cs-CZ" sz="1200" dirty="0">
                <a:solidFill>
                  <a:schemeClr val="bg1"/>
                </a:solidFill>
              </a:rPr>
              <a:t/>
            </a:r>
            <a:br>
              <a:rPr lang="cs-CZ" sz="1200" dirty="0">
                <a:solidFill>
                  <a:schemeClr val="bg1"/>
                </a:solidFill>
              </a:rPr>
            </a:br>
            <a:r>
              <a:rPr lang="cs-CZ" sz="1200" dirty="0" smtClean="0">
                <a:solidFill>
                  <a:schemeClr val="bg1"/>
                </a:solidFill>
              </a:rPr>
              <a:t/>
            </a:r>
            <a:br>
              <a:rPr lang="cs-CZ" sz="1200" dirty="0" smtClean="0">
                <a:solidFill>
                  <a:schemeClr val="bg1"/>
                </a:solidFill>
              </a:rPr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4400" dirty="0" err="1" smtClean="0">
                <a:solidFill>
                  <a:schemeClr val="bg1"/>
                </a:solidFill>
              </a:rPr>
              <a:t>Head</a:t>
            </a:r>
            <a:r>
              <a:rPr lang="cs-CZ" sz="4400" dirty="0" smtClean="0">
                <a:solidFill>
                  <a:schemeClr val="bg1"/>
                </a:solidFill>
              </a:rPr>
              <a:t/>
            </a:r>
            <a:br>
              <a:rPr lang="cs-CZ" sz="4400" dirty="0" smtClean="0">
                <a:solidFill>
                  <a:schemeClr val="bg1"/>
                </a:solidFill>
              </a:rPr>
            </a:br>
            <a:endParaRPr lang="de-DE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1385937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100" dirty="0" smtClean="0"/>
              <a:t>http://www.google.cz/imgres?q=postava&amp;hl=cs&amp;tbm=isch&amp;tbnid=UuO_g8VxRzFuIM:&amp;imgrefurl=http://forum.gamepark.cz/lofiversion/index.php/t38197.html&amp;docid=RRr7A3lLn4RZ1M&amp;imgurl=http://img2.imageshack.us/img2/4760/mezomorf.jpg&amp;w=339&amp;h=462&amp;ei=JaKbUPLzHeWg4gTs-ICgAQ&amp;zoom=1&amp;iact=hc&amp;dur=131&amp;sig=116402882051223964458&amp;page=1&amp;tbnh=135&amp;tbnw=91&amp;start=0&amp;ndsp=60&amp;ved=1t:429,r:12,s:20,i:235&amp;tx=109&amp;ty=146&amp;vpx=987&amp;vpy=455&amp;hovh=262&amp;hovw=192&amp;biw=1906&amp;bih=944</a:t>
            </a:r>
          </a:p>
          <a:p>
            <a:endParaRPr lang="cs-CZ" sz="1100" dirty="0" smtClean="0"/>
          </a:p>
          <a:p>
            <a:r>
              <a:rPr lang="cs-CZ" sz="1100" dirty="0" smtClean="0"/>
              <a:t>http://www.google.cz/imgres?q=postava&amp;hl=cs&amp;tbm=isch&amp;tbnid=dGqACfDq6nzv9M:&amp;imgrefurl=http://www.e-medicina.sk/page3.html&amp;docid=tZ1cBLKilWjPUM&amp;imgurl=http://www.e-medicina.sk/img/postava_00.jpg&amp;w=229&amp;h=434&amp;ei=JaKbUPLzHeWg4gTs-ICgAQ&amp;zoom=1&amp;iact=rc&amp;dur=485&amp;sig=116402882051223964458&amp;page=1&amp;tbnh=148&amp;tbnw=78&amp;start=0&amp;ndsp=60&amp;ved=1t:429,r:28,s:20,i:283&amp;tx=48&amp;ty=90&amp;biw=1906&amp;bih=944</a:t>
            </a:r>
          </a:p>
          <a:p>
            <a:pPr marL="0" indent="0">
              <a:buNone/>
            </a:pPr>
            <a:endParaRPr lang="cs-CZ" sz="1100" dirty="0" smtClean="0"/>
          </a:p>
          <a:p>
            <a:r>
              <a:rPr lang="cs-CZ" sz="1100" dirty="0" smtClean="0"/>
              <a:t>http://www.</a:t>
            </a:r>
            <a:r>
              <a:rPr lang="cs-CZ" sz="1100" dirty="0" err="1" smtClean="0"/>
              <a:t>google.cz</a:t>
            </a:r>
            <a:r>
              <a:rPr lang="cs-CZ" sz="1100" dirty="0" smtClean="0"/>
              <a:t>/</a:t>
            </a:r>
            <a:r>
              <a:rPr lang="cs-CZ" sz="1100" dirty="0" err="1" smtClean="0"/>
              <a:t>imgres</a:t>
            </a:r>
            <a:r>
              <a:rPr lang="cs-CZ" sz="1100" dirty="0" smtClean="0"/>
              <a:t>?q=hlava&amp;um=1&amp;</a:t>
            </a:r>
            <a:r>
              <a:rPr lang="cs-CZ" sz="1100" dirty="0" err="1" smtClean="0"/>
              <a:t>hl</a:t>
            </a:r>
            <a:r>
              <a:rPr lang="cs-CZ" sz="1100" dirty="0" smtClean="0"/>
              <a:t>=</a:t>
            </a:r>
            <a:r>
              <a:rPr lang="cs-CZ" sz="1100" dirty="0" err="1" smtClean="0"/>
              <a:t>cs</a:t>
            </a:r>
            <a:r>
              <a:rPr lang="cs-CZ" sz="1100" dirty="0" smtClean="0"/>
              <a:t>&amp;</a:t>
            </a:r>
            <a:r>
              <a:rPr lang="cs-CZ" sz="1100" dirty="0" err="1" smtClean="0"/>
              <a:t>tbm</a:t>
            </a:r>
            <a:r>
              <a:rPr lang="cs-CZ" sz="1100" dirty="0" smtClean="0"/>
              <a:t>=</a:t>
            </a:r>
            <a:r>
              <a:rPr lang="cs-CZ" sz="1100" dirty="0" err="1" smtClean="0"/>
              <a:t>isch</a:t>
            </a:r>
            <a:r>
              <a:rPr lang="cs-CZ" sz="1100" dirty="0" smtClean="0"/>
              <a:t>&amp;</a:t>
            </a:r>
            <a:r>
              <a:rPr lang="cs-CZ" sz="1100" dirty="0" err="1" smtClean="0"/>
              <a:t>tbnid</a:t>
            </a:r>
            <a:r>
              <a:rPr lang="cs-CZ" sz="1100" dirty="0" smtClean="0"/>
              <a:t>=z7G3GQZFgEn_</a:t>
            </a:r>
            <a:r>
              <a:rPr lang="cs-CZ" sz="1100" dirty="0" err="1" smtClean="0"/>
              <a:t>pM</a:t>
            </a:r>
            <a:r>
              <a:rPr lang="cs-CZ" sz="1100" dirty="0" smtClean="0"/>
              <a:t>:&amp;</a:t>
            </a:r>
            <a:r>
              <a:rPr lang="cs-CZ" sz="1100" dirty="0" err="1" smtClean="0"/>
              <a:t>imgrefurl</a:t>
            </a:r>
            <a:r>
              <a:rPr lang="cs-CZ" sz="1100" dirty="0" smtClean="0"/>
              <a:t>=http://area.</a:t>
            </a:r>
            <a:r>
              <a:rPr lang="cs-CZ" sz="1100" dirty="0" err="1" smtClean="0"/>
              <a:t>autodesk.com</a:t>
            </a:r>
            <a:r>
              <a:rPr lang="cs-CZ" sz="1100" dirty="0" smtClean="0"/>
              <a:t>/</a:t>
            </a:r>
            <a:r>
              <a:rPr lang="cs-CZ" sz="1100" dirty="0" err="1" smtClean="0"/>
              <a:t>forum</a:t>
            </a:r>
            <a:r>
              <a:rPr lang="cs-CZ" sz="1100" dirty="0" smtClean="0"/>
              <a:t>/</a:t>
            </a:r>
            <a:r>
              <a:rPr lang="cs-CZ" sz="1100" dirty="0" err="1" smtClean="0"/>
              <a:t>autodesk</a:t>
            </a:r>
            <a:r>
              <a:rPr lang="cs-CZ" sz="1100" dirty="0" smtClean="0"/>
              <a:t>-3ds-</a:t>
            </a:r>
            <a:r>
              <a:rPr lang="cs-CZ" sz="1100" dirty="0" err="1" smtClean="0"/>
              <a:t>max</a:t>
            </a:r>
            <a:r>
              <a:rPr lang="cs-CZ" sz="1100" dirty="0" smtClean="0"/>
              <a:t>/modeling/</a:t>
            </a:r>
            <a:r>
              <a:rPr lang="cs-CZ" sz="1100" dirty="0" err="1" smtClean="0"/>
              <a:t>need</a:t>
            </a:r>
            <a:r>
              <a:rPr lang="cs-CZ" sz="1100" dirty="0" smtClean="0"/>
              <a:t>-</a:t>
            </a:r>
            <a:r>
              <a:rPr lang="cs-CZ" sz="1100" dirty="0" err="1" smtClean="0"/>
              <a:t>head</a:t>
            </a:r>
            <a:r>
              <a:rPr lang="cs-CZ" sz="1100" dirty="0" smtClean="0"/>
              <a:t>-</a:t>
            </a:r>
            <a:r>
              <a:rPr lang="cs-CZ" sz="1100" dirty="0" err="1" smtClean="0"/>
              <a:t>critique</a:t>
            </a:r>
            <a:r>
              <a:rPr lang="cs-CZ" sz="1100" dirty="0" smtClean="0"/>
              <a:t>/&amp;</a:t>
            </a:r>
            <a:r>
              <a:rPr lang="cs-CZ" sz="1100" dirty="0" err="1" smtClean="0"/>
              <a:t>docid</a:t>
            </a:r>
            <a:r>
              <a:rPr lang="cs-CZ" sz="1100" dirty="0" smtClean="0"/>
              <a:t>=</a:t>
            </a:r>
            <a:r>
              <a:rPr lang="cs-CZ" sz="1100" dirty="0" err="1" smtClean="0"/>
              <a:t>wbgansU</a:t>
            </a:r>
            <a:r>
              <a:rPr lang="cs-CZ" sz="1100" dirty="0" smtClean="0"/>
              <a:t>-</a:t>
            </a:r>
            <a:r>
              <a:rPr lang="cs-CZ" sz="1100" dirty="0" err="1" smtClean="0"/>
              <a:t>fwtgEM</a:t>
            </a:r>
            <a:r>
              <a:rPr lang="cs-CZ" sz="1100" dirty="0" smtClean="0"/>
              <a:t>&amp;</a:t>
            </a:r>
            <a:r>
              <a:rPr lang="cs-CZ" sz="1100" dirty="0" err="1" smtClean="0"/>
              <a:t>imgurl</a:t>
            </a:r>
            <a:r>
              <a:rPr lang="cs-CZ" sz="1100" dirty="0" smtClean="0"/>
              <a:t>=http://area.</a:t>
            </a:r>
            <a:r>
              <a:rPr lang="cs-CZ" sz="1100" dirty="0" err="1" smtClean="0"/>
              <a:t>autodesk.com</a:t>
            </a:r>
            <a:r>
              <a:rPr lang="cs-CZ" sz="1100" dirty="0" smtClean="0"/>
              <a:t>/</a:t>
            </a:r>
            <a:r>
              <a:rPr lang="cs-CZ" sz="1100" dirty="0" err="1" smtClean="0"/>
              <a:t>userdata</a:t>
            </a:r>
            <a:r>
              <a:rPr lang="cs-CZ" sz="1100" dirty="0" smtClean="0"/>
              <a:t>/</a:t>
            </a:r>
            <a:r>
              <a:rPr lang="cs-CZ" sz="1100" dirty="0" err="1" smtClean="0"/>
              <a:t>forum</a:t>
            </a:r>
            <a:r>
              <a:rPr lang="cs-CZ" sz="1100" dirty="0" smtClean="0"/>
              <a:t>/f/front_</a:t>
            </a:r>
            <a:r>
              <a:rPr lang="cs-CZ" sz="1100" dirty="0" err="1" smtClean="0"/>
              <a:t>head.jpg</a:t>
            </a:r>
            <a:r>
              <a:rPr lang="cs-CZ" sz="1100" dirty="0" smtClean="0"/>
              <a:t>&amp;w=512&amp;h=512&amp;</a:t>
            </a:r>
            <a:r>
              <a:rPr lang="cs-CZ" sz="1100" dirty="0" err="1" smtClean="0"/>
              <a:t>ei</a:t>
            </a:r>
            <a:r>
              <a:rPr lang="cs-CZ" sz="1100" dirty="0" smtClean="0"/>
              <a:t>=Tq6bUK-VIIv14QS734DgDQ&amp;zoom=1&amp;</a:t>
            </a:r>
            <a:r>
              <a:rPr lang="cs-CZ" sz="1100" dirty="0" err="1" smtClean="0"/>
              <a:t>iact</a:t>
            </a:r>
            <a:r>
              <a:rPr lang="cs-CZ" sz="1100" dirty="0" smtClean="0"/>
              <a:t>=</a:t>
            </a:r>
            <a:r>
              <a:rPr lang="cs-CZ" sz="1100" dirty="0" err="1" smtClean="0"/>
              <a:t>rc</a:t>
            </a:r>
            <a:r>
              <a:rPr lang="cs-CZ" sz="1100" dirty="0" smtClean="0"/>
              <a:t>&amp;dur=274&amp;</a:t>
            </a:r>
            <a:r>
              <a:rPr lang="cs-CZ" sz="1100" dirty="0" err="1" smtClean="0"/>
              <a:t>sig</a:t>
            </a:r>
            <a:r>
              <a:rPr lang="cs-CZ" sz="1100" dirty="0" smtClean="0"/>
              <a:t>=116402882051223964458&amp;</a:t>
            </a:r>
            <a:r>
              <a:rPr lang="cs-CZ" sz="1100" dirty="0" err="1" smtClean="0"/>
              <a:t>page</a:t>
            </a:r>
            <a:r>
              <a:rPr lang="cs-CZ" sz="1100" dirty="0" smtClean="0"/>
              <a:t>=1&amp;</a:t>
            </a:r>
            <a:r>
              <a:rPr lang="cs-CZ" sz="1100" dirty="0" err="1" smtClean="0"/>
              <a:t>tbnh</a:t>
            </a:r>
            <a:r>
              <a:rPr lang="cs-CZ" sz="1100" dirty="0" smtClean="0"/>
              <a:t>=146&amp;</a:t>
            </a:r>
            <a:r>
              <a:rPr lang="cs-CZ" sz="1100" dirty="0" err="1" smtClean="0"/>
              <a:t>tbnw</a:t>
            </a:r>
            <a:r>
              <a:rPr lang="cs-CZ" sz="1100" dirty="0" smtClean="0"/>
              <a:t>=146&amp;start=0&amp;</a:t>
            </a:r>
            <a:r>
              <a:rPr lang="cs-CZ" sz="1100" dirty="0" err="1" smtClean="0"/>
              <a:t>ndsp</a:t>
            </a:r>
            <a:r>
              <a:rPr lang="cs-CZ" sz="1100" dirty="0" smtClean="0"/>
              <a:t>=53&amp;</a:t>
            </a:r>
            <a:r>
              <a:rPr lang="cs-CZ" sz="1100" dirty="0" err="1" smtClean="0"/>
              <a:t>ved</a:t>
            </a:r>
            <a:r>
              <a:rPr lang="cs-CZ" sz="1100" dirty="0" smtClean="0"/>
              <a:t>=1t:429,r:4,s:0,i:147&amp;</a:t>
            </a:r>
            <a:r>
              <a:rPr lang="cs-CZ" sz="1100" dirty="0" err="1" smtClean="0"/>
              <a:t>tx</a:t>
            </a:r>
            <a:r>
              <a:rPr lang="cs-CZ" sz="1100" dirty="0" smtClean="0"/>
              <a:t>=68&amp;ty=38&amp;</a:t>
            </a:r>
            <a:r>
              <a:rPr lang="cs-CZ" sz="1100" dirty="0" err="1" smtClean="0"/>
              <a:t>biw</a:t>
            </a:r>
            <a:r>
              <a:rPr lang="cs-CZ" sz="1100" dirty="0" smtClean="0"/>
              <a:t>=1906&amp;</a:t>
            </a:r>
            <a:r>
              <a:rPr lang="cs-CZ" sz="1100" dirty="0" err="1" smtClean="0"/>
              <a:t>bih</a:t>
            </a:r>
            <a:r>
              <a:rPr lang="cs-CZ" sz="1100" dirty="0" smtClean="0"/>
              <a:t>=944</a:t>
            </a:r>
            <a:endParaRPr lang="cs-CZ" sz="11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Zdroje použitých obrázků</a:t>
            </a:r>
            <a:endParaRPr lang="cs-CZ" sz="1800" dirty="0"/>
          </a:p>
        </p:txBody>
      </p:sp>
    </p:spTree>
  </p:cSld>
  <p:clrMapOvr>
    <a:masterClrMapping/>
  </p:clrMapOvr>
  <p:transition>
    <p:push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Stupně šedi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0</TotalTime>
  <Words>290</Words>
  <Application>Microsoft Office PowerPoint</Application>
  <PresentationFormat>Předvádění na obrazovce (4:3)</PresentationFormat>
  <Paragraphs>113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Papír</vt:lpstr>
      <vt:lpstr>Prezentace aplikace PowerPoint</vt:lpstr>
      <vt:lpstr>Prezentace aplikace PowerPoint</vt:lpstr>
      <vt:lpstr> BODY</vt:lpstr>
      <vt:lpstr>Body</vt:lpstr>
      <vt:lpstr>Head</vt:lpstr>
      <vt:lpstr>Pracovní list 1    Body</vt:lpstr>
      <vt:lpstr>Pracovní list 2    Head </vt:lpstr>
      <vt:lpstr>Zdroje použitých obrázků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BODY</dc:title>
  <dc:creator>student-09</dc:creator>
  <cp:lastModifiedBy>PC2</cp:lastModifiedBy>
  <cp:revision>24</cp:revision>
  <dcterms:created xsi:type="dcterms:W3CDTF">2012-11-08T12:17:32Z</dcterms:created>
  <dcterms:modified xsi:type="dcterms:W3CDTF">2013-08-28T18:35:08Z</dcterms:modified>
</cp:coreProperties>
</file>